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2DC97F-4DE9-4FEF-9633-77D619634414}" type="doc">
      <dgm:prSet loTypeId="urn:microsoft.com/office/officeart/2005/8/layout/process4" loCatId="list" qsTypeId="urn:microsoft.com/office/officeart/2005/8/quickstyle/simple1" qsCatId="simple" csTypeId="urn:microsoft.com/office/officeart/2005/8/colors/colorful2" csCatId="colorful" phldr="1"/>
      <dgm:spPr/>
      <dgm:t>
        <a:bodyPr/>
        <a:lstStyle/>
        <a:p>
          <a:pPr rtl="1"/>
          <a:endParaRPr lang="ar-IQ"/>
        </a:p>
      </dgm:t>
    </dgm:pt>
    <dgm:pt modelId="{958306C5-1307-4CEA-99B1-9009713DB2BA}">
      <dgm:prSet phldrT="[نص]"/>
      <dgm:spPr/>
      <dgm:t>
        <a:bodyPr/>
        <a:lstStyle/>
        <a:p>
          <a:pPr rtl="1"/>
          <a:r>
            <a:rPr lang="ar-IQ" dirty="0" smtClean="0"/>
            <a:t>مثيرات بيئية</a:t>
          </a:r>
          <a:endParaRPr lang="ar-IQ" dirty="0"/>
        </a:p>
      </dgm:t>
    </dgm:pt>
    <dgm:pt modelId="{7CB5E5E6-53A0-4C83-B7CA-3A601EB18DE7}" type="parTrans" cxnId="{05D2DC8E-18D5-4986-A89D-4E6E7F9AC81B}">
      <dgm:prSet/>
      <dgm:spPr/>
      <dgm:t>
        <a:bodyPr/>
        <a:lstStyle/>
        <a:p>
          <a:pPr rtl="1"/>
          <a:endParaRPr lang="ar-IQ"/>
        </a:p>
      </dgm:t>
    </dgm:pt>
    <dgm:pt modelId="{DEC83152-645F-41F5-9875-EDEDEF3EE5E5}" type="sibTrans" cxnId="{05D2DC8E-18D5-4986-A89D-4E6E7F9AC81B}">
      <dgm:prSet/>
      <dgm:spPr/>
      <dgm:t>
        <a:bodyPr/>
        <a:lstStyle/>
        <a:p>
          <a:pPr rtl="1"/>
          <a:endParaRPr lang="ar-IQ"/>
        </a:p>
      </dgm:t>
    </dgm:pt>
    <dgm:pt modelId="{4202F282-0CD4-46DC-BE36-E7E2FC5D9ACC}">
      <dgm:prSet phldrT="[نص]"/>
      <dgm:spPr/>
      <dgm:t>
        <a:bodyPr/>
        <a:lstStyle/>
        <a:p>
          <a:pPr rtl="1"/>
          <a:r>
            <a:rPr lang="ar-IQ" dirty="0" smtClean="0"/>
            <a:t>أفكار سلبية</a:t>
          </a:r>
          <a:endParaRPr lang="ar-IQ" dirty="0"/>
        </a:p>
      </dgm:t>
    </dgm:pt>
    <dgm:pt modelId="{61712622-A7E7-4B2B-BF8E-FB7904AFEED9}" type="parTrans" cxnId="{4531A07A-267D-4F03-9552-FB09C93BCE23}">
      <dgm:prSet/>
      <dgm:spPr/>
      <dgm:t>
        <a:bodyPr/>
        <a:lstStyle/>
        <a:p>
          <a:pPr rtl="1"/>
          <a:endParaRPr lang="ar-IQ"/>
        </a:p>
      </dgm:t>
    </dgm:pt>
    <dgm:pt modelId="{BE13815B-8BBD-4D40-94BB-671170BA284E}" type="sibTrans" cxnId="{4531A07A-267D-4F03-9552-FB09C93BCE23}">
      <dgm:prSet/>
      <dgm:spPr/>
      <dgm:t>
        <a:bodyPr/>
        <a:lstStyle/>
        <a:p>
          <a:pPr rtl="1"/>
          <a:endParaRPr lang="ar-IQ"/>
        </a:p>
      </dgm:t>
    </dgm:pt>
    <dgm:pt modelId="{4F3B7AA4-1783-4D09-AB24-84041827A242}">
      <dgm:prSet phldrT="[نص]"/>
      <dgm:spPr/>
      <dgm:t>
        <a:bodyPr/>
        <a:lstStyle/>
        <a:p>
          <a:pPr rtl="1"/>
          <a:r>
            <a:rPr lang="ar-IQ" dirty="0" smtClean="0"/>
            <a:t>استثارة</a:t>
          </a:r>
          <a:endParaRPr lang="ar-IQ" dirty="0"/>
        </a:p>
      </dgm:t>
    </dgm:pt>
    <dgm:pt modelId="{D79C4D60-09EE-4B00-ABD2-15B686CBFE4A}" type="parTrans" cxnId="{DEE1E563-B005-420B-A8FD-FD1045127F19}">
      <dgm:prSet/>
      <dgm:spPr/>
      <dgm:t>
        <a:bodyPr/>
        <a:lstStyle/>
        <a:p>
          <a:pPr rtl="1"/>
          <a:endParaRPr lang="ar-IQ"/>
        </a:p>
      </dgm:t>
    </dgm:pt>
    <dgm:pt modelId="{10D8C142-674C-4AD2-9F33-BFA5DC468F2B}" type="sibTrans" cxnId="{DEE1E563-B005-420B-A8FD-FD1045127F19}">
      <dgm:prSet/>
      <dgm:spPr/>
      <dgm:t>
        <a:bodyPr/>
        <a:lstStyle/>
        <a:p>
          <a:pPr rtl="1"/>
          <a:endParaRPr lang="ar-IQ"/>
        </a:p>
      </dgm:t>
    </dgm:pt>
    <dgm:pt modelId="{3065BA31-A1D7-4150-B906-9DE79E9B5DE0}" type="pres">
      <dgm:prSet presAssocID="{FB2DC97F-4DE9-4FEF-9633-77D619634414}" presName="Name0" presStyleCnt="0">
        <dgm:presLayoutVars>
          <dgm:dir/>
          <dgm:animLvl val="lvl"/>
          <dgm:resizeHandles val="exact"/>
        </dgm:presLayoutVars>
      </dgm:prSet>
      <dgm:spPr/>
      <dgm:t>
        <a:bodyPr/>
        <a:lstStyle/>
        <a:p>
          <a:pPr rtl="1"/>
          <a:endParaRPr lang="ar-IQ"/>
        </a:p>
      </dgm:t>
    </dgm:pt>
    <dgm:pt modelId="{9FF79560-C923-4B9E-91B0-31B99482BB4D}" type="pres">
      <dgm:prSet presAssocID="{4F3B7AA4-1783-4D09-AB24-84041827A242}" presName="boxAndChildren" presStyleCnt="0"/>
      <dgm:spPr/>
    </dgm:pt>
    <dgm:pt modelId="{92FAEB31-3418-447B-8F63-A9AF9F6D4772}" type="pres">
      <dgm:prSet presAssocID="{4F3B7AA4-1783-4D09-AB24-84041827A242}" presName="parentTextBox" presStyleLbl="node1" presStyleIdx="0" presStyleCnt="3"/>
      <dgm:spPr/>
      <dgm:t>
        <a:bodyPr/>
        <a:lstStyle/>
        <a:p>
          <a:pPr rtl="1"/>
          <a:endParaRPr lang="ar-IQ"/>
        </a:p>
      </dgm:t>
    </dgm:pt>
    <dgm:pt modelId="{0959E13E-1B03-495A-8531-F147E1F45DCA}" type="pres">
      <dgm:prSet presAssocID="{BE13815B-8BBD-4D40-94BB-671170BA284E}" presName="sp" presStyleCnt="0"/>
      <dgm:spPr/>
    </dgm:pt>
    <dgm:pt modelId="{80F17E84-0C8B-4787-839C-9B6E9700A08B}" type="pres">
      <dgm:prSet presAssocID="{4202F282-0CD4-46DC-BE36-E7E2FC5D9ACC}" presName="arrowAndChildren" presStyleCnt="0"/>
      <dgm:spPr/>
    </dgm:pt>
    <dgm:pt modelId="{64E87CB7-0278-42E8-B359-F51972964EC2}" type="pres">
      <dgm:prSet presAssocID="{4202F282-0CD4-46DC-BE36-E7E2FC5D9ACC}" presName="parentTextArrow" presStyleLbl="node1" presStyleIdx="1" presStyleCnt="3"/>
      <dgm:spPr/>
      <dgm:t>
        <a:bodyPr/>
        <a:lstStyle/>
        <a:p>
          <a:pPr rtl="1"/>
          <a:endParaRPr lang="ar-IQ"/>
        </a:p>
      </dgm:t>
    </dgm:pt>
    <dgm:pt modelId="{C9A32412-EE92-4670-BB95-41C8A5EB5059}" type="pres">
      <dgm:prSet presAssocID="{DEC83152-645F-41F5-9875-EDEDEF3EE5E5}" presName="sp" presStyleCnt="0"/>
      <dgm:spPr/>
    </dgm:pt>
    <dgm:pt modelId="{0E1A65C1-DA4B-487D-8CD1-6AF46170F143}" type="pres">
      <dgm:prSet presAssocID="{958306C5-1307-4CEA-99B1-9009713DB2BA}" presName="arrowAndChildren" presStyleCnt="0"/>
      <dgm:spPr/>
    </dgm:pt>
    <dgm:pt modelId="{873DF7BC-B09F-4735-ABA6-C89C5E7D1769}" type="pres">
      <dgm:prSet presAssocID="{958306C5-1307-4CEA-99B1-9009713DB2BA}" presName="parentTextArrow" presStyleLbl="node1" presStyleIdx="2" presStyleCnt="3"/>
      <dgm:spPr/>
      <dgm:t>
        <a:bodyPr/>
        <a:lstStyle/>
        <a:p>
          <a:pPr rtl="1"/>
          <a:endParaRPr lang="ar-IQ"/>
        </a:p>
      </dgm:t>
    </dgm:pt>
  </dgm:ptLst>
  <dgm:cxnLst>
    <dgm:cxn modelId="{8EBDC724-1B4B-4748-9DF7-95589E88A2C5}" type="presOf" srcId="{FB2DC97F-4DE9-4FEF-9633-77D619634414}" destId="{3065BA31-A1D7-4150-B906-9DE79E9B5DE0}" srcOrd="0" destOrd="0" presId="urn:microsoft.com/office/officeart/2005/8/layout/process4"/>
    <dgm:cxn modelId="{4531A07A-267D-4F03-9552-FB09C93BCE23}" srcId="{FB2DC97F-4DE9-4FEF-9633-77D619634414}" destId="{4202F282-0CD4-46DC-BE36-E7E2FC5D9ACC}" srcOrd="1" destOrd="0" parTransId="{61712622-A7E7-4B2B-BF8E-FB7904AFEED9}" sibTransId="{BE13815B-8BBD-4D40-94BB-671170BA284E}"/>
    <dgm:cxn modelId="{A7FF41A3-CA8D-4E05-9835-7603F874269F}" type="presOf" srcId="{4202F282-0CD4-46DC-BE36-E7E2FC5D9ACC}" destId="{64E87CB7-0278-42E8-B359-F51972964EC2}" srcOrd="0" destOrd="0" presId="urn:microsoft.com/office/officeart/2005/8/layout/process4"/>
    <dgm:cxn modelId="{2A99E6BE-8267-45B4-8D4A-2A7E5E0B3F2F}" type="presOf" srcId="{4F3B7AA4-1783-4D09-AB24-84041827A242}" destId="{92FAEB31-3418-447B-8F63-A9AF9F6D4772}" srcOrd="0" destOrd="0" presId="urn:microsoft.com/office/officeart/2005/8/layout/process4"/>
    <dgm:cxn modelId="{15E7E021-ADDA-4095-920E-BAE8C1CB19B6}" type="presOf" srcId="{958306C5-1307-4CEA-99B1-9009713DB2BA}" destId="{873DF7BC-B09F-4735-ABA6-C89C5E7D1769}" srcOrd="0" destOrd="0" presId="urn:microsoft.com/office/officeart/2005/8/layout/process4"/>
    <dgm:cxn modelId="{DEE1E563-B005-420B-A8FD-FD1045127F19}" srcId="{FB2DC97F-4DE9-4FEF-9633-77D619634414}" destId="{4F3B7AA4-1783-4D09-AB24-84041827A242}" srcOrd="2" destOrd="0" parTransId="{D79C4D60-09EE-4B00-ABD2-15B686CBFE4A}" sibTransId="{10D8C142-674C-4AD2-9F33-BFA5DC468F2B}"/>
    <dgm:cxn modelId="{05D2DC8E-18D5-4986-A89D-4E6E7F9AC81B}" srcId="{FB2DC97F-4DE9-4FEF-9633-77D619634414}" destId="{958306C5-1307-4CEA-99B1-9009713DB2BA}" srcOrd="0" destOrd="0" parTransId="{7CB5E5E6-53A0-4C83-B7CA-3A601EB18DE7}" sibTransId="{DEC83152-645F-41F5-9875-EDEDEF3EE5E5}"/>
    <dgm:cxn modelId="{6AD3B332-5EE7-4157-B513-0F9BE7E4662E}" type="presParOf" srcId="{3065BA31-A1D7-4150-B906-9DE79E9B5DE0}" destId="{9FF79560-C923-4B9E-91B0-31B99482BB4D}" srcOrd="0" destOrd="0" presId="urn:microsoft.com/office/officeart/2005/8/layout/process4"/>
    <dgm:cxn modelId="{8B0675DA-DD4E-4E84-B14C-643CF9E2D258}" type="presParOf" srcId="{9FF79560-C923-4B9E-91B0-31B99482BB4D}" destId="{92FAEB31-3418-447B-8F63-A9AF9F6D4772}" srcOrd="0" destOrd="0" presId="urn:microsoft.com/office/officeart/2005/8/layout/process4"/>
    <dgm:cxn modelId="{E89F7FBD-2497-4F0B-8C1A-874BE279D06C}" type="presParOf" srcId="{3065BA31-A1D7-4150-B906-9DE79E9B5DE0}" destId="{0959E13E-1B03-495A-8531-F147E1F45DCA}" srcOrd="1" destOrd="0" presId="urn:microsoft.com/office/officeart/2005/8/layout/process4"/>
    <dgm:cxn modelId="{407744DF-2175-4D8E-8907-8AB5BAD53C8F}" type="presParOf" srcId="{3065BA31-A1D7-4150-B906-9DE79E9B5DE0}" destId="{80F17E84-0C8B-4787-839C-9B6E9700A08B}" srcOrd="2" destOrd="0" presId="urn:microsoft.com/office/officeart/2005/8/layout/process4"/>
    <dgm:cxn modelId="{1B6A2135-3E78-41E4-AF2B-9DA3FDA14B76}" type="presParOf" srcId="{80F17E84-0C8B-4787-839C-9B6E9700A08B}" destId="{64E87CB7-0278-42E8-B359-F51972964EC2}" srcOrd="0" destOrd="0" presId="urn:microsoft.com/office/officeart/2005/8/layout/process4"/>
    <dgm:cxn modelId="{5A65B34B-CE78-4120-B04E-581A1A16CC81}" type="presParOf" srcId="{3065BA31-A1D7-4150-B906-9DE79E9B5DE0}" destId="{C9A32412-EE92-4670-BB95-41C8A5EB5059}" srcOrd="3" destOrd="0" presId="urn:microsoft.com/office/officeart/2005/8/layout/process4"/>
    <dgm:cxn modelId="{FCD180B6-44B7-40B8-A7E2-BC6BDFA5E074}" type="presParOf" srcId="{3065BA31-A1D7-4150-B906-9DE79E9B5DE0}" destId="{0E1A65C1-DA4B-487D-8CD1-6AF46170F143}" srcOrd="4" destOrd="0" presId="urn:microsoft.com/office/officeart/2005/8/layout/process4"/>
    <dgm:cxn modelId="{10A16975-8DF0-44F9-9B55-EC3DA891134A}" type="presParOf" srcId="{0E1A65C1-DA4B-487D-8CD1-6AF46170F143}" destId="{873DF7BC-B09F-4735-ABA6-C89C5E7D1769}" srcOrd="0" destOrd="0" presId="urn:microsoft.com/office/officeart/2005/8/layout/process4"/>
  </dgm:cxnLst>
  <dgm:bg/>
  <dgm:whole/>
</dgm:dataModel>
</file>

<file path=ppt/diagrams/data2.xml><?xml version="1.0" encoding="utf-8"?>
<dgm:dataModel xmlns:dgm="http://schemas.openxmlformats.org/drawingml/2006/diagram" xmlns:a="http://schemas.openxmlformats.org/drawingml/2006/main">
  <dgm:ptLst>
    <dgm:pt modelId="{EF369637-7C05-45FA-BB86-519642E1C745}"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pPr rtl="1"/>
          <a:endParaRPr lang="ar-IQ"/>
        </a:p>
      </dgm:t>
    </dgm:pt>
    <dgm:pt modelId="{194177F2-E911-4E52-99C4-F71BA9D940D7}">
      <dgm:prSet phldrT="[نص]"/>
      <dgm:spPr/>
      <dgm:t>
        <a:bodyPr/>
        <a:lstStyle/>
        <a:p>
          <a:pPr rtl="1"/>
          <a:r>
            <a:rPr lang="ar-IQ" dirty="0" smtClean="0"/>
            <a:t>مثيرات بيئية</a:t>
          </a:r>
          <a:endParaRPr lang="ar-IQ" dirty="0"/>
        </a:p>
      </dgm:t>
    </dgm:pt>
    <dgm:pt modelId="{6FAD8FF3-668E-47A9-8F96-2E3127AF0D0A}" type="parTrans" cxnId="{E58C7376-6AFE-4AE6-99B6-41B8A7B6F6F5}">
      <dgm:prSet/>
      <dgm:spPr/>
      <dgm:t>
        <a:bodyPr/>
        <a:lstStyle/>
        <a:p>
          <a:pPr rtl="1"/>
          <a:endParaRPr lang="ar-IQ"/>
        </a:p>
      </dgm:t>
    </dgm:pt>
    <dgm:pt modelId="{6F78DBC2-DC2A-44C3-AB62-9F99771E25C6}" type="sibTrans" cxnId="{E58C7376-6AFE-4AE6-99B6-41B8A7B6F6F5}">
      <dgm:prSet/>
      <dgm:spPr/>
      <dgm:t>
        <a:bodyPr/>
        <a:lstStyle/>
        <a:p>
          <a:pPr rtl="1"/>
          <a:endParaRPr lang="ar-IQ"/>
        </a:p>
      </dgm:t>
    </dgm:pt>
    <dgm:pt modelId="{F644F087-7196-403D-9C16-DCD64ECE276B}">
      <dgm:prSet phldrT="[نص]"/>
      <dgm:spPr/>
      <dgm:t>
        <a:bodyPr/>
        <a:lstStyle/>
        <a:p>
          <a:pPr rtl="1"/>
          <a:r>
            <a:rPr lang="ar-IQ" dirty="0" smtClean="0"/>
            <a:t>الاستثارة</a:t>
          </a:r>
          <a:endParaRPr lang="ar-IQ" dirty="0"/>
        </a:p>
      </dgm:t>
    </dgm:pt>
    <dgm:pt modelId="{8F771464-1104-4F8B-B9F1-E804DB9592AA}" type="parTrans" cxnId="{B1E4916B-EFEE-4768-819A-D637DB96578C}">
      <dgm:prSet/>
      <dgm:spPr/>
      <dgm:t>
        <a:bodyPr/>
        <a:lstStyle/>
        <a:p>
          <a:pPr rtl="1"/>
          <a:endParaRPr lang="ar-IQ"/>
        </a:p>
      </dgm:t>
    </dgm:pt>
    <dgm:pt modelId="{224EF190-C453-4D8F-82F5-AE5CF139A2AB}" type="sibTrans" cxnId="{B1E4916B-EFEE-4768-819A-D637DB96578C}">
      <dgm:prSet/>
      <dgm:spPr/>
      <dgm:t>
        <a:bodyPr/>
        <a:lstStyle/>
        <a:p>
          <a:pPr rtl="1"/>
          <a:endParaRPr lang="ar-IQ"/>
        </a:p>
      </dgm:t>
    </dgm:pt>
    <dgm:pt modelId="{DC814659-F025-433D-8C21-753F8D7CC193}">
      <dgm:prSet phldrT="[نص]"/>
      <dgm:spPr/>
      <dgm:t>
        <a:bodyPr/>
        <a:lstStyle/>
        <a:p>
          <a:pPr rtl="1"/>
          <a:r>
            <a:rPr lang="ar-IQ" dirty="0" smtClean="0"/>
            <a:t>الأفكار السلبية</a:t>
          </a:r>
          <a:endParaRPr lang="ar-IQ" dirty="0"/>
        </a:p>
      </dgm:t>
    </dgm:pt>
    <dgm:pt modelId="{1DE94EFD-C192-4B98-8CE8-205CBA41501B}" type="parTrans" cxnId="{8F54E734-7D17-406A-B10F-4B2E591ABE37}">
      <dgm:prSet/>
      <dgm:spPr/>
      <dgm:t>
        <a:bodyPr/>
        <a:lstStyle/>
        <a:p>
          <a:pPr rtl="1"/>
          <a:endParaRPr lang="ar-IQ"/>
        </a:p>
      </dgm:t>
    </dgm:pt>
    <dgm:pt modelId="{035448A2-0A00-46BC-A781-646CFE83A113}" type="sibTrans" cxnId="{8F54E734-7D17-406A-B10F-4B2E591ABE37}">
      <dgm:prSet/>
      <dgm:spPr/>
      <dgm:t>
        <a:bodyPr/>
        <a:lstStyle/>
        <a:p>
          <a:pPr rtl="1"/>
          <a:endParaRPr lang="ar-IQ"/>
        </a:p>
      </dgm:t>
    </dgm:pt>
    <dgm:pt modelId="{1EDE5F7C-8B0A-4CF6-997B-06E92F2DA430}" type="pres">
      <dgm:prSet presAssocID="{EF369637-7C05-45FA-BB86-519642E1C745}" presName="Name0" presStyleCnt="0">
        <dgm:presLayoutVars>
          <dgm:dir/>
          <dgm:animLvl val="lvl"/>
          <dgm:resizeHandles val="exact"/>
        </dgm:presLayoutVars>
      </dgm:prSet>
      <dgm:spPr/>
      <dgm:t>
        <a:bodyPr/>
        <a:lstStyle/>
        <a:p>
          <a:pPr rtl="1"/>
          <a:endParaRPr lang="ar-IQ"/>
        </a:p>
      </dgm:t>
    </dgm:pt>
    <dgm:pt modelId="{720B749D-E9B7-4D74-894A-E209454B4B36}" type="pres">
      <dgm:prSet presAssocID="{DC814659-F025-433D-8C21-753F8D7CC193}" presName="boxAndChildren" presStyleCnt="0"/>
      <dgm:spPr/>
    </dgm:pt>
    <dgm:pt modelId="{048E843E-E8B6-40B4-A209-5674937CBEC5}" type="pres">
      <dgm:prSet presAssocID="{DC814659-F025-433D-8C21-753F8D7CC193}" presName="parentTextBox" presStyleLbl="node1" presStyleIdx="0" presStyleCnt="3"/>
      <dgm:spPr/>
      <dgm:t>
        <a:bodyPr/>
        <a:lstStyle/>
        <a:p>
          <a:pPr rtl="1"/>
          <a:endParaRPr lang="ar-IQ"/>
        </a:p>
      </dgm:t>
    </dgm:pt>
    <dgm:pt modelId="{DF4333E4-4950-468E-9A12-1DAA874C3043}" type="pres">
      <dgm:prSet presAssocID="{224EF190-C453-4D8F-82F5-AE5CF139A2AB}" presName="sp" presStyleCnt="0"/>
      <dgm:spPr/>
    </dgm:pt>
    <dgm:pt modelId="{DAE153C6-AB56-46E8-A8DD-5D42B8B492E8}" type="pres">
      <dgm:prSet presAssocID="{F644F087-7196-403D-9C16-DCD64ECE276B}" presName="arrowAndChildren" presStyleCnt="0"/>
      <dgm:spPr/>
    </dgm:pt>
    <dgm:pt modelId="{C1A67719-86AA-48E2-9C25-32516B267868}" type="pres">
      <dgm:prSet presAssocID="{F644F087-7196-403D-9C16-DCD64ECE276B}" presName="parentTextArrow" presStyleLbl="node1" presStyleIdx="1" presStyleCnt="3"/>
      <dgm:spPr/>
      <dgm:t>
        <a:bodyPr/>
        <a:lstStyle/>
        <a:p>
          <a:pPr rtl="1"/>
          <a:endParaRPr lang="ar-IQ"/>
        </a:p>
      </dgm:t>
    </dgm:pt>
    <dgm:pt modelId="{FC345ADC-8A10-40FD-9916-067C3C3AC743}" type="pres">
      <dgm:prSet presAssocID="{6F78DBC2-DC2A-44C3-AB62-9F99771E25C6}" presName="sp" presStyleCnt="0"/>
      <dgm:spPr/>
    </dgm:pt>
    <dgm:pt modelId="{59349765-0784-4B78-9B29-56B6B18081BE}" type="pres">
      <dgm:prSet presAssocID="{194177F2-E911-4E52-99C4-F71BA9D940D7}" presName="arrowAndChildren" presStyleCnt="0"/>
      <dgm:spPr/>
    </dgm:pt>
    <dgm:pt modelId="{7C8928B6-B293-4FFB-9BF8-C774F17BD0F1}" type="pres">
      <dgm:prSet presAssocID="{194177F2-E911-4E52-99C4-F71BA9D940D7}" presName="parentTextArrow" presStyleLbl="node1" presStyleIdx="2" presStyleCnt="3"/>
      <dgm:spPr/>
      <dgm:t>
        <a:bodyPr/>
        <a:lstStyle/>
        <a:p>
          <a:pPr rtl="1"/>
          <a:endParaRPr lang="ar-IQ"/>
        </a:p>
      </dgm:t>
    </dgm:pt>
  </dgm:ptLst>
  <dgm:cxnLst>
    <dgm:cxn modelId="{8F54E734-7D17-406A-B10F-4B2E591ABE37}" srcId="{EF369637-7C05-45FA-BB86-519642E1C745}" destId="{DC814659-F025-433D-8C21-753F8D7CC193}" srcOrd="2" destOrd="0" parTransId="{1DE94EFD-C192-4B98-8CE8-205CBA41501B}" sibTransId="{035448A2-0A00-46BC-A781-646CFE83A113}"/>
    <dgm:cxn modelId="{F8EFA536-0F48-4B74-871E-EC4D52771098}" type="presOf" srcId="{EF369637-7C05-45FA-BB86-519642E1C745}" destId="{1EDE5F7C-8B0A-4CF6-997B-06E92F2DA430}" srcOrd="0" destOrd="0" presId="urn:microsoft.com/office/officeart/2005/8/layout/process4"/>
    <dgm:cxn modelId="{B1E4916B-EFEE-4768-819A-D637DB96578C}" srcId="{EF369637-7C05-45FA-BB86-519642E1C745}" destId="{F644F087-7196-403D-9C16-DCD64ECE276B}" srcOrd="1" destOrd="0" parTransId="{8F771464-1104-4F8B-B9F1-E804DB9592AA}" sibTransId="{224EF190-C453-4D8F-82F5-AE5CF139A2AB}"/>
    <dgm:cxn modelId="{54090DF8-F90B-46EB-9685-27FDD9883733}" type="presOf" srcId="{194177F2-E911-4E52-99C4-F71BA9D940D7}" destId="{7C8928B6-B293-4FFB-9BF8-C774F17BD0F1}" srcOrd="0" destOrd="0" presId="urn:microsoft.com/office/officeart/2005/8/layout/process4"/>
    <dgm:cxn modelId="{E58C7376-6AFE-4AE6-99B6-41B8A7B6F6F5}" srcId="{EF369637-7C05-45FA-BB86-519642E1C745}" destId="{194177F2-E911-4E52-99C4-F71BA9D940D7}" srcOrd="0" destOrd="0" parTransId="{6FAD8FF3-668E-47A9-8F96-2E3127AF0D0A}" sibTransId="{6F78DBC2-DC2A-44C3-AB62-9F99771E25C6}"/>
    <dgm:cxn modelId="{1E49AA15-F0CC-453B-A715-C1DFDC2A6FEC}" type="presOf" srcId="{DC814659-F025-433D-8C21-753F8D7CC193}" destId="{048E843E-E8B6-40B4-A209-5674937CBEC5}" srcOrd="0" destOrd="0" presId="urn:microsoft.com/office/officeart/2005/8/layout/process4"/>
    <dgm:cxn modelId="{357B7A54-6515-4984-B6C1-F9A84AD0FDAC}" type="presOf" srcId="{F644F087-7196-403D-9C16-DCD64ECE276B}" destId="{C1A67719-86AA-48E2-9C25-32516B267868}" srcOrd="0" destOrd="0" presId="urn:microsoft.com/office/officeart/2005/8/layout/process4"/>
    <dgm:cxn modelId="{B4B8142F-8DB4-401D-AE4D-98B1080265EE}" type="presParOf" srcId="{1EDE5F7C-8B0A-4CF6-997B-06E92F2DA430}" destId="{720B749D-E9B7-4D74-894A-E209454B4B36}" srcOrd="0" destOrd="0" presId="urn:microsoft.com/office/officeart/2005/8/layout/process4"/>
    <dgm:cxn modelId="{E71E2731-96CC-468E-A558-2B0B1589A5A3}" type="presParOf" srcId="{720B749D-E9B7-4D74-894A-E209454B4B36}" destId="{048E843E-E8B6-40B4-A209-5674937CBEC5}" srcOrd="0" destOrd="0" presId="urn:microsoft.com/office/officeart/2005/8/layout/process4"/>
    <dgm:cxn modelId="{3B62CFF8-DED1-4593-9599-BDDBCEE84520}" type="presParOf" srcId="{1EDE5F7C-8B0A-4CF6-997B-06E92F2DA430}" destId="{DF4333E4-4950-468E-9A12-1DAA874C3043}" srcOrd="1" destOrd="0" presId="urn:microsoft.com/office/officeart/2005/8/layout/process4"/>
    <dgm:cxn modelId="{3A8980A4-291E-4BDB-A078-7BA4481713DA}" type="presParOf" srcId="{1EDE5F7C-8B0A-4CF6-997B-06E92F2DA430}" destId="{DAE153C6-AB56-46E8-A8DD-5D42B8B492E8}" srcOrd="2" destOrd="0" presId="urn:microsoft.com/office/officeart/2005/8/layout/process4"/>
    <dgm:cxn modelId="{31A3DBAB-03E9-4DA7-A133-4AA7B6628C69}" type="presParOf" srcId="{DAE153C6-AB56-46E8-A8DD-5D42B8B492E8}" destId="{C1A67719-86AA-48E2-9C25-32516B267868}" srcOrd="0" destOrd="0" presId="urn:microsoft.com/office/officeart/2005/8/layout/process4"/>
    <dgm:cxn modelId="{5E0D1DDA-FEB4-4768-9B40-9CE26CB2E6AE}" type="presParOf" srcId="{1EDE5F7C-8B0A-4CF6-997B-06E92F2DA430}" destId="{FC345ADC-8A10-40FD-9916-067C3C3AC743}" srcOrd="3" destOrd="0" presId="urn:microsoft.com/office/officeart/2005/8/layout/process4"/>
    <dgm:cxn modelId="{464BE46C-15E8-4706-80F2-07D656E606E7}" type="presParOf" srcId="{1EDE5F7C-8B0A-4CF6-997B-06E92F2DA430}" destId="{59349765-0784-4B78-9B29-56B6B18081BE}" srcOrd="4" destOrd="0" presId="urn:microsoft.com/office/officeart/2005/8/layout/process4"/>
    <dgm:cxn modelId="{B26C99EA-5F0C-415C-A6B1-CFF7EA93E77E}" type="presParOf" srcId="{59349765-0784-4B78-9B29-56B6B18081BE}" destId="{7C8928B6-B293-4FFB-9BF8-C774F17BD0F1}" srcOrd="0"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28/12/1435</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28/12/1435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28/12/1435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28/12/1435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28/12/1435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28/12/1435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28/12/1435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28/12/1435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28/12/1435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28/12/1435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28/12/1435</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28/12/1435</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 الاستثارة والتوتر</a:t>
            </a:r>
            <a:endParaRPr lang="ar-IQ" dirty="0"/>
          </a:p>
        </p:txBody>
      </p:sp>
      <p:sp>
        <p:nvSpPr>
          <p:cNvPr id="3" name="عنوان فرعي 2"/>
          <p:cNvSpPr>
            <a:spLocks noGrp="1"/>
          </p:cNvSpPr>
          <p:nvPr>
            <p:ph type="subTitle" idx="1"/>
          </p:nvPr>
        </p:nvSpPr>
        <p:spPr>
          <a:xfrm>
            <a:off x="4929190" y="3611607"/>
            <a:ext cx="3529010" cy="1199704"/>
          </a:xfrm>
        </p:spPr>
        <p:txBody>
          <a:bodyPr>
            <a:normAutofit fontScale="92500"/>
          </a:bodyPr>
          <a:lstStyle/>
          <a:p>
            <a:r>
              <a:rPr lang="ar-IQ" b="1" dirty="0" smtClean="0">
                <a:solidFill>
                  <a:schemeClr val="accent1">
                    <a:lumMod val="75000"/>
                  </a:schemeClr>
                </a:solidFill>
              </a:rPr>
              <a:t>              </a:t>
            </a:r>
            <a:r>
              <a:rPr lang="ar-IQ" b="1" dirty="0" smtClean="0">
                <a:solidFill>
                  <a:schemeClr val="accent1">
                    <a:lumMod val="75000"/>
                  </a:schemeClr>
                </a:solidFill>
              </a:rPr>
              <a:t>أعداد</a:t>
            </a:r>
            <a:endParaRPr lang="ar-IQ" b="1" dirty="0" smtClean="0">
              <a:solidFill>
                <a:schemeClr val="accent1">
                  <a:lumMod val="75000"/>
                </a:schemeClr>
              </a:solidFill>
            </a:endParaRPr>
          </a:p>
          <a:p>
            <a:r>
              <a:rPr lang="ar-IQ" b="1" dirty="0" smtClean="0">
                <a:solidFill>
                  <a:schemeClr val="accent1">
                    <a:lumMod val="75000"/>
                  </a:schemeClr>
                </a:solidFill>
              </a:rPr>
              <a:t>مشتاق عبد الرضا ماشي شرارة </a:t>
            </a:r>
          </a:p>
          <a:p>
            <a:endParaRPr lang="ar-IQ" b="1" dirty="0">
              <a:solidFill>
                <a:schemeClr val="accent1">
                  <a:lumMod val="75000"/>
                </a:schemeClr>
              </a:solidFill>
            </a:endParaRPr>
          </a:p>
        </p:txBody>
      </p:sp>
      <p:pic>
        <p:nvPicPr>
          <p:cNvPr id="1026" name="Picture 2" descr="C:\Documents and Settings\Administrator\Desktop\صور رياضية\imagesCAUOHD3F.jpg"/>
          <p:cNvPicPr>
            <a:picLocks noChangeAspect="1" noChangeArrowheads="1"/>
          </p:cNvPicPr>
          <p:nvPr/>
        </p:nvPicPr>
        <p:blipFill>
          <a:blip r:embed="rId2"/>
          <a:stretch>
            <a:fillRect/>
          </a:stretch>
        </p:blipFill>
        <p:spPr bwMode="auto">
          <a:xfrm>
            <a:off x="857224" y="1233479"/>
            <a:ext cx="3014666" cy="301466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to="" calcmode="lin" valueType="num">
                                      <p:cBhvr>
                                        <p:cTn id="12" dur="1" fill="hold"/>
                                        <p:tgtEl>
                                          <p:spTgt spid="102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to="" calcmode="lin" valueType="num">
                                      <p:cBhvr>
                                        <p:cTn id="2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sz="half" idx="1"/>
          </p:nvPr>
        </p:nvSpPr>
        <p:spPr/>
        <p:txBody>
          <a:bodyPr>
            <a:normAutofit lnSpcReduction="10000"/>
          </a:bodyPr>
          <a:lstStyle/>
          <a:p>
            <a:r>
              <a:rPr lang="ar-IQ" dirty="0" smtClean="0">
                <a:effectLst>
                  <a:glow rad="139700">
                    <a:schemeClr val="accent2">
                      <a:satMod val="175000"/>
                      <a:alpha val="40000"/>
                    </a:schemeClr>
                  </a:glow>
                </a:effectLst>
              </a:rPr>
              <a:t>تنشيط الفسيولوجي ايجابي</a:t>
            </a:r>
          </a:p>
          <a:p>
            <a:pPr algn="justLow"/>
            <a:r>
              <a:rPr lang="ar-IQ" dirty="0" smtClean="0"/>
              <a:t>بعض المدربين يرون إن أداء اللاعبين يتحسن بعلاقته المباشرة مع زيادة عملية التنشيط الفسيولوجي لبعض أجهزة الجسم اعتقادا منهم إلى انه كلما ازدادت درجة استثارة اللاعبين فأن درجة تعبئتهم النفسية تزداد بالتالي ، وهو الأمر الذي يؤدي إلى الأداء الأفضل بالنسبة للاعبين .</a:t>
            </a:r>
            <a:endParaRPr lang="en-US" dirty="0" smtClean="0"/>
          </a:p>
          <a:p>
            <a:endParaRPr lang="ar-IQ" dirty="0"/>
          </a:p>
        </p:txBody>
      </p:sp>
      <p:sp>
        <p:nvSpPr>
          <p:cNvPr id="5" name="عنصر نائب للمحتوى 4"/>
          <p:cNvSpPr>
            <a:spLocks noGrp="1"/>
          </p:cNvSpPr>
          <p:nvPr>
            <p:ph sz="half" idx="2"/>
          </p:nvPr>
        </p:nvSpPr>
        <p:spPr>
          <a:xfrm>
            <a:off x="4648200" y="1481329"/>
            <a:ext cx="4038600" cy="2447738"/>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ar-IQ" dirty="0" smtClean="0">
                <a:effectLst>
                  <a:glow rad="101600">
                    <a:schemeClr val="accent2">
                      <a:satMod val="175000"/>
                      <a:alpha val="40000"/>
                    </a:schemeClr>
                  </a:glow>
                </a:effectLst>
              </a:rPr>
              <a:t>تنشيط الفسيولوجي السلبي</a:t>
            </a:r>
          </a:p>
          <a:p>
            <a:r>
              <a:rPr lang="ar-IQ" dirty="0" smtClean="0"/>
              <a:t>دقات القلب </a:t>
            </a:r>
          </a:p>
          <a:p>
            <a:r>
              <a:rPr lang="ar-IQ" dirty="0" smtClean="0"/>
              <a:t>سرعة التنفس </a:t>
            </a:r>
          </a:p>
          <a:p>
            <a:r>
              <a:rPr lang="ar-IQ" dirty="0" smtClean="0"/>
              <a:t>التوتر العضلي</a:t>
            </a:r>
          </a:p>
          <a:p>
            <a:r>
              <a:rPr lang="ar-IQ" dirty="0" smtClean="0"/>
              <a:t>غزارة إفراز العرق</a:t>
            </a:r>
          </a:p>
          <a:p>
            <a:endParaRPr lang="ar-IQ" dirty="0"/>
          </a:p>
        </p:txBody>
      </p:sp>
      <p:sp>
        <p:nvSpPr>
          <p:cNvPr id="3" name="عنوان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ar-IQ" dirty="0" smtClean="0"/>
              <a:t>مفهوم الاستثارة في المجال الرياضي </a:t>
            </a:r>
            <a:endParaRPr lang="ar-IQ" dirty="0"/>
          </a:p>
        </p:txBody>
      </p:sp>
      <p:pic>
        <p:nvPicPr>
          <p:cNvPr id="2050" name="Picture 2" descr="C:\Documents and Settings\Administrator\Desktop\صور رياضية\RV0CAPE09YNCA9YLTWTCA55CZ2JCA6DWJUNCAXAOFOUCA8B2AVHCATY1HQICA844YVZCA83LC42CAZZ491YCAV6M1LCCASE326SCAKNZL3UCAPY11H6CAFP3C2ACADY71MDCAPIRN3VCAC84L59CAA7KI87.jpg"/>
          <p:cNvPicPr>
            <a:picLocks noChangeAspect="1" noChangeArrowheads="1"/>
          </p:cNvPicPr>
          <p:nvPr/>
        </p:nvPicPr>
        <p:blipFill>
          <a:blip r:embed="rId2"/>
          <a:srcRect/>
          <a:stretch>
            <a:fillRect/>
          </a:stretch>
        </p:blipFill>
        <p:spPr bwMode="auto">
          <a:xfrm>
            <a:off x="5715008" y="4171964"/>
            <a:ext cx="2500329" cy="204311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amond(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amond(in)">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Effect transition="in" filter="circle(in)">
                                      <p:cBhvr>
                                        <p:cTn id="22" dur="2000"/>
                                        <p:tgtEl>
                                          <p:spTgt spid="5">
                                            <p:bg/>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circle(in)">
                                      <p:cBhvr>
                                        <p:cTn id="27" dur="20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circle(in)">
                                      <p:cBhvr>
                                        <p:cTn id="32" dur="20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circle(in)">
                                      <p:cBhvr>
                                        <p:cTn id="37" dur="2000"/>
                                        <p:tgtEl>
                                          <p:spTgt spid="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circle(in)">
                                      <p:cBhvr>
                                        <p:cTn id="42" dur="2000"/>
                                        <p:tgtEl>
                                          <p:spTgt spid="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animEffect transition="in" filter="circle(in)">
                                      <p:cBhvr>
                                        <p:cTn id="4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5643570" y="273050"/>
            <a:ext cx="3043230" cy="1012810"/>
          </a:xfrm>
        </p:spPr>
        <p:style>
          <a:lnRef idx="1">
            <a:schemeClr val="accent4"/>
          </a:lnRef>
          <a:fillRef idx="2">
            <a:schemeClr val="accent4"/>
          </a:fillRef>
          <a:effectRef idx="1">
            <a:schemeClr val="accent4"/>
          </a:effectRef>
          <a:fontRef idx="minor">
            <a:schemeClr val="dk1"/>
          </a:fontRef>
        </p:style>
        <p:txBody>
          <a:bodyPr/>
          <a:lstStyle/>
          <a:p>
            <a:pPr algn="r"/>
            <a:r>
              <a:rPr lang="ar-IQ" dirty="0" smtClean="0"/>
              <a:t>مفهوم التوتر </a:t>
            </a:r>
            <a:endParaRPr lang="ar-IQ" dirty="0"/>
          </a:p>
        </p:txBody>
      </p:sp>
      <p:sp>
        <p:nvSpPr>
          <p:cNvPr id="7" name="عنصر نائب للمحتوى 6"/>
          <p:cNvSpPr>
            <a:spLocks noGrp="1"/>
          </p:cNvSpPr>
          <p:nvPr>
            <p:ph sz="quarter" idx="2"/>
          </p:nvPr>
        </p:nvSpPr>
        <p:spPr>
          <a:xfrm>
            <a:off x="457200" y="214291"/>
            <a:ext cx="4040188" cy="4000528"/>
          </a:xfrm>
        </p:spPr>
        <p:style>
          <a:lnRef idx="1">
            <a:schemeClr val="accent2"/>
          </a:lnRef>
          <a:fillRef idx="2">
            <a:schemeClr val="accent2"/>
          </a:fillRef>
          <a:effectRef idx="1">
            <a:schemeClr val="accent2"/>
          </a:effectRef>
          <a:fontRef idx="minor">
            <a:schemeClr val="dk1"/>
          </a:fontRef>
        </p:style>
        <p:txBody>
          <a:bodyPr/>
          <a:lstStyle/>
          <a:p>
            <a:pPr algn="justLow"/>
            <a:r>
              <a:rPr lang="ar-IQ" dirty="0" smtClean="0">
                <a:effectLst>
                  <a:glow rad="101600">
                    <a:schemeClr val="accent1">
                      <a:satMod val="175000"/>
                      <a:alpha val="40000"/>
                    </a:schemeClr>
                  </a:glow>
                </a:effectLst>
              </a:rPr>
              <a:t>حالة عضلية </a:t>
            </a:r>
          </a:p>
          <a:p>
            <a:pPr algn="justLow"/>
            <a:r>
              <a:rPr lang="ar-IQ" dirty="0" smtClean="0"/>
              <a:t>إن الحقائق تشير إلى إن التوتر الذهني والعضلي بينهما ارتباط كبير. فكل انفعال أو توتر ذهني يؤثر على العضلات والعكس صحيح أيضا كل شد أو توتر عضلي يؤثر على حالة التركيز الذهني ومن ثم فانه لا يمكن التمتع بالصحة النفسية الكاملة إذا حدث توتر ذهني ولم يطلقها خلال نشاطه العضلي .</a:t>
            </a:r>
            <a:endParaRPr lang="en-US" dirty="0" smtClean="0"/>
          </a:p>
          <a:p>
            <a:pPr algn="justLow"/>
            <a:endParaRPr lang="ar-IQ" dirty="0"/>
          </a:p>
        </p:txBody>
      </p:sp>
      <p:sp>
        <p:nvSpPr>
          <p:cNvPr id="9" name="عنصر نائب للمحتوى 8"/>
          <p:cNvSpPr>
            <a:spLocks noGrp="1"/>
          </p:cNvSpPr>
          <p:nvPr>
            <p:ph sz="quarter" idx="4"/>
          </p:nvPr>
        </p:nvSpPr>
        <p:spPr>
          <a:xfrm>
            <a:off x="4645025" y="1444295"/>
            <a:ext cx="4041775" cy="2770524"/>
          </a:xfrm>
        </p:spPr>
        <p:style>
          <a:lnRef idx="1">
            <a:schemeClr val="accent1"/>
          </a:lnRef>
          <a:fillRef idx="2">
            <a:schemeClr val="accent1"/>
          </a:fillRef>
          <a:effectRef idx="1">
            <a:schemeClr val="accent1"/>
          </a:effectRef>
          <a:fontRef idx="minor">
            <a:schemeClr val="dk1"/>
          </a:fontRef>
        </p:style>
        <p:txBody>
          <a:bodyPr/>
          <a:lstStyle/>
          <a:p>
            <a:r>
              <a:rPr lang="ar-IQ" dirty="0" smtClean="0">
                <a:effectLst>
                  <a:glow rad="101600">
                    <a:schemeClr val="accent1">
                      <a:satMod val="175000"/>
                      <a:alpha val="40000"/>
                    </a:schemeClr>
                  </a:glow>
                </a:effectLst>
              </a:rPr>
              <a:t>حالة ذهنية</a:t>
            </a:r>
          </a:p>
          <a:p>
            <a:pPr algn="justLow"/>
            <a:r>
              <a:rPr lang="ar-IQ" dirty="0" smtClean="0"/>
              <a:t>نجد شخصا ما يشكو من التوتر الذي يكون منسجما مع الخوف والقلق الذي يمر به في حين يصرح آخر عن رغبته إلى الراحة والاسترخاء لأنه متوتر. ويعني الأول إنه متوتر ذهنيا .</a:t>
            </a:r>
            <a:endParaRPr lang="ar-IQ" dirty="0"/>
          </a:p>
        </p:txBody>
      </p:sp>
      <p:pic>
        <p:nvPicPr>
          <p:cNvPr id="3074" name="Picture 2" descr="C:\Documents and Settings\Administrator\Desktop\صور رياضية\PEPCAW2NAZPCAO9NEORCAMQ23RTCA82SMQLCAULC1BTCAL7UYLSCAI15F7FCA9SCDNKCA79AQ1ECAV2M39XCAHE83GDCAC7I73VCAQZ7PIVCAT1EGBYCAH01LGDCAZ1SB6CCAJIG6KYCAH4ETWFCAYV711T.jpg"/>
          <p:cNvPicPr>
            <a:picLocks noChangeAspect="1" noChangeArrowheads="1"/>
          </p:cNvPicPr>
          <p:nvPr/>
        </p:nvPicPr>
        <p:blipFill>
          <a:blip r:embed="rId2"/>
          <a:srcRect/>
          <a:stretch>
            <a:fillRect/>
          </a:stretch>
        </p:blipFill>
        <p:spPr bwMode="auto">
          <a:xfrm>
            <a:off x="2928927" y="4286256"/>
            <a:ext cx="3214710" cy="21431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0000"/>
              </a:schemeClr>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8" name="عنصر نائب للمحتوى 7"/>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r>
              <a:rPr lang="ar-IQ" dirty="0" smtClean="0"/>
              <a:t>حالة من الإحساس العام باختلال التوازن على الصعيد البيولوجي أو النفسي بصحبه تأهب واستعداد من جانب المرء لتغيير سلوكه بغية التصدي لعامل يتهدده في وضعيه حقيقة أو وتخيله</a:t>
            </a:r>
          </a:p>
          <a:p>
            <a:pPr>
              <a:buNone/>
            </a:pPr>
            <a:endParaRPr lang="ar-IQ" dirty="0" smtClean="0"/>
          </a:p>
          <a:p>
            <a:r>
              <a:rPr lang="ar-IQ" dirty="0" smtClean="0"/>
              <a:t>إحساس يسببه الصراع الداخلي أو الضغط الخارجي بصحبه استعداد لتغيير السلوك لمواجهة عنصر تهديد في الموقف</a:t>
            </a:r>
          </a:p>
          <a:p>
            <a:pPr>
              <a:buNone/>
            </a:pPr>
            <a:endParaRPr lang="ar-IQ" dirty="0" smtClean="0"/>
          </a:p>
          <a:p>
            <a:r>
              <a:rPr lang="ar-IQ" dirty="0" smtClean="0"/>
              <a:t>ظاهرة غير مرئية ينتج عنها شعور بالتهديد والاضطراب والعصبية والحساسية الزائدة تجعل الفرد غير قادر على التكيف مع البيئة التي يعمل فيها وتنعكس على سلوكه مع الآخرين"</a:t>
            </a:r>
            <a:endParaRPr lang="ar-IQ" dirty="0"/>
          </a:p>
        </p:txBody>
      </p:sp>
      <p:sp>
        <p:nvSpPr>
          <p:cNvPr id="7" name="عنوان 6"/>
          <p:cNvSpPr>
            <a:spLocks noGrp="1"/>
          </p:cNvSpPr>
          <p:nvPr>
            <p:ph type="title"/>
          </p:nvPr>
        </p:nvSpPr>
        <p:spPr>
          <a:xfrm>
            <a:off x="457200" y="274638"/>
            <a:ext cx="2328850" cy="11430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ar-IQ" dirty="0" smtClean="0"/>
              <a:t>تعريف التوتر</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animEffect transition="in" filter="diamond(in)">
                                      <p:cBhvr>
                                        <p:cTn id="12" dur="2000"/>
                                        <p:tgtEl>
                                          <p:spTgt spid="8">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amond(in)">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diamond(in)">
                                      <p:cBhvr>
                                        <p:cTn id="22" dur="20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diamond(in)">
                                      <p:cBhvr>
                                        <p:cTn id="27" dur="2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273050"/>
            <a:ext cx="2900354" cy="1143000"/>
          </a:xfrm>
        </p:spPr>
        <p:style>
          <a:lnRef idx="1">
            <a:schemeClr val="accent6"/>
          </a:lnRef>
          <a:fillRef idx="2">
            <a:schemeClr val="accent6"/>
          </a:fillRef>
          <a:effectRef idx="1">
            <a:schemeClr val="accent6"/>
          </a:effectRef>
          <a:fontRef idx="minor">
            <a:schemeClr val="dk1"/>
          </a:fontRef>
        </p:style>
        <p:txBody>
          <a:bodyPr/>
          <a:lstStyle/>
          <a:p>
            <a:r>
              <a:rPr lang="ar-IQ" dirty="0" smtClean="0"/>
              <a:t>التوتر التنافسي </a:t>
            </a:r>
            <a:endParaRPr lang="ar-IQ" dirty="0"/>
          </a:p>
        </p:txBody>
      </p:sp>
      <p:sp>
        <p:nvSpPr>
          <p:cNvPr id="2" name="عنصر نائب للمحتوى 1"/>
          <p:cNvSpPr>
            <a:spLocks noGrp="1"/>
          </p:cNvSpPr>
          <p:nvPr>
            <p:ph sz="quarter" idx="2"/>
          </p:nvPr>
        </p:nvSpPr>
        <p:spPr>
          <a:xfrm>
            <a:off x="4818092" y="857232"/>
            <a:ext cx="4040188" cy="1984706"/>
          </a:xfrm>
        </p:spPr>
        <p:style>
          <a:lnRef idx="1">
            <a:schemeClr val="dk1"/>
          </a:lnRef>
          <a:fillRef idx="2">
            <a:schemeClr val="dk1"/>
          </a:fillRef>
          <a:effectRef idx="1">
            <a:schemeClr val="dk1"/>
          </a:effectRef>
          <a:fontRef idx="minor">
            <a:schemeClr val="dk1"/>
          </a:fontRef>
        </p:style>
        <p:txBody>
          <a:bodyPr/>
          <a:lstStyle/>
          <a:p>
            <a:pPr lvl="0"/>
            <a:r>
              <a:rPr lang="ar-IQ" dirty="0" smtClean="0"/>
              <a:t>الدوافع وعلاقته بالشخصية </a:t>
            </a:r>
            <a:endParaRPr lang="en-US" dirty="0" smtClean="0"/>
          </a:p>
          <a:p>
            <a:pPr lvl="0"/>
            <a:r>
              <a:rPr lang="ar-IQ" dirty="0" smtClean="0"/>
              <a:t>الخصائص النوعية للجهاز العصبي والديناميكي النفسية </a:t>
            </a:r>
            <a:endParaRPr lang="en-US" dirty="0" smtClean="0"/>
          </a:p>
          <a:p>
            <a:pPr lvl="0"/>
            <a:r>
              <a:rPr lang="ar-IQ" dirty="0" smtClean="0"/>
              <a:t>الخصائص النفسية والفسيولوجية</a:t>
            </a:r>
          </a:p>
          <a:p>
            <a:pPr lvl="0">
              <a:buNone/>
            </a:pPr>
            <a:endParaRPr lang="en-US" dirty="0" smtClean="0"/>
          </a:p>
          <a:p>
            <a:pPr>
              <a:buNone/>
            </a:pPr>
            <a:endParaRPr lang="ar-IQ" dirty="0"/>
          </a:p>
        </p:txBody>
      </p:sp>
      <p:sp>
        <p:nvSpPr>
          <p:cNvPr id="6" name="عنصر نائب للمحتوى 5"/>
          <p:cNvSpPr>
            <a:spLocks noGrp="1"/>
          </p:cNvSpPr>
          <p:nvPr>
            <p:ph sz="quarter" idx="4"/>
          </p:nvPr>
        </p:nvSpPr>
        <p:spPr>
          <a:xfrm>
            <a:off x="4816505" y="3214686"/>
            <a:ext cx="4041775" cy="2214578"/>
          </a:xfrm>
        </p:spPr>
        <p:style>
          <a:lnRef idx="1">
            <a:schemeClr val="accent1"/>
          </a:lnRef>
          <a:fillRef idx="2">
            <a:schemeClr val="accent1"/>
          </a:fillRef>
          <a:effectRef idx="1">
            <a:schemeClr val="accent1"/>
          </a:effectRef>
          <a:fontRef idx="minor">
            <a:schemeClr val="dk1"/>
          </a:fontRef>
        </p:style>
        <p:txBody>
          <a:bodyPr/>
          <a:lstStyle/>
          <a:p>
            <a:r>
              <a:rPr lang="ar-IQ" dirty="0" smtClean="0"/>
              <a:t>أهم العوامل التي تعمل على ظهور التوتر </a:t>
            </a:r>
          </a:p>
          <a:p>
            <a:r>
              <a:rPr lang="ar-IQ" dirty="0" smtClean="0"/>
              <a:t>عامل الصعوبة </a:t>
            </a:r>
          </a:p>
          <a:p>
            <a:r>
              <a:rPr lang="ar-IQ" dirty="0" smtClean="0"/>
              <a:t>عامل توقع الخطر </a:t>
            </a:r>
          </a:p>
          <a:p>
            <a:r>
              <a:rPr lang="ar-IQ" dirty="0" smtClean="0"/>
              <a:t>عامل النشاط الدافعي </a:t>
            </a:r>
            <a:endParaRPr lang="ar-IQ" dirty="0"/>
          </a:p>
        </p:txBody>
      </p:sp>
      <p:pic>
        <p:nvPicPr>
          <p:cNvPr id="4098" name="Picture 2" descr="C:\Documents and Settings\Administrator\Desktop\صور رياضية\WG7CA3HAF00CAP4ZWQFCAYUEWASCA1FRIGTCAGPRKZ5CALVV7C3CAQYBT2QCAAAG2KSCAHZAUVHCAJCZ582CA738F03CAU747YZCA3RWGVHCA2387GACA4ZKE4RCARV7UL8CAIC7MO3CA05Y24SCAD83344.jpg"/>
          <p:cNvPicPr>
            <a:picLocks noChangeAspect="1" noChangeArrowheads="1"/>
          </p:cNvPicPr>
          <p:nvPr/>
        </p:nvPicPr>
        <p:blipFill>
          <a:blip r:embed="rId2"/>
          <a:srcRect/>
          <a:stretch>
            <a:fillRect/>
          </a:stretch>
        </p:blipFill>
        <p:spPr bwMode="auto">
          <a:xfrm>
            <a:off x="576243" y="1714488"/>
            <a:ext cx="2709873" cy="42862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diamond(in)">
                                      <p:cBhvr>
                                        <p:cTn id="12" dur="20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bg/>
                                          </p:spTgt>
                                        </p:tgtEl>
                                        <p:attrNameLst>
                                          <p:attrName>style.visibility</p:attrName>
                                        </p:attrNameLst>
                                      </p:cBhvr>
                                      <p:to>
                                        <p:strVal val="visible"/>
                                      </p:to>
                                    </p:set>
                                    <p:animEffect transition="in" filter="blinds(horizontal)">
                                      <p:cBhvr>
                                        <p:cTn id="17" dur="500"/>
                                        <p:tgtEl>
                                          <p:spTgt spid="2">
                                            <p:bg/>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blinds(horizontal)">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blinds(horizontal)">
                                      <p:cBhvr>
                                        <p:cTn id="27" dur="500"/>
                                        <p:tgtEl>
                                          <p:spTgt spid="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blinds(horizontal)">
                                      <p:cBhvr>
                                        <p:cTn id="32" dur="500"/>
                                        <p:tgtEl>
                                          <p:spTgt spid="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6">
                                            <p:bg/>
                                          </p:spTgt>
                                        </p:tgtEl>
                                        <p:attrNameLst>
                                          <p:attrName>style.visibility</p:attrName>
                                        </p:attrNameLst>
                                      </p:cBhvr>
                                      <p:to>
                                        <p:strVal val="visible"/>
                                      </p:to>
                                    </p:set>
                                    <p:animEffect transition="in" filter="diamond(in)">
                                      <p:cBhvr>
                                        <p:cTn id="37" dur="2000"/>
                                        <p:tgtEl>
                                          <p:spTgt spid="6">
                                            <p:bg/>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diamond(in)">
                                      <p:cBhvr>
                                        <p:cTn id="42" dur="20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diamond(in)">
                                      <p:cBhvr>
                                        <p:cTn id="47" dur="2000"/>
                                        <p:tgtEl>
                                          <p:spTgt spid="6">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diamond(in)">
                                      <p:cBhvr>
                                        <p:cTn id="52" dur="2000"/>
                                        <p:tgtEl>
                                          <p:spTgt spid="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diamond(in)">
                                      <p:cBhvr>
                                        <p:cTn id="57"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P spid="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100406" y="273050"/>
            <a:ext cx="2971792" cy="1143000"/>
          </a:xfrm>
        </p:spPr>
        <p:style>
          <a:lnRef idx="2">
            <a:schemeClr val="accent1"/>
          </a:lnRef>
          <a:fillRef idx="1">
            <a:schemeClr val="lt1"/>
          </a:fillRef>
          <a:effectRef idx="0">
            <a:schemeClr val="accent1"/>
          </a:effectRef>
          <a:fontRef idx="minor">
            <a:schemeClr val="dk1"/>
          </a:fontRef>
        </p:style>
        <p:txBody>
          <a:bodyPr/>
          <a:lstStyle/>
          <a:p>
            <a:r>
              <a:rPr lang="ar-IQ"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مستويات</a:t>
            </a:r>
            <a:r>
              <a:rPr lang="ar-IQ" dirty="0" smtClean="0"/>
              <a:t> </a:t>
            </a:r>
            <a:r>
              <a:rPr lang="ar-IQ"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التوتر</a:t>
            </a:r>
            <a:endParaRPr lang="ar-IQ" dirty="0"/>
          </a:p>
        </p:txBody>
      </p:sp>
      <p:sp>
        <p:nvSpPr>
          <p:cNvPr id="5" name="عنصر نائب للمحتوى 4"/>
          <p:cNvSpPr>
            <a:spLocks noGrp="1"/>
          </p:cNvSpPr>
          <p:nvPr>
            <p:ph sz="quarter" idx="2"/>
          </p:nvPr>
        </p:nvSpPr>
        <p:spPr/>
        <p:style>
          <a:lnRef idx="1">
            <a:schemeClr val="accent5"/>
          </a:lnRef>
          <a:fillRef idx="2">
            <a:schemeClr val="accent5"/>
          </a:fillRef>
          <a:effectRef idx="1">
            <a:schemeClr val="accent5"/>
          </a:effectRef>
          <a:fontRef idx="minor">
            <a:schemeClr val="dk1"/>
          </a:fontRef>
        </p:style>
        <p:txBody>
          <a:bodyPr/>
          <a:lstStyle/>
          <a:p>
            <a:pPr algn="justLow"/>
            <a:r>
              <a:rPr lang="ar-IQ" dirty="0" smtClean="0"/>
              <a:t>عند المستويات التي تؤشر بأنها أعلى من المستوى الضعيف هنا ستكون العلاقة عكسية بين التوتر والأداء. حيث كلما ارتفعت درجات التوتر لدى اللاعبين كلما انخفض مستوى الأداء وذلك لتأثيره السلبي على أدائهم بسبب ما يسببه من اضطرابات نفسيه مؤثره أو اضطرابات فسلجية واضحة</a:t>
            </a:r>
            <a:endParaRPr lang="ar-IQ" dirty="0"/>
          </a:p>
        </p:txBody>
      </p:sp>
      <p:sp>
        <p:nvSpPr>
          <p:cNvPr id="6" name="عنصر نائب للمحتوى 5"/>
          <p:cNvSpPr>
            <a:spLocks noGrp="1"/>
          </p:cNvSpPr>
          <p:nvPr>
            <p:ph sz="quarter" idx="4"/>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Low"/>
            <a:r>
              <a:rPr lang="ar-IQ" dirty="0" smtClean="0"/>
              <a:t>اللاعبون الايجابيون في أداءهم سيكون بمثابة دافع لديهم للظهور بشكل جيد والتغلب على تلك الصعوبات التي تهددهم. ولهذا غالبا ما يشار إلى إن أهم خطوات التعلم الحركي أن يكون هناك توتر نفسي عند المتعلم لأن ذلك سيجعله حريصا على الأداء بأفضل صورة لأهمية تعلم المهارة بالنسبة إليه شخصيا أو لأجل الحصول على امتياز معين في الأداء.</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circle(in)">
                                      <p:cBhvr>
                                        <p:cTn id="12" dur="2000"/>
                                        <p:tgtEl>
                                          <p:spTgt spid="6">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ircle(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to="" calcmode="lin" valueType="num">
                                      <p:cBhvr>
                                        <p:cTn id="22" dur="1" fill="hold"/>
                                        <p:tgtEl>
                                          <p:spTgt spid="5">
                                            <p:bg/>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 to="" calcmode="lin" valueType="num">
                                      <p:cBhvr>
                                        <p:cTn id="27"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build="p" animBg="1"/>
      <p:bldP spid="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p:cNvSpPr>
            <a:spLocks noGrp="1"/>
          </p:cNvSpPr>
          <p:nvPr>
            <p:ph sz="half" idx="1"/>
          </p:nvPr>
        </p:nvSpPr>
        <p:spPr>
          <a:xfrm>
            <a:off x="457200" y="1481329"/>
            <a:ext cx="4038600" cy="1661920"/>
          </a:xfrm>
        </p:spPr>
        <p:txBody>
          <a:bodyPr>
            <a:normAutofit lnSpcReduction="10000"/>
          </a:bodyPr>
          <a:lstStyle/>
          <a:p>
            <a:r>
              <a:rPr lang="ar-IQ" b="1" dirty="0" smtClean="0"/>
              <a:t>المظاهر الفسيولوجية </a:t>
            </a:r>
          </a:p>
          <a:p>
            <a:r>
              <a:rPr lang="ar-IQ" b="1" dirty="0" smtClean="0"/>
              <a:t>المظاهر الانفعالية</a:t>
            </a:r>
          </a:p>
          <a:p>
            <a:r>
              <a:rPr lang="ar-IQ" b="1" dirty="0" smtClean="0"/>
              <a:t>المظاهر العقلية</a:t>
            </a:r>
            <a:endParaRPr lang="ar-IQ" dirty="0"/>
          </a:p>
        </p:txBody>
      </p:sp>
      <p:sp>
        <p:nvSpPr>
          <p:cNvPr id="8" name="عنصر نائب للمحتوى 7"/>
          <p:cNvSpPr>
            <a:spLocks noGrp="1"/>
          </p:cNvSpPr>
          <p:nvPr>
            <p:ph sz="half" idx="2"/>
          </p:nvPr>
        </p:nvSpPr>
        <p:spPr/>
        <p:txBody>
          <a:bodyPr>
            <a:normAutofit lnSpcReduction="10000"/>
          </a:bodyPr>
          <a:lstStyle/>
          <a:p>
            <a:r>
              <a:rPr lang="ar-IQ" b="1" dirty="0" smtClean="0">
                <a:effectLst>
                  <a:glow rad="139700">
                    <a:schemeClr val="accent2">
                      <a:satMod val="175000"/>
                      <a:alpha val="40000"/>
                    </a:schemeClr>
                  </a:glow>
                </a:effectLst>
              </a:rPr>
              <a:t>أساليب مواجهة التوتر</a:t>
            </a:r>
          </a:p>
          <a:p>
            <a:r>
              <a:rPr lang="ar-IQ" dirty="0" smtClean="0"/>
              <a:t>الاستماع إلى أشرطة موسيقية </a:t>
            </a:r>
          </a:p>
          <a:p>
            <a:r>
              <a:rPr lang="ar-IQ" dirty="0" smtClean="0"/>
              <a:t>الرقود في حوض ممتلئ بالماء الدافئ</a:t>
            </a:r>
          </a:p>
          <a:p>
            <a:r>
              <a:rPr lang="ar-IQ" dirty="0" smtClean="0"/>
              <a:t>استخدام التدليك</a:t>
            </a:r>
          </a:p>
          <a:p>
            <a:r>
              <a:rPr lang="ar-IQ" dirty="0" smtClean="0"/>
              <a:t>التنويم المغناطيسي واليوجا</a:t>
            </a:r>
          </a:p>
          <a:p>
            <a:r>
              <a:rPr lang="ar-IQ" dirty="0" smtClean="0"/>
              <a:t>التدريب الذاتي</a:t>
            </a:r>
          </a:p>
          <a:p>
            <a:r>
              <a:rPr lang="ar-IQ" dirty="0" smtClean="0"/>
              <a:t>التصور البصري </a:t>
            </a:r>
          </a:p>
          <a:p>
            <a:r>
              <a:rPr lang="ar-IQ" dirty="0" smtClean="0"/>
              <a:t>والاسترخاء العضلي </a:t>
            </a:r>
          </a:p>
          <a:p>
            <a:r>
              <a:rPr lang="ar-IQ" dirty="0" smtClean="0"/>
              <a:t>والتغذية الراجعة الحيوية</a:t>
            </a:r>
          </a:p>
          <a:p>
            <a:endParaRPr lang="ar-IQ" b="1" dirty="0" smtClean="0"/>
          </a:p>
          <a:p>
            <a:endParaRPr lang="ar-IQ" dirty="0"/>
          </a:p>
        </p:txBody>
      </p:sp>
      <p:sp>
        <p:nvSpPr>
          <p:cNvPr id="2" name="عنوان 1"/>
          <p:cNvSpPr>
            <a:spLocks noGrp="1"/>
          </p:cNvSpPr>
          <p:nvPr>
            <p:ph type="title"/>
          </p:nvPr>
        </p:nvSpPr>
        <p:spPr>
          <a:xfrm>
            <a:off x="785786" y="274638"/>
            <a:ext cx="3500462" cy="1143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ar-IQ" dirty="0" smtClean="0"/>
              <a:t>مظاهر التوتر والأسباب المؤدية إليه </a:t>
            </a:r>
            <a:endParaRPr lang="ar-IQ" dirty="0"/>
          </a:p>
        </p:txBody>
      </p:sp>
      <p:pic>
        <p:nvPicPr>
          <p:cNvPr id="5122" name="Picture 2" descr="C:\Documents and Settings\Administrator\Desktop\صور رياضية\XUWCA03IDDJCAZETPHNCA29117ACA58X7OICAIP0H3ICAJ6MM8RCAE6M4HXCAPLHMI1CA9ZL8WUCACP6FP5CAZXN12TCA20RS9OCA4EZNU7CAQQYU66CAV1MFJCCARHY6FFCANQFCNQCAPQ8T0ICAYN79L2.jpg"/>
          <p:cNvPicPr>
            <a:picLocks noChangeAspect="1" noChangeArrowheads="1"/>
          </p:cNvPicPr>
          <p:nvPr/>
        </p:nvPicPr>
        <p:blipFill>
          <a:blip r:embed="rId2"/>
          <a:srcRect/>
          <a:stretch>
            <a:fillRect/>
          </a:stretch>
        </p:blipFill>
        <p:spPr bwMode="auto">
          <a:xfrm>
            <a:off x="1500166" y="3000372"/>
            <a:ext cx="3143272" cy="257176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 to="" calcmode="lin" valueType="num">
                                      <p:cBhvr>
                                        <p:cTn id="27" dur="1" fill="hold"/>
                                        <p:tgtEl>
                                          <p:spTgt spid="8">
                                            <p:txEl>
                                              <p:pRg st="0" end="0"/>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 to="" calcmode="lin" valueType="num">
                                      <p:cBhvr>
                                        <p:cTn id="32" dur="1" fill="hold"/>
                                        <p:tgtEl>
                                          <p:spTgt spid="8">
                                            <p:txEl>
                                              <p:pRg st="1" end="1"/>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 to="" calcmode="lin" valueType="num">
                                      <p:cBhvr>
                                        <p:cTn id="37" dur="1" fill="hold"/>
                                        <p:tgtEl>
                                          <p:spTgt spid="8">
                                            <p:txEl>
                                              <p:pRg st="2" end="2"/>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 to="" calcmode="lin" valueType="num">
                                      <p:cBhvr>
                                        <p:cTn id="42" dur="1" fill="hold"/>
                                        <p:tgtEl>
                                          <p:spTgt spid="8">
                                            <p:txEl>
                                              <p:pRg st="3" end="3"/>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 to="" calcmode="lin" valueType="num">
                                      <p:cBhvr>
                                        <p:cTn id="47" dur="1" fill="hold"/>
                                        <p:tgtEl>
                                          <p:spTgt spid="8">
                                            <p:txEl>
                                              <p:pRg st="4" end="4"/>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8">
                                            <p:txEl>
                                              <p:pRg st="5" end="5"/>
                                            </p:txEl>
                                          </p:spTgt>
                                        </p:tgtEl>
                                        <p:attrNameLst>
                                          <p:attrName>style.visibility</p:attrName>
                                        </p:attrNameLst>
                                      </p:cBhvr>
                                      <p:to>
                                        <p:strVal val="visible"/>
                                      </p:to>
                                    </p:set>
                                    <p:anim to="" calcmode="lin" valueType="num">
                                      <p:cBhvr>
                                        <p:cTn id="52" dur="1" fill="hold"/>
                                        <p:tgtEl>
                                          <p:spTgt spid="8">
                                            <p:txEl>
                                              <p:pRg st="5" end="5"/>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8">
                                            <p:txEl>
                                              <p:pRg st="6" end="6"/>
                                            </p:txEl>
                                          </p:spTgt>
                                        </p:tgtEl>
                                        <p:attrNameLst>
                                          <p:attrName>style.visibility</p:attrName>
                                        </p:attrNameLst>
                                      </p:cBhvr>
                                      <p:to>
                                        <p:strVal val="visible"/>
                                      </p:to>
                                    </p:set>
                                    <p:anim to="" calcmode="lin" valueType="num">
                                      <p:cBhvr>
                                        <p:cTn id="57" dur="1" fill="hold"/>
                                        <p:tgtEl>
                                          <p:spTgt spid="8">
                                            <p:txEl>
                                              <p:pRg st="6" end="6"/>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8">
                                            <p:txEl>
                                              <p:pRg st="7" end="7"/>
                                            </p:txEl>
                                          </p:spTgt>
                                        </p:tgtEl>
                                        <p:attrNameLst>
                                          <p:attrName>style.visibility</p:attrName>
                                        </p:attrNameLst>
                                      </p:cBhvr>
                                      <p:to>
                                        <p:strVal val="visible"/>
                                      </p:to>
                                    </p:set>
                                    <p:anim to="" calcmode="lin" valueType="num">
                                      <p:cBhvr>
                                        <p:cTn id="62" dur="1" fill="hold"/>
                                        <p:tgtEl>
                                          <p:spTgt spid="8">
                                            <p:txEl>
                                              <p:pRg st="7" end="7"/>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8">
                                            <p:txEl>
                                              <p:pRg st="8" end="8"/>
                                            </p:txEl>
                                          </p:spTgt>
                                        </p:tgtEl>
                                        <p:attrNameLst>
                                          <p:attrName>style.visibility</p:attrName>
                                        </p:attrNameLst>
                                      </p:cBhvr>
                                      <p:to>
                                        <p:strVal val="visible"/>
                                      </p:to>
                                    </p:set>
                                    <p:anim to="" calcmode="lin" valueType="num">
                                      <p:cBhvr>
                                        <p:cTn id="67" dur="1" fill="hold"/>
                                        <p:tgtEl>
                                          <p:spTgt spid="8">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1"/>
          </p:nvPr>
        </p:nvSpPr>
        <p:spPr/>
        <p:txBody>
          <a:bodyPr/>
          <a:lstStyle/>
          <a:p>
            <a:r>
              <a:rPr lang="ar-IQ" b="1" dirty="0" smtClean="0"/>
              <a:t>سرعة نبضات القلب</a:t>
            </a:r>
          </a:p>
          <a:p>
            <a:r>
              <a:rPr lang="ar-IQ" b="1" dirty="0" smtClean="0"/>
              <a:t>معدل التنفس</a:t>
            </a:r>
          </a:p>
          <a:p>
            <a:r>
              <a:rPr lang="ar-IQ" b="1" dirty="0" smtClean="0"/>
              <a:t>ضغط الدم</a:t>
            </a:r>
          </a:p>
          <a:p>
            <a:r>
              <a:rPr lang="ar-IQ" b="1" dirty="0" smtClean="0"/>
              <a:t>درجة حرارة الجلد</a:t>
            </a:r>
          </a:p>
          <a:p>
            <a:r>
              <a:rPr lang="ar-IQ" b="1" dirty="0" smtClean="0"/>
              <a:t>عرق راحة اليد</a:t>
            </a:r>
          </a:p>
          <a:p>
            <a:r>
              <a:rPr lang="ar-IQ" b="1" dirty="0" smtClean="0"/>
              <a:t>الاستجابات الكهربية (الجلفانومترية)</a:t>
            </a:r>
            <a:endParaRPr lang="ar-IQ" dirty="0"/>
          </a:p>
        </p:txBody>
      </p:sp>
      <p:sp>
        <p:nvSpPr>
          <p:cNvPr id="3" name="عنصر نائب للمحتوى 2"/>
          <p:cNvSpPr>
            <a:spLocks noGrp="1"/>
          </p:cNvSpPr>
          <p:nvPr>
            <p:ph sz="half" idx="2"/>
          </p:nvPr>
        </p:nvSpPr>
        <p:spPr>
          <a:xfrm>
            <a:off x="4648200" y="214291"/>
            <a:ext cx="4038600" cy="2500330"/>
          </a:xfrm>
        </p:spPr>
        <p:txBody>
          <a:bodyPr/>
          <a:lstStyle/>
          <a:p>
            <a:r>
              <a:rPr lang="ar-IQ"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نماذج العلاقة بين الاستثارة والأداء الرياضي </a:t>
            </a:r>
          </a:p>
          <a:p>
            <a:pPr lvl="0"/>
            <a:r>
              <a:rPr lang="ar-IQ" b="1" dirty="0" smtClean="0">
                <a:effectLst>
                  <a:glow rad="101600">
                    <a:schemeClr val="accent1">
                      <a:satMod val="175000"/>
                      <a:alpha val="40000"/>
                    </a:schemeClr>
                  </a:glow>
                </a:effectLst>
              </a:rPr>
              <a:t>نظرية الحافز</a:t>
            </a:r>
            <a:endParaRPr lang="en-US" dirty="0" smtClean="0">
              <a:effectLst>
                <a:glow rad="101600">
                  <a:schemeClr val="accent1">
                    <a:satMod val="175000"/>
                    <a:alpha val="40000"/>
                  </a:schemeClr>
                </a:glow>
              </a:effectLst>
            </a:endParaRPr>
          </a:p>
          <a:p>
            <a:r>
              <a:rPr lang="ar-IQ" b="1" dirty="0" smtClean="0">
                <a:effectLst>
                  <a:glow rad="101600">
                    <a:schemeClr val="accent1">
                      <a:satMod val="175000"/>
                      <a:alpha val="40000"/>
                    </a:schemeClr>
                  </a:glow>
                </a:effectLst>
              </a:rPr>
              <a:t>نموذج حرف آليو( </a:t>
            </a:r>
            <a:r>
              <a:rPr lang="en-US" b="1" dirty="0" smtClean="0">
                <a:effectLst>
                  <a:glow rad="101600">
                    <a:schemeClr val="accent1">
                      <a:satMod val="175000"/>
                      <a:alpha val="40000"/>
                    </a:schemeClr>
                  </a:glow>
                </a:effectLst>
              </a:rPr>
              <a:t>U</a:t>
            </a:r>
            <a:r>
              <a:rPr lang="ar-IQ" b="1" dirty="0" smtClean="0">
                <a:effectLst>
                  <a:glow rad="101600">
                    <a:schemeClr val="accent1">
                      <a:satMod val="175000"/>
                      <a:alpha val="40000"/>
                    </a:schemeClr>
                  </a:glow>
                </a:effectLst>
              </a:rPr>
              <a:t> ) المقلوب </a:t>
            </a:r>
            <a:endParaRPr lang="ar-IQ" dirty="0">
              <a:effectLst>
                <a:glow rad="101600">
                  <a:schemeClr val="accent1">
                    <a:satMod val="175000"/>
                    <a:alpha val="40000"/>
                  </a:schemeClr>
                </a:glow>
              </a:effectLst>
            </a:endParaRPr>
          </a:p>
        </p:txBody>
      </p:sp>
      <p:sp>
        <p:nvSpPr>
          <p:cNvPr id="4" name="عنوان 3"/>
          <p:cNvSpPr>
            <a:spLocks noGrp="1"/>
          </p:cNvSpPr>
          <p:nvPr>
            <p:ph type="title"/>
          </p:nvPr>
        </p:nvSpPr>
        <p:spPr>
          <a:xfrm>
            <a:off x="457200" y="274638"/>
            <a:ext cx="4114800"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المؤشرات الفسيولوجية </a:t>
            </a:r>
            <a:endParaRPr lang="ar-IQ"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00562" y="2786058"/>
            <a:ext cx="4214842" cy="37057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 to="" calcmode="lin" valueType="num">
                                      <p:cBhvr>
                                        <p:cTn id="36" dur="1" fill="hold"/>
                                        <p:tgtEl>
                                          <p:spTgt spid="3">
                                            <p:txEl>
                                              <p:pRg st="0" end="0"/>
                                            </p:txEl>
                                          </p:spTgt>
                                        </p:tgtEl>
                                        <p:attrNameLst>
                                          <p:attrName/>
                                        </p:attrNameLst>
                                      </p:cBhvr>
                                    </p:anim>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grpId="0"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 to="" calcmode="lin" valueType="num">
                                      <p:cBhvr>
                                        <p:cTn id="41" dur="1" fill="hold"/>
                                        <p:tgtEl>
                                          <p:spTgt spid="3">
                                            <p:txEl>
                                              <p:pRg st="1" end="1"/>
                                            </p:txEl>
                                          </p:spTgt>
                                        </p:tgtEl>
                                        <p:attrNameLst>
                                          <p:attrName/>
                                        </p:attrNameLst>
                                      </p:cBhvr>
                                    </p:anim>
                                  </p:childTnLst>
                                </p:cTn>
                              </p:par>
                            </p:childTnLst>
                          </p:cTn>
                        </p:par>
                      </p:childTnLst>
                    </p:cTn>
                  </p:par>
                  <p:par>
                    <p:cTn id="42" fill="hold">
                      <p:stCondLst>
                        <p:cond delay="indefinite"/>
                      </p:stCondLst>
                      <p:childTnLst>
                        <p:par>
                          <p:cTn id="43" fill="hold">
                            <p:stCondLst>
                              <p:cond delay="0"/>
                            </p:stCondLst>
                            <p:childTnLst>
                              <p:par>
                                <p:cTn id="44" presetID="24" presetClass="entr" presetSubtype="0" fill="hold" grpId="0"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 to="" calcmode="lin" valueType="num">
                                      <p:cBhvr>
                                        <p:cTn id="46" dur="1" fill="hold"/>
                                        <p:tgtEl>
                                          <p:spTgt spid="3">
                                            <p:txEl>
                                              <p:pRg st="2" end="2"/>
                                            </p:txEl>
                                          </p:spTgt>
                                        </p:tgtEl>
                                        <p:attrNameLst>
                                          <p:attrName/>
                                        </p:attrNameLst>
                                      </p:cBhvr>
                                    </p:anim>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circle(in)">
                                      <p:cBhvr>
                                        <p:cTn id="5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sz="half" idx="1"/>
          </p:nvPr>
        </p:nvGraphicFramePr>
        <p:xfrm>
          <a:off x="457200" y="1481138"/>
          <a:ext cx="4038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عنصر نائب للمحتوى 4"/>
          <p:cNvGraphicFramePr>
            <a:graphicFrameLocks noGrp="1"/>
          </p:cNvGraphicFramePr>
          <p:nvPr>
            <p:ph sz="half" idx="2"/>
          </p:nvPr>
        </p:nvGraphicFramePr>
        <p:xfrm>
          <a:off x="4648200" y="1481138"/>
          <a:ext cx="4038600" cy="452596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4" name="عنوان 3"/>
          <p:cNvSpPr>
            <a:spLocks noGrp="1"/>
          </p:cNvSpPr>
          <p:nvPr>
            <p:ph type="title"/>
          </p:nvPr>
        </p:nvSpPr>
        <p:spPr/>
        <p:txBody>
          <a:bodyPr/>
          <a:lstStyle/>
          <a:p>
            <a:pPr algn="ctr"/>
            <a:r>
              <a:rPr lang="ar-IQ" dirty="0" smtClean="0"/>
              <a:t>العلاقة بين التوتر والاستثارة</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to="" calcmode="lin" valueType="num">
                                      <p:cBhvr>
                                        <p:cTn id="17"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5" grpId="0">
        <p:bldAsOne/>
      </p:bldGraphic>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156</TotalTime>
  <Words>458</Words>
  <PresentationFormat>عرض على الشاشة (3:4)‏</PresentationFormat>
  <Paragraphs>63</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ملتقى</vt:lpstr>
      <vt:lpstr> الاستثارة والتوتر</vt:lpstr>
      <vt:lpstr>مفهوم الاستثارة في المجال الرياضي </vt:lpstr>
      <vt:lpstr>مفهوم التوتر </vt:lpstr>
      <vt:lpstr>تعريف التوتر</vt:lpstr>
      <vt:lpstr>التوتر التنافسي </vt:lpstr>
      <vt:lpstr>مستويات التوتر</vt:lpstr>
      <vt:lpstr>مظاهر التوتر والأسباب المؤدية إليه </vt:lpstr>
      <vt:lpstr>المؤشرات الفسيولوجية </vt:lpstr>
      <vt:lpstr>العلاقة بين التوتر والاستثارة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الاستثارة والتوتر</dc:title>
  <cp:lastModifiedBy>USER</cp:lastModifiedBy>
  <cp:revision>22</cp:revision>
  <dcterms:modified xsi:type="dcterms:W3CDTF">2014-10-22T07:06:32Z</dcterms:modified>
</cp:coreProperties>
</file>