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4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150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8" name="عنوان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ar-SA" smtClean="0"/>
              <a:t>انقر لتحرير نمط العنوان الرئيسي</a:t>
            </a:r>
            <a:endParaRPr kumimoji="0" lang="en-US"/>
          </a:p>
        </p:txBody>
      </p:sp>
      <p:sp>
        <p:nvSpPr>
          <p:cNvPr id="28" name="عنصر نائب للتاريخ 27"/>
          <p:cNvSpPr>
            <a:spLocks noGrp="1"/>
          </p:cNvSpPr>
          <p:nvPr>
            <p:ph type="dt" sz="half" idx="10"/>
          </p:nvPr>
        </p:nvSpPr>
        <p:spPr/>
        <p:txBody>
          <a:bodyPr/>
          <a:lstStyle/>
          <a:p>
            <a:fld id="{1B8ABB09-4A1D-463E-8065-109CC2B7EFAA}" type="datetimeFigureOut">
              <a:rPr lang="ar-SA" smtClean="0"/>
              <a:t>17/05/1436</a:t>
            </a:fld>
            <a:endParaRPr lang="ar-SA"/>
          </a:p>
        </p:txBody>
      </p:sp>
      <p:sp>
        <p:nvSpPr>
          <p:cNvPr id="17" name="عنصر نائب للتذييل 16"/>
          <p:cNvSpPr>
            <a:spLocks noGrp="1"/>
          </p:cNvSpPr>
          <p:nvPr>
            <p:ph type="ftr" sz="quarter" idx="11"/>
          </p:nvPr>
        </p:nvSpPr>
        <p:spPr/>
        <p:txBody>
          <a:bodyPr/>
          <a:lstStyle/>
          <a:p>
            <a:endParaRPr lang="ar-SA"/>
          </a:p>
        </p:txBody>
      </p:sp>
      <p:sp>
        <p:nvSpPr>
          <p:cNvPr id="29" name="عنصر نائب لرقم الشريحة 28"/>
          <p:cNvSpPr>
            <a:spLocks noGrp="1"/>
          </p:cNvSpPr>
          <p:nvPr>
            <p:ph type="sldNum" sz="quarter" idx="12"/>
          </p:nvPr>
        </p:nvSpPr>
        <p:spPr/>
        <p:txBody>
          <a:bodyPr/>
          <a:lstStyle/>
          <a:p>
            <a:fld id="{0B34F065-1154-456A-91E3-76DE8E75E17B}" type="slidenum">
              <a:rPr lang="ar-SA" smtClean="0"/>
              <a:t>‹#›</a:t>
            </a:fld>
            <a:endParaRPr lang="ar-SA"/>
          </a:p>
        </p:txBody>
      </p:sp>
      <p:sp>
        <p:nvSpPr>
          <p:cNvPr id="9" name="عنوان فرعي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17/05/1436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17/05/1436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17/05/1436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3">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17/05/1436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a:xfrm>
            <a:off x="7924800" y="6416675"/>
            <a:ext cx="762000" cy="365125"/>
          </a:xfrm>
        </p:spPr>
        <p:txBody>
          <a:bodyPr/>
          <a:lstStyle/>
          <a:p>
            <a:fld id="{0B34F065-1154-456A-91E3-76DE8E75E17B}" type="slidenum">
              <a:rPr lang="ar-SA" smtClean="0"/>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1B8ABB09-4A1D-463E-8065-109CC2B7EFAA}" type="datetimeFigureOut">
              <a:rPr lang="ar-SA" smtClean="0"/>
              <a:t>17/05/1436</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8229600" cy="1143000"/>
          </a:xfrm>
        </p:spPr>
        <p:txBody>
          <a:bodyPr anchor="ctr"/>
          <a:lstStyle>
            <a:lvl1pPr>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p>
            <a:fld id="{1B8ABB09-4A1D-463E-8065-109CC2B7EFAA}" type="datetimeFigureOut">
              <a:rPr lang="ar-SA" smtClean="0"/>
              <a:t>17/05/1436</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1B8ABB09-4A1D-463E-8065-109CC2B7EFAA}" type="datetimeFigureOut">
              <a:rPr lang="ar-SA" smtClean="0"/>
              <a:t>17/05/1436</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t>17/05/1436</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1B8ABB09-4A1D-463E-8065-109CC2B7EFAA}" type="datetimeFigureOut">
              <a:rPr lang="ar-SA" smtClean="0"/>
              <a:t>17/05/1436</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ar-SA" smtClean="0"/>
              <a:t>انقر لتحرير نمط العنوان الرئيسي</a:t>
            </a:r>
            <a:endParaRPr kumimoji="0" lang="en-US"/>
          </a:p>
        </p:txBody>
      </p:sp>
      <p:sp>
        <p:nvSpPr>
          <p:cNvPr id="3" name="عنصر نائب للصورة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ar-SA" smtClean="0">
                <a:solidFill>
                  <a:schemeClr val="lt1"/>
                </a:solidFill>
                <a:latin typeface="+mn-lt"/>
                <a:ea typeface="+mn-ea"/>
                <a:cs typeface="+mn-cs"/>
              </a:rPr>
              <a:t>انقر فوق الأيقونة لإضافة صورة</a:t>
            </a:r>
            <a:endParaRPr kumimoji="0" lang="en-US" dirty="0">
              <a:solidFill>
                <a:schemeClr val="lt1"/>
              </a:solidFill>
              <a:latin typeface="+mn-lt"/>
              <a:ea typeface="+mn-ea"/>
              <a:cs typeface="+mn-cs"/>
            </a:endParaRPr>
          </a:p>
        </p:txBody>
      </p:sp>
      <p:sp>
        <p:nvSpPr>
          <p:cNvPr id="4" name="عنصر نائب للنص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17/05/1436</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عنصر نائب للعنوان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4" name="عنصر نائب للتاريخ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1B8ABB09-4A1D-463E-8065-109CC2B7EFAA}" type="datetimeFigureOut">
              <a:rPr lang="ar-SA" smtClean="0"/>
              <a:t>17/05/1436</a:t>
            </a:fld>
            <a:endParaRPr lang="ar-SA"/>
          </a:p>
        </p:txBody>
      </p:sp>
      <p:sp>
        <p:nvSpPr>
          <p:cNvPr id="3" name="عنصر نائب للتذييل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ar-SA"/>
          </a:p>
        </p:txBody>
      </p:sp>
      <p:sp>
        <p:nvSpPr>
          <p:cNvPr id="23" name="عنصر نائب لرقم الشريحة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0B34F065-1154-456A-91E3-76DE8E75E17B}" type="slidenum">
              <a:rPr lang="ar-SA" smtClean="0"/>
              <a:t>‹#›</a:t>
            </a:fld>
            <a:endParaRPr lang="ar-SA"/>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1"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r" rtl="1"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r" rtl="1"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r" rtl="1"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r" rtl="1"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r" rtl="1"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r" rtl="1"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r" rtl="1"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r" rtl="1"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r" rtl="1"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1600200"/>
            <a:ext cx="7772400" cy="820688"/>
          </a:xfrm>
        </p:spPr>
        <p:txBody>
          <a:bodyPr>
            <a:normAutofit fontScale="90000"/>
          </a:bodyPr>
          <a:lstStyle/>
          <a:p>
            <a:r>
              <a:rPr lang="ar-IQ" dirty="0" smtClean="0"/>
              <a:t>التمزق العضلي الاسباب الاعراض العلاج</a:t>
            </a:r>
            <a:endParaRPr lang="ar-IQ" dirty="0"/>
          </a:p>
        </p:txBody>
      </p:sp>
      <p:sp>
        <p:nvSpPr>
          <p:cNvPr id="3" name="عنوان فرعي 2"/>
          <p:cNvSpPr>
            <a:spLocks noGrp="1"/>
          </p:cNvSpPr>
          <p:nvPr>
            <p:ph type="subTitle" idx="1"/>
          </p:nvPr>
        </p:nvSpPr>
        <p:spPr/>
        <p:txBody>
          <a:bodyPr/>
          <a:lstStyle/>
          <a:p>
            <a:pPr algn="r"/>
            <a:r>
              <a:rPr lang="ar-IQ" sz="4800" dirty="0" smtClean="0"/>
              <a:t>اعداد </a:t>
            </a:r>
          </a:p>
          <a:p>
            <a:pPr algn="r"/>
            <a:r>
              <a:rPr lang="ar-IQ" dirty="0" smtClean="0"/>
              <a:t>م.م أكرم عبدالحسين جياد</a:t>
            </a:r>
            <a:endParaRPr lang="ar-IQ"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957388"/>
            <a:ext cx="2304255" cy="4279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0938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IQ" dirty="0"/>
              <a:t>ماهي اسباب التمزق </a:t>
            </a:r>
            <a:r>
              <a:rPr lang="ar-IQ" dirty="0" smtClean="0"/>
              <a:t>العضلي</a:t>
            </a:r>
            <a:endParaRPr lang="ar-IQ" dirty="0"/>
          </a:p>
        </p:txBody>
      </p:sp>
      <p:sp>
        <p:nvSpPr>
          <p:cNvPr id="3" name="عنصر نائب للمحتوى 2"/>
          <p:cNvSpPr>
            <a:spLocks noGrp="1"/>
          </p:cNvSpPr>
          <p:nvPr>
            <p:ph idx="1"/>
          </p:nvPr>
        </p:nvSpPr>
        <p:spPr/>
        <p:txBody>
          <a:bodyPr>
            <a:normAutofit lnSpcReduction="10000"/>
          </a:bodyPr>
          <a:lstStyle/>
          <a:p>
            <a:pPr marL="137160" indent="0" algn="just">
              <a:buNone/>
            </a:pPr>
            <a:r>
              <a:rPr lang="ar-IQ" dirty="0"/>
              <a:t>هناك اسباب عديدة </a:t>
            </a:r>
            <a:r>
              <a:rPr lang="ar-IQ" dirty="0" smtClean="0"/>
              <a:t>لإصابات </a:t>
            </a:r>
            <a:r>
              <a:rPr lang="ar-IQ" dirty="0"/>
              <a:t>النسيج العضلي بالتمزق، فالعضلات واعتمادا على نوع تدريباتها تكون لها القدرة على اداء عمل محدد في زمن معين، وبعدها تحتاج الى فترة للراحة </a:t>
            </a:r>
            <a:r>
              <a:rPr lang="ar-IQ" dirty="0" smtClean="0"/>
              <a:t>والاسترداد </a:t>
            </a:r>
            <a:r>
              <a:rPr lang="ar-IQ" dirty="0"/>
              <a:t>ويكون العمل العضلي اما قصير الامد بشدة عالية او طويل الامد بشدة </a:t>
            </a:r>
            <a:r>
              <a:rPr lang="ar-IQ" dirty="0" smtClean="0"/>
              <a:t>قليلة ، </a:t>
            </a:r>
            <a:r>
              <a:rPr lang="ar-IQ" dirty="0"/>
              <a:t>فنرى ان الرياضي غير المكتمل الاعداد ولا يمتلك الفورمة الرياضة الخاصة بحجم التدريب العالي قد يكون عرضة </a:t>
            </a:r>
            <a:r>
              <a:rPr lang="ar-IQ" dirty="0" smtClean="0"/>
              <a:t>لإصابات </a:t>
            </a:r>
            <a:r>
              <a:rPr lang="ar-IQ" dirty="0"/>
              <a:t>التمزق العضلي، فنرى ان </a:t>
            </a:r>
            <a:r>
              <a:rPr lang="ar-IQ" dirty="0" smtClean="0"/>
              <a:t>التعب </a:t>
            </a:r>
            <a:r>
              <a:rPr lang="ar-IQ" dirty="0"/>
              <a:t>في الفعاليات عالية الشدة </a:t>
            </a:r>
            <a:r>
              <a:rPr lang="ar-IQ" dirty="0" smtClean="0"/>
              <a:t>وادائها </a:t>
            </a:r>
            <a:r>
              <a:rPr lang="ar-IQ" dirty="0"/>
              <a:t>الزمني قصير كما في عدائي المسافات القصيرة فغالبا ما نرى ان الاصابة تحدث في العضلة الخلفية </a:t>
            </a:r>
            <a:r>
              <a:rPr lang="ar-IQ" dirty="0" smtClean="0"/>
              <a:t>للفخذ</a:t>
            </a:r>
            <a:r>
              <a:rPr lang="en-US" dirty="0" smtClean="0"/>
              <a:t> (hamstring</a:t>
            </a:r>
            <a:r>
              <a:rPr lang="en-US" dirty="0"/>
              <a:t>) </a:t>
            </a:r>
            <a:r>
              <a:rPr lang="ar-IQ" dirty="0"/>
              <a:t>وهذا يعتمد على تكوينها الفسلجي التي غالبا ما تكون اضعف من العضلة الرباعية الامامية </a:t>
            </a:r>
            <a:r>
              <a:rPr lang="ar-IQ" dirty="0" smtClean="0"/>
              <a:t>للفخذ الاجهاد </a:t>
            </a:r>
            <a:r>
              <a:rPr lang="ar-IQ" dirty="0"/>
              <a:t>يزيدان من امكانية حدوث التمزق العضلي حتى بعد </a:t>
            </a:r>
            <a:r>
              <a:rPr lang="ar-IQ" dirty="0" smtClean="0"/>
              <a:t>التمرين .</a:t>
            </a:r>
            <a:endParaRPr lang="ar-IQ" dirty="0"/>
          </a:p>
        </p:txBody>
      </p:sp>
    </p:spTree>
    <p:extLst>
      <p:ext uri="{BB962C8B-B14F-4D97-AF65-F5344CB8AC3E}">
        <p14:creationId xmlns:p14="http://schemas.microsoft.com/office/powerpoint/2010/main" val="22399642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gn="r"/>
            <a:r>
              <a:rPr lang="ar-IQ" dirty="0"/>
              <a:t>ماذا يجب ان نفعل مباشرة عند الاصابة بالتمزق العضلي </a:t>
            </a:r>
          </a:p>
        </p:txBody>
      </p:sp>
      <p:sp>
        <p:nvSpPr>
          <p:cNvPr id="3" name="عنصر نائب للمحتوى 2"/>
          <p:cNvSpPr>
            <a:spLocks noGrp="1"/>
          </p:cNvSpPr>
          <p:nvPr>
            <p:ph idx="1"/>
          </p:nvPr>
        </p:nvSpPr>
        <p:spPr/>
        <p:txBody>
          <a:bodyPr>
            <a:normAutofit fontScale="85000" lnSpcReduction="20000"/>
          </a:bodyPr>
          <a:lstStyle/>
          <a:p>
            <a:pPr marL="137160" indent="0" algn="just">
              <a:buNone/>
            </a:pPr>
            <a:r>
              <a:rPr lang="ar-IQ" dirty="0"/>
              <a:t>في جميع الاصابات الحادة يجب على الرياضي او من يقدم العلاج الاولي الفوري استخدام مبدأ </a:t>
            </a:r>
            <a:r>
              <a:rPr lang="en-US" dirty="0" smtClean="0"/>
              <a:t> (</a:t>
            </a:r>
            <a:r>
              <a:rPr lang="en-US" dirty="0" smtClean="0"/>
              <a:t>PRICE</a:t>
            </a:r>
            <a:r>
              <a:rPr lang="en-US" dirty="0"/>
              <a:t>) </a:t>
            </a:r>
            <a:r>
              <a:rPr lang="ar-IQ" dirty="0"/>
              <a:t>من اجل تقليل الاضرار الناتجة وتقصير فترة الشفاء ، وهذا يعتمد على الدقائق الاولى بعد الاصابة ، هنا يجب توضيح هذا المصطلح وهو مختصر للحروف الاولى من الكلمات (</a:t>
            </a:r>
            <a:r>
              <a:rPr lang="en-US" dirty="0"/>
              <a:t>Protection, Rest, Ice, </a:t>
            </a:r>
            <a:r>
              <a:rPr lang="en-US" dirty="0" smtClean="0"/>
              <a:t>(Compression</a:t>
            </a:r>
            <a:r>
              <a:rPr lang="en-US" dirty="0"/>
              <a:t>, </a:t>
            </a:r>
            <a:r>
              <a:rPr lang="en-US" dirty="0" smtClean="0"/>
              <a:t>Elevation</a:t>
            </a:r>
            <a:r>
              <a:rPr lang="ar-IQ" dirty="0" smtClean="0"/>
              <a:t> .</a:t>
            </a:r>
            <a:endParaRPr lang="en-US" dirty="0"/>
          </a:p>
          <a:p>
            <a:pPr marL="137160" indent="0" algn="just">
              <a:buNone/>
            </a:pPr>
            <a:r>
              <a:rPr lang="ar-IQ" dirty="0" smtClean="0"/>
              <a:t>1.الحماية </a:t>
            </a:r>
            <a:r>
              <a:rPr lang="en-US" dirty="0" smtClean="0"/>
              <a:t>Protection</a:t>
            </a:r>
            <a:r>
              <a:rPr lang="en-US" dirty="0"/>
              <a:t>): </a:t>
            </a:r>
            <a:r>
              <a:rPr lang="ar-IQ" dirty="0" smtClean="0"/>
              <a:t>) : وهي </a:t>
            </a:r>
            <a:r>
              <a:rPr lang="ar-IQ" dirty="0"/>
              <a:t>ابعاد منطقة الاصابة من اي عارض قد يسبب مضاعفة الاصابة ووضع الجزء المصاب في مكان امن بعيد عن الاحتكاك مع الاخرين كي </a:t>
            </a:r>
            <a:r>
              <a:rPr lang="ar-IQ" dirty="0" smtClean="0"/>
              <a:t>لا يضاعف </a:t>
            </a:r>
            <a:r>
              <a:rPr lang="ar-IQ" dirty="0"/>
              <a:t>من شدة الاصابة .</a:t>
            </a:r>
          </a:p>
          <a:p>
            <a:pPr marL="137160" indent="0" algn="just">
              <a:buNone/>
            </a:pPr>
            <a:r>
              <a:rPr lang="ar-IQ" dirty="0" smtClean="0"/>
              <a:t>2.الراحة</a:t>
            </a:r>
            <a:r>
              <a:rPr lang="en-US" dirty="0" smtClean="0"/>
              <a:t>(Rest</a:t>
            </a:r>
            <a:r>
              <a:rPr lang="en-US" dirty="0"/>
              <a:t>): </a:t>
            </a:r>
            <a:r>
              <a:rPr lang="ar-IQ" dirty="0" smtClean="0"/>
              <a:t>: ايقاف </a:t>
            </a:r>
            <a:r>
              <a:rPr lang="ar-IQ" dirty="0"/>
              <a:t>الرياضي من مزاولة النشاط البدني كي نقلل من تفاقم الضرر وتقليص فترة </a:t>
            </a:r>
            <a:r>
              <a:rPr lang="ar-IQ" dirty="0" smtClean="0"/>
              <a:t>الاستشفاء .</a:t>
            </a:r>
            <a:endParaRPr lang="ar-IQ" dirty="0"/>
          </a:p>
          <a:p>
            <a:pPr marL="137160" indent="0" algn="just">
              <a:buNone/>
            </a:pPr>
            <a:r>
              <a:rPr lang="ar-IQ" dirty="0" smtClean="0"/>
              <a:t>3.الثلج </a:t>
            </a:r>
            <a:r>
              <a:rPr lang="en-US" dirty="0" smtClean="0"/>
              <a:t>Ice</a:t>
            </a:r>
            <a:r>
              <a:rPr lang="en-US" dirty="0"/>
              <a:t>): </a:t>
            </a:r>
            <a:r>
              <a:rPr lang="ar-IQ" dirty="0" smtClean="0"/>
              <a:t>): يستخدم </a:t>
            </a:r>
            <a:r>
              <a:rPr lang="ar-IQ" dirty="0"/>
              <a:t>الثلج كمسكن موضعي </a:t>
            </a:r>
            <a:r>
              <a:rPr lang="ar-IQ" dirty="0" smtClean="0"/>
              <a:t>للألم </a:t>
            </a:r>
            <a:r>
              <a:rPr lang="ar-IQ" dirty="0"/>
              <a:t>، ومن الجدير بالذكر انه لم تثبت اي دراسة ان للثلج دور في ايقاف النزيف. يرجى استخدام الثلج المجروش في اكياس بلاستيكية ونتجنب وضع الثلج مباشرة على الجلد كي نتفادى حدوث احمرار او ازرقاق في المنطقة المصابة ، اي يجب وضع حاجز بسيط بين الثلج </a:t>
            </a:r>
            <a:r>
              <a:rPr lang="ar-IQ" dirty="0" smtClean="0"/>
              <a:t>والجلد .</a:t>
            </a:r>
            <a:endParaRPr lang="ar-IQ" dirty="0"/>
          </a:p>
          <a:p>
            <a:pPr marL="137160" indent="0" algn="just">
              <a:buNone/>
            </a:pPr>
            <a:endParaRPr lang="ar-IQ" dirty="0"/>
          </a:p>
        </p:txBody>
      </p:sp>
    </p:spTree>
    <p:extLst>
      <p:ext uri="{BB962C8B-B14F-4D97-AF65-F5344CB8AC3E}">
        <p14:creationId xmlns:p14="http://schemas.microsoft.com/office/powerpoint/2010/main" val="22688106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gn="r"/>
            <a:r>
              <a:rPr lang="ar-IQ" dirty="0"/>
              <a:t>ماذا يجب ان نفعل مباشرة عند الاصابة بالتمزق العضلي </a:t>
            </a:r>
          </a:p>
        </p:txBody>
      </p:sp>
      <p:sp>
        <p:nvSpPr>
          <p:cNvPr id="3" name="عنصر نائب للمحتوى 2"/>
          <p:cNvSpPr>
            <a:spLocks noGrp="1"/>
          </p:cNvSpPr>
          <p:nvPr>
            <p:ph idx="1"/>
          </p:nvPr>
        </p:nvSpPr>
        <p:spPr/>
        <p:txBody>
          <a:bodyPr>
            <a:normAutofit fontScale="92500" lnSpcReduction="10000"/>
          </a:bodyPr>
          <a:lstStyle/>
          <a:p>
            <a:pPr marL="137160" indent="0" algn="just">
              <a:buNone/>
            </a:pPr>
            <a:r>
              <a:rPr lang="ar-IQ" dirty="0"/>
              <a:t>الضغط </a:t>
            </a:r>
            <a:r>
              <a:rPr lang="en-US" dirty="0" smtClean="0"/>
              <a:t>(Compression): </a:t>
            </a:r>
            <a:r>
              <a:rPr lang="ar-IQ" dirty="0" smtClean="0"/>
              <a:t>:هي </a:t>
            </a:r>
            <a:r>
              <a:rPr lang="ar-IQ" dirty="0"/>
              <a:t>من الخطوات الاولى والمهمة ان نضع رباط مطاطي ضاغط على منطقة النزيف او الالم من اجل تقليل النزيف عن طريق تضيق الاوعية الدموية وبالتالي تقليل نشاط الدورة الدموية في المنطقة المصابة، يجب ان تربط الجزء المتضرر 30-60 دقيقة معتمدة على قوة </a:t>
            </a:r>
            <a:r>
              <a:rPr lang="ar-IQ" dirty="0" smtClean="0"/>
              <a:t>الشد </a:t>
            </a:r>
            <a:r>
              <a:rPr lang="ar-IQ" dirty="0"/>
              <a:t>ثم يخفف درجة الضغط شيئا فشيئا كي </a:t>
            </a:r>
            <a:r>
              <a:rPr lang="ar-IQ" dirty="0" smtClean="0"/>
              <a:t>لا يحدث </a:t>
            </a:r>
            <a:r>
              <a:rPr lang="ar-IQ" dirty="0"/>
              <a:t>الخدر نتيجة قلة الاوكسجين في المنطقة </a:t>
            </a:r>
            <a:r>
              <a:rPr lang="ar-IQ" dirty="0" smtClean="0"/>
              <a:t>المربوطة </a:t>
            </a:r>
            <a:r>
              <a:rPr lang="ar-IQ" dirty="0"/>
              <a:t>ثم يمكن تخفيف الرباط في الايام اللاحقة </a:t>
            </a:r>
            <a:r>
              <a:rPr lang="ar-IQ" dirty="0" smtClean="0"/>
              <a:t>للإصابة </a:t>
            </a:r>
            <a:r>
              <a:rPr lang="ar-IQ" dirty="0"/>
              <a:t>ويمكن نزعه في </a:t>
            </a:r>
            <a:r>
              <a:rPr lang="ar-IQ" dirty="0" smtClean="0"/>
              <a:t>الليل .</a:t>
            </a:r>
            <a:endParaRPr lang="ar-IQ" dirty="0"/>
          </a:p>
          <a:p>
            <a:pPr marL="137160" indent="0" algn="just">
              <a:buNone/>
            </a:pPr>
            <a:r>
              <a:rPr lang="ar-IQ" dirty="0"/>
              <a:t>الرفع </a:t>
            </a:r>
            <a:r>
              <a:rPr lang="en-US" dirty="0" smtClean="0"/>
              <a:t>Elevation</a:t>
            </a:r>
            <a:r>
              <a:rPr lang="en-US" dirty="0"/>
              <a:t>): </a:t>
            </a:r>
            <a:r>
              <a:rPr lang="ar-IQ" dirty="0" smtClean="0"/>
              <a:t>): من </a:t>
            </a:r>
            <a:r>
              <a:rPr lang="ar-IQ" dirty="0"/>
              <a:t>الضروري رفع الجزء المصاب، هنا لابد من الاشارة انه </a:t>
            </a:r>
            <a:r>
              <a:rPr lang="ar-IQ" dirty="0" smtClean="0"/>
              <a:t>لا يوجد </a:t>
            </a:r>
            <a:r>
              <a:rPr lang="ar-IQ" dirty="0"/>
              <a:t>اي دراسة تثبت ان الرفع يوقف النزيف، لكنه يقوم على تحديده وعدم انتشاره وتقليل السوائل المتجمعة حول منطقة الاصابة والانسجة المتمزقة خلال  الايام 2-3 الاولى من الاصابة. يجب ان نرفع الجزء المصاب فوق مستوى القلب على اقل تقدير 30 </a:t>
            </a:r>
            <a:r>
              <a:rPr lang="ar-IQ" dirty="0" smtClean="0"/>
              <a:t>سم .</a:t>
            </a:r>
            <a:endParaRPr lang="ar-IQ" dirty="0"/>
          </a:p>
          <a:p>
            <a:pPr marL="137160" indent="0" algn="just">
              <a:buNone/>
            </a:pPr>
            <a:endParaRPr lang="ar-IQ" dirty="0"/>
          </a:p>
        </p:txBody>
      </p:sp>
    </p:spTree>
    <p:extLst>
      <p:ext uri="{BB962C8B-B14F-4D97-AF65-F5344CB8AC3E}">
        <p14:creationId xmlns:p14="http://schemas.microsoft.com/office/powerpoint/2010/main" val="11115679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gn="r"/>
            <a:r>
              <a:rPr lang="ar-IQ" dirty="0"/>
              <a:t>كيف يمكننا الرجوع الى حالتنا الطبيعية (الاستشفاء</a:t>
            </a:r>
            <a:r>
              <a:rPr lang="ar-IQ" dirty="0" smtClean="0"/>
              <a:t>)</a:t>
            </a:r>
            <a:endParaRPr lang="ar-IQ" dirty="0"/>
          </a:p>
        </p:txBody>
      </p:sp>
      <p:sp>
        <p:nvSpPr>
          <p:cNvPr id="3" name="عنصر نائب للمحتوى 2"/>
          <p:cNvSpPr>
            <a:spLocks noGrp="1"/>
          </p:cNvSpPr>
          <p:nvPr>
            <p:ph idx="1"/>
          </p:nvPr>
        </p:nvSpPr>
        <p:spPr/>
        <p:txBody>
          <a:bodyPr>
            <a:normAutofit fontScale="92500" lnSpcReduction="10000"/>
          </a:bodyPr>
          <a:lstStyle/>
          <a:p>
            <a:pPr marL="137160" indent="0" algn="just">
              <a:buNone/>
            </a:pPr>
            <a:r>
              <a:rPr lang="ar-IQ" dirty="0"/>
              <a:t>من الضروري ان نبدأ بتأهيل الاصابة بعد 24 ساعة وذلك من خلال بعض التمارين البسيطة التي تعمل على تنشيط الدورة الدموية التي تساعد على التخلص من التورم والالم </a:t>
            </a:r>
            <a:r>
              <a:rPr lang="ar-IQ" dirty="0" smtClean="0"/>
              <a:t>بأسرع </a:t>
            </a:r>
            <a:r>
              <a:rPr lang="ar-IQ" dirty="0"/>
              <a:t>وقت </a:t>
            </a:r>
            <a:r>
              <a:rPr lang="ar-IQ" dirty="0" smtClean="0"/>
              <a:t>ممكن, </a:t>
            </a:r>
            <a:r>
              <a:rPr lang="ar-IQ" dirty="0"/>
              <a:t>ففي اصابات الساقين يمكننا مزاولة التمرين على الدراجة الثابتة وهي من افضل التمرينات لتنشيط فعالية الدورة </a:t>
            </a:r>
            <a:r>
              <a:rPr lang="ar-IQ" dirty="0" smtClean="0"/>
              <a:t>الدموية .</a:t>
            </a:r>
            <a:endParaRPr lang="ar-IQ" dirty="0"/>
          </a:p>
          <a:p>
            <a:pPr marL="137160" indent="0" algn="just">
              <a:buNone/>
            </a:pPr>
            <a:r>
              <a:rPr lang="ar-IQ" dirty="0"/>
              <a:t>هنا يجب التأكيد على الحصول على برنامج تأهيلي خاص من الاشخاص المتخصصين بالعلاج الطبيعي والا ستكون فترة الشفاء والتأهيل اطول وتتخللها مخاطر المضاعفات في الجزء المصاب او العضلة </a:t>
            </a:r>
            <a:r>
              <a:rPr lang="ar-IQ" dirty="0" smtClean="0"/>
              <a:t>الممزقة, </a:t>
            </a:r>
            <a:r>
              <a:rPr lang="ar-IQ" dirty="0"/>
              <a:t>من المهم هنا ان ننصح بعدم استخدام بخاخ الرذاذ البارد كمخدر موضعي </a:t>
            </a:r>
            <a:r>
              <a:rPr lang="ar-IQ" dirty="0" smtClean="0"/>
              <a:t>(لا توجد </a:t>
            </a:r>
            <a:r>
              <a:rPr lang="ar-IQ" dirty="0"/>
              <a:t>دراسات تثبت فاعليته) </a:t>
            </a:r>
            <a:r>
              <a:rPr lang="ar-IQ" dirty="0" smtClean="0"/>
              <a:t>, </a:t>
            </a:r>
            <a:r>
              <a:rPr lang="ar-IQ" dirty="0"/>
              <a:t>ممكن استخدام بعض العلاجات المسكنة، لكن من الضروري ان </a:t>
            </a:r>
            <a:r>
              <a:rPr lang="ar-IQ" dirty="0" smtClean="0"/>
              <a:t>لا تتناولها </a:t>
            </a:r>
            <a:r>
              <a:rPr lang="ar-IQ" dirty="0"/>
              <a:t>في اليوم الاول </a:t>
            </a:r>
            <a:r>
              <a:rPr lang="ar-IQ" dirty="0" smtClean="0"/>
              <a:t>للإصابة لأنها </a:t>
            </a:r>
            <a:r>
              <a:rPr lang="ar-IQ" dirty="0"/>
              <a:t>تسبب زيادة النزيف في النسيج العضلي المتمزق </a:t>
            </a:r>
            <a:r>
              <a:rPr lang="ar-IQ" dirty="0" smtClean="0"/>
              <a:t>ليلا .</a:t>
            </a:r>
            <a:endParaRPr lang="ar-IQ" dirty="0"/>
          </a:p>
          <a:p>
            <a:pPr marL="137160" indent="0" algn="just">
              <a:buNone/>
            </a:pPr>
            <a:endParaRPr lang="ar-IQ" dirty="0"/>
          </a:p>
        </p:txBody>
      </p:sp>
    </p:spTree>
    <p:extLst>
      <p:ext uri="{BB962C8B-B14F-4D97-AF65-F5344CB8AC3E}">
        <p14:creationId xmlns:p14="http://schemas.microsoft.com/office/powerpoint/2010/main" val="10693860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gn="r"/>
            <a:r>
              <a:rPr lang="ar-IQ" dirty="0"/>
              <a:t>كيف يمكننا الرجوع الى حالتنا الطبيعية (الاستشفاء)</a:t>
            </a:r>
          </a:p>
        </p:txBody>
      </p:sp>
      <p:sp>
        <p:nvSpPr>
          <p:cNvPr id="3" name="عنصر نائب للمحتوى 2"/>
          <p:cNvSpPr>
            <a:spLocks noGrp="1"/>
          </p:cNvSpPr>
          <p:nvPr>
            <p:ph idx="1"/>
          </p:nvPr>
        </p:nvSpPr>
        <p:spPr/>
        <p:txBody>
          <a:bodyPr/>
          <a:lstStyle/>
          <a:p>
            <a:pPr marL="137160" indent="0" algn="just">
              <a:buNone/>
            </a:pPr>
            <a:r>
              <a:rPr lang="ar-IQ" dirty="0"/>
              <a:t>في بداية مرحلة التأهيل قد تكون الحركات البسيطة دون اي ثقل مناسبة جدا خلال الاسابيع </a:t>
            </a:r>
            <a:r>
              <a:rPr lang="ar-IQ" dirty="0" smtClean="0"/>
              <a:t>الاولى ، </a:t>
            </a:r>
            <a:r>
              <a:rPr lang="ar-IQ" dirty="0"/>
              <a:t>بعدها يمكن زيادة شدة الحمل تدريجيا لكن تذكر ان </a:t>
            </a:r>
            <a:r>
              <a:rPr lang="ar-IQ" dirty="0" smtClean="0"/>
              <a:t>لا تشعر </a:t>
            </a:r>
            <a:r>
              <a:rPr lang="ar-IQ" dirty="0"/>
              <a:t>بألم الجزء المصاب عند اداء </a:t>
            </a:r>
            <a:r>
              <a:rPr lang="ar-IQ" dirty="0" smtClean="0"/>
              <a:t>التمرين ، </a:t>
            </a:r>
            <a:r>
              <a:rPr lang="ar-IQ" dirty="0"/>
              <a:t>وعند حدوث ذلك يجب التقليل </a:t>
            </a:r>
            <a:r>
              <a:rPr lang="ar-IQ"/>
              <a:t>من </a:t>
            </a:r>
            <a:r>
              <a:rPr lang="ar-IQ" smtClean="0"/>
              <a:t>الحمل ينبغي </a:t>
            </a:r>
            <a:r>
              <a:rPr lang="ar-IQ" dirty="0"/>
              <a:t>على المصاب الاحماء الجيد قبل </a:t>
            </a:r>
            <a:r>
              <a:rPr lang="ar-IQ" dirty="0" smtClean="0"/>
              <a:t>البدء </a:t>
            </a:r>
            <a:r>
              <a:rPr lang="ar-IQ" dirty="0"/>
              <a:t>بوحدة </a:t>
            </a:r>
            <a:r>
              <a:rPr lang="ar-IQ"/>
              <a:t>التدريب </a:t>
            </a:r>
            <a:r>
              <a:rPr lang="ar-IQ" smtClean="0"/>
              <a:t>التأهيلي </a:t>
            </a:r>
            <a:r>
              <a:rPr lang="ar-IQ" dirty="0"/>
              <a:t>وتذكر دائما ان </a:t>
            </a:r>
            <a:r>
              <a:rPr lang="ar-IQ" dirty="0" smtClean="0"/>
              <a:t>لا تسرع </a:t>
            </a:r>
            <a:r>
              <a:rPr lang="ar-IQ"/>
              <a:t>بزيادة </a:t>
            </a:r>
            <a:r>
              <a:rPr lang="ar-IQ" smtClean="0"/>
              <a:t>الاحمال ، </a:t>
            </a:r>
            <a:r>
              <a:rPr lang="ar-IQ" dirty="0"/>
              <a:t>بل يجب ان تأخذ فترات طويلة ومتدرجة كي تتجنب عودة الاصابة </a:t>
            </a:r>
            <a:r>
              <a:rPr lang="ar-IQ"/>
              <a:t>مرة </a:t>
            </a:r>
            <a:r>
              <a:rPr lang="ar-IQ" smtClean="0"/>
              <a:t>اخرى .</a:t>
            </a:r>
            <a:endParaRPr lang="ar-IQ" dirty="0"/>
          </a:p>
        </p:txBody>
      </p:sp>
    </p:spTree>
    <p:extLst>
      <p:ext uri="{BB962C8B-B14F-4D97-AF65-F5344CB8AC3E}">
        <p14:creationId xmlns:p14="http://schemas.microsoft.com/office/powerpoint/2010/main" val="4151141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t>التمزق العضلي</a:t>
            </a:r>
            <a:endParaRPr lang="ar-IQ" dirty="0"/>
          </a:p>
        </p:txBody>
      </p:sp>
      <p:sp>
        <p:nvSpPr>
          <p:cNvPr id="3" name="عنصر نائب للمحتوى 2"/>
          <p:cNvSpPr>
            <a:spLocks noGrp="1"/>
          </p:cNvSpPr>
          <p:nvPr>
            <p:ph idx="1"/>
          </p:nvPr>
        </p:nvSpPr>
        <p:spPr/>
        <p:txBody>
          <a:bodyPr/>
          <a:lstStyle/>
          <a:p>
            <a:pPr marL="137160" indent="0" algn="just">
              <a:buNone/>
            </a:pPr>
            <a:r>
              <a:rPr lang="ar-IQ" dirty="0"/>
              <a:t>يعد التمزق العضلي من اكثر الاصابات التي تصيب الجهاز الحركي وتكثر بشكل كبير عند الرياضيين في اصابات الملاعب وذلك لان النشاط الرياضي يعتمد بشكل كبير على فعالية النشاط البدني المعتمد اساسا على الجهاز الحركي (عظام ، عضلات ، غضاريف ، اربطة ، اوتار</a:t>
            </a:r>
            <a:r>
              <a:rPr lang="ar-IQ" dirty="0" smtClean="0"/>
              <a:t>) فأجد </a:t>
            </a:r>
            <a:r>
              <a:rPr lang="ar-IQ" dirty="0"/>
              <a:t>هنا اهمية من عرض نظرة تشريحية سريعة للعضلات كي تكون المدخل لفهم ميكانيكية الاصابة </a:t>
            </a:r>
            <a:r>
              <a:rPr lang="ar-IQ" dirty="0" smtClean="0"/>
              <a:t>لاحقا .</a:t>
            </a:r>
            <a:endParaRPr lang="ar-IQ"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4365104"/>
            <a:ext cx="7272808"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5643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t>التمزق العضلي</a:t>
            </a:r>
            <a:endParaRPr lang="ar-IQ" dirty="0"/>
          </a:p>
        </p:txBody>
      </p:sp>
      <p:sp>
        <p:nvSpPr>
          <p:cNvPr id="3" name="عنصر نائب للمحتوى 2"/>
          <p:cNvSpPr>
            <a:spLocks noGrp="1"/>
          </p:cNvSpPr>
          <p:nvPr>
            <p:ph idx="1"/>
          </p:nvPr>
        </p:nvSpPr>
        <p:spPr/>
        <p:txBody>
          <a:bodyPr>
            <a:normAutofit lnSpcReduction="10000"/>
          </a:bodyPr>
          <a:lstStyle/>
          <a:p>
            <a:pPr marL="137160" indent="0" algn="just">
              <a:buNone/>
            </a:pPr>
            <a:r>
              <a:rPr lang="ar-IQ" dirty="0"/>
              <a:t>العضلات تتكون من حزم عضلية وكل حزمة بدورها تتألف من الالياف العضلية والتي تنشأ اساسا من خيوط اسطوانيا تدعى اللويفات العضلية . الوحدة البنائية الاساسية للويفات العضلية هي الخلايا العضلية والتي تتكون من خيوط بروتينية غاية في الصغر لها قابلية الانقباض والانبساط من خلال انزلاق هذه الخيوط المسمى </a:t>
            </a:r>
            <a:r>
              <a:rPr lang="ar-IQ" dirty="0" smtClean="0"/>
              <a:t>باللاكتين </a:t>
            </a:r>
            <a:r>
              <a:rPr lang="ar-IQ" dirty="0"/>
              <a:t>والمايوسين </a:t>
            </a:r>
            <a:r>
              <a:rPr lang="ar-IQ" dirty="0"/>
              <a:t>,</a:t>
            </a:r>
            <a:r>
              <a:rPr lang="ar-IQ" dirty="0" smtClean="0"/>
              <a:t>هنا </a:t>
            </a:r>
            <a:r>
              <a:rPr lang="ar-IQ" dirty="0"/>
              <a:t>يجب ان اذكر ان خيوط الاكتين تكون ثابتة ، اما خيوط المايوسين فهي المتحركة التي تعمل على الانزلاق فوق الاكتين مسببة الانقباض </a:t>
            </a:r>
            <a:r>
              <a:rPr lang="ar-IQ" dirty="0" smtClean="0"/>
              <a:t>العضلي .</a:t>
            </a:r>
            <a:endParaRPr lang="ar-IQ" dirty="0"/>
          </a:p>
          <a:p>
            <a:pPr marL="137160" indent="0" algn="just">
              <a:buNone/>
            </a:pPr>
            <a:r>
              <a:rPr lang="ar-IQ" dirty="0" smtClean="0"/>
              <a:t>للعضلات </a:t>
            </a:r>
            <a:r>
              <a:rPr lang="ar-IQ" dirty="0"/>
              <a:t>الهيكلية وظيفتين لا ثالث لهما، اولهما الانقباض (التقصير) ويسمى الانقباض العضلي المركز(</a:t>
            </a:r>
            <a:r>
              <a:rPr lang="en-US" dirty="0"/>
              <a:t>concentric). </a:t>
            </a:r>
            <a:r>
              <a:rPr lang="ar-IQ" dirty="0"/>
              <a:t>وثانيهما </a:t>
            </a:r>
            <a:r>
              <a:rPr lang="ar-IQ" dirty="0" smtClean="0"/>
              <a:t>التمديد     </a:t>
            </a:r>
            <a:r>
              <a:rPr lang="ar-IQ" dirty="0"/>
              <a:t>( الاطالة) ويسمى الانقباض العضلي اللامركزي </a:t>
            </a:r>
            <a:r>
              <a:rPr lang="en-US" dirty="0" smtClean="0"/>
              <a:t>eccentric)</a:t>
            </a:r>
            <a:r>
              <a:rPr lang="ar-IQ" dirty="0" smtClean="0"/>
              <a:t>) .</a:t>
            </a:r>
            <a:endParaRPr lang="en-US" dirty="0"/>
          </a:p>
        </p:txBody>
      </p:sp>
    </p:spTree>
    <p:extLst>
      <p:ext uri="{BB962C8B-B14F-4D97-AF65-F5344CB8AC3E}">
        <p14:creationId xmlns:p14="http://schemas.microsoft.com/office/powerpoint/2010/main" val="2688718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IQ" dirty="0" smtClean="0"/>
              <a:t>ما هو </a:t>
            </a:r>
            <a:r>
              <a:rPr lang="ar-IQ" dirty="0"/>
              <a:t>التمزق </a:t>
            </a:r>
            <a:r>
              <a:rPr lang="ar-IQ" dirty="0" smtClean="0"/>
              <a:t>العضلي</a:t>
            </a:r>
            <a:endParaRPr lang="ar-IQ" dirty="0"/>
          </a:p>
        </p:txBody>
      </p:sp>
      <p:sp>
        <p:nvSpPr>
          <p:cNvPr id="3" name="عنصر نائب للمحتوى 2"/>
          <p:cNvSpPr>
            <a:spLocks noGrp="1"/>
          </p:cNvSpPr>
          <p:nvPr>
            <p:ph idx="1"/>
          </p:nvPr>
        </p:nvSpPr>
        <p:spPr/>
        <p:txBody>
          <a:bodyPr>
            <a:normAutofit lnSpcReduction="10000"/>
          </a:bodyPr>
          <a:lstStyle/>
          <a:p>
            <a:pPr marL="137160" indent="0" algn="just">
              <a:buNone/>
            </a:pPr>
            <a:r>
              <a:rPr lang="ar-IQ" dirty="0"/>
              <a:t>التمزق العضلي هو تلف جزئي او كلي في النسيج العضلي نتيجة كدمة خارجية من جراء الالتحام بالجسم في الفعاليات الفرقية التي يحدث فيها اتصالات جسدية ككرة القدم وكرة اليد وكرة السلة </a:t>
            </a:r>
            <a:r>
              <a:rPr lang="ar-IQ" dirty="0" smtClean="0"/>
              <a:t>وغيرها , </a:t>
            </a:r>
            <a:r>
              <a:rPr lang="ar-IQ" dirty="0"/>
              <a:t>او من خلال الحمل الزائد المسلط على العضلة الذي يفوق قدرتها الفسلجية كما يحدث عند تدريب القوة ورفع الاثقال </a:t>
            </a:r>
            <a:r>
              <a:rPr lang="ar-IQ" dirty="0" smtClean="0"/>
              <a:t>, </a:t>
            </a:r>
            <a:r>
              <a:rPr lang="ar-IQ" dirty="0" smtClean="0"/>
              <a:t>التمزق </a:t>
            </a:r>
            <a:r>
              <a:rPr lang="ar-IQ" dirty="0"/>
              <a:t>العضلي غالبا ما يرافقه نزيف دموي تختلف شدته حسب نوع العضلة وكمية النسيج </a:t>
            </a:r>
            <a:r>
              <a:rPr lang="ar-IQ" dirty="0" smtClean="0"/>
              <a:t>المتمزق , ففي </a:t>
            </a:r>
            <a:r>
              <a:rPr lang="ar-IQ" dirty="0"/>
              <a:t>العضلات الصغيرة يكون النزيف قليلا ويتسع النزيف في العضلات </a:t>
            </a:r>
            <a:r>
              <a:rPr lang="ar-IQ" dirty="0" smtClean="0"/>
              <a:t>الكبيرة .</a:t>
            </a:r>
            <a:endParaRPr lang="ar-IQ" dirty="0"/>
          </a:p>
          <a:p>
            <a:pPr marL="137160" indent="0" algn="just">
              <a:buNone/>
            </a:pPr>
            <a:r>
              <a:rPr lang="ar-IQ" dirty="0"/>
              <a:t>التمزق العضلي غالبا يحدث في الانشطة الرياضية ، لكن هذا </a:t>
            </a:r>
            <a:r>
              <a:rPr lang="ar-IQ" dirty="0" smtClean="0"/>
              <a:t>لا يمنع </a:t>
            </a:r>
            <a:r>
              <a:rPr lang="ar-IQ" dirty="0"/>
              <a:t>من حدوثه في اي عمل عضلي في الحياة اليومية جراء تسليط حمل اكبر من قدرة العضلة .</a:t>
            </a:r>
          </a:p>
          <a:p>
            <a:pPr marL="137160" indent="0" algn="just">
              <a:buNone/>
            </a:pPr>
            <a:endParaRPr lang="ar-IQ" dirty="0"/>
          </a:p>
        </p:txBody>
      </p:sp>
    </p:spTree>
    <p:extLst>
      <p:ext uri="{BB962C8B-B14F-4D97-AF65-F5344CB8AC3E}">
        <p14:creationId xmlns:p14="http://schemas.microsoft.com/office/powerpoint/2010/main" val="3502627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gn="r"/>
            <a:r>
              <a:rPr lang="ar-IQ" dirty="0"/>
              <a:t>ماذا يحدث عندما يحدث التمزق </a:t>
            </a:r>
            <a:r>
              <a:rPr lang="ar-IQ" dirty="0" smtClean="0"/>
              <a:t>العضلي </a:t>
            </a:r>
            <a:endParaRPr lang="ar-IQ" dirty="0"/>
          </a:p>
        </p:txBody>
      </p:sp>
      <p:sp>
        <p:nvSpPr>
          <p:cNvPr id="3" name="عنصر نائب للمحتوى 2"/>
          <p:cNvSpPr>
            <a:spLocks noGrp="1"/>
          </p:cNvSpPr>
          <p:nvPr>
            <p:ph idx="1"/>
          </p:nvPr>
        </p:nvSpPr>
        <p:spPr/>
        <p:txBody>
          <a:bodyPr/>
          <a:lstStyle/>
          <a:p>
            <a:pPr marL="137160" indent="0" algn="just">
              <a:buNone/>
            </a:pPr>
            <a:r>
              <a:rPr lang="ar-IQ" dirty="0"/>
              <a:t>عند التمزق العضلي تمر العضلة في اربعة مراحل وهي </a:t>
            </a:r>
            <a:r>
              <a:rPr lang="ar-IQ" dirty="0" smtClean="0"/>
              <a:t>كالاتي :-</a:t>
            </a:r>
            <a:endParaRPr lang="ar-IQ" dirty="0"/>
          </a:p>
          <a:p>
            <a:pPr marL="137160" indent="0" algn="just">
              <a:buNone/>
            </a:pPr>
            <a:r>
              <a:rPr lang="ar-IQ" dirty="0">
                <a:solidFill>
                  <a:schemeClr val="accent1"/>
                </a:solidFill>
              </a:rPr>
              <a:t>المرحلة الاولى (مراحل الالتهاب</a:t>
            </a:r>
            <a:r>
              <a:rPr lang="ar-IQ" dirty="0" smtClean="0">
                <a:solidFill>
                  <a:schemeClr val="accent1"/>
                </a:solidFill>
              </a:rPr>
              <a:t>) :</a:t>
            </a:r>
            <a:endParaRPr lang="ar-IQ" dirty="0">
              <a:solidFill>
                <a:schemeClr val="accent1"/>
              </a:solidFill>
            </a:endParaRPr>
          </a:p>
          <a:p>
            <a:pPr marL="137160" indent="0" algn="just">
              <a:buNone/>
            </a:pPr>
            <a:r>
              <a:rPr lang="ar-IQ" dirty="0"/>
              <a:t>الالتهاب هو ردة فعل الانسجة الموضعي في الاوعية الدموية التي تعرضت للحمل الزائد وتعاني من تضرر واصابة في الخلايا </a:t>
            </a:r>
            <a:r>
              <a:rPr lang="ar-IQ" dirty="0" smtClean="0"/>
              <a:t>, </a:t>
            </a:r>
            <a:r>
              <a:rPr lang="ar-IQ" dirty="0"/>
              <a:t>فهناك خمسة اعراض اساسية للالتهابات وهي (الاحمرار ، والتورم ، وارتفاع درجة الحرارة ، والالم ، وانخفاض في الاداء </a:t>
            </a:r>
            <a:r>
              <a:rPr lang="ar-IQ" dirty="0" smtClean="0"/>
              <a:t>الوظيفي), وهي </a:t>
            </a:r>
            <a:r>
              <a:rPr lang="ar-IQ" dirty="0"/>
              <a:t>الاكثر </a:t>
            </a:r>
            <a:r>
              <a:rPr lang="ar-IQ" dirty="0" smtClean="0"/>
              <a:t>انتشارا </a:t>
            </a:r>
            <a:r>
              <a:rPr lang="ar-IQ" dirty="0"/>
              <a:t>وظهوراً في الاصابات الرياضية .</a:t>
            </a:r>
          </a:p>
          <a:p>
            <a:pPr marL="137160" indent="0" algn="just">
              <a:buNone/>
            </a:pPr>
            <a:endParaRPr lang="ar-IQ" dirty="0"/>
          </a:p>
        </p:txBody>
      </p:sp>
    </p:spTree>
    <p:extLst>
      <p:ext uri="{BB962C8B-B14F-4D97-AF65-F5344CB8AC3E}">
        <p14:creationId xmlns:p14="http://schemas.microsoft.com/office/powerpoint/2010/main" val="6524981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gn="r"/>
            <a:r>
              <a:rPr lang="ar-IQ" dirty="0"/>
              <a:t>المرحلة الثانية (مرحلة الاصلاح او العلاج)</a:t>
            </a:r>
          </a:p>
        </p:txBody>
      </p:sp>
      <p:sp>
        <p:nvSpPr>
          <p:cNvPr id="3" name="عنصر نائب للمحتوى 2"/>
          <p:cNvSpPr>
            <a:spLocks noGrp="1"/>
          </p:cNvSpPr>
          <p:nvPr>
            <p:ph idx="1"/>
          </p:nvPr>
        </p:nvSpPr>
        <p:spPr/>
        <p:txBody>
          <a:bodyPr>
            <a:normAutofit fontScale="92500" lnSpcReduction="20000"/>
          </a:bodyPr>
          <a:lstStyle/>
          <a:p>
            <a:pPr marL="137160" indent="0" algn="just">
              <a:buNone/>
            </a:pPr>
            <a:r>
              <a:rPr lang="ar-IQ" dirty="0"/>
              <a:t>تتسم هذه </a:t>
            </a:r>
            <a:r>
              <a:rPr lang="ar-IQ" dirty="0" smtClean="0"/>
              <a:t>المرحلة بانتشار كمية كبيرة </a:t>
            </a:r>
            <a:r>
              <a:rPr lang="ar-IQ" dirty="0"/>
              <a:t>من الخلايا </a:t>
            </a:r>
            <a:r>
              <a:rPr lang="ar-IQ" dirty="0" smtClean="0"/>
              <a:t>البطانية</a:t>
            </a:r>
            <a:r>
              <a:rPr lang="en-US" dirty="0" smtClean="0"/>
              <a:t>(Endothelium) </a:t>
            </a:r>
            <a:r>
              <a:rPr lang="ar-IQ" dirty="0" smtClean="0"/>
              <a:t> والخلايا </a:t>
            </a:r>
            <a:r>
              <a:rPr lang="ar-IQ" dirty="0"/>
              <a:t>الليفية </a:t>
            </a:r>
            <a:r>
              <a:rPr lang="ar-IQ" dirty="0" smtClean="0"/>
              <a:t>الشاذة</a:t>
            </a:r>
            <a:r>
              <a:rPr lang="en-US" dirty="0" smtClean="0"/>
              <a:t>My fibroblasts) </a:t>
            </a:r>
            <a:r>
              <a:rPr lang="en-US" dirty="0"/>
              <a:t>، </a:t>
            </a:r>
            <a:r>
              <a:rPr lang="ar-IQ" dirty="0"/>
              <a:t>والخلايا </a:t>
            </a:r>
            <a:r>
              <a:rPr lang="ar-IQ" dirty="0" smtClean="0"/>
              <a:t>الليفية</a:t>
            </a:r>
            <a:r>
              <a:rPr lang="en-US" dirty="0" smtClean="0"/>
              <a:t>(Fibroblast</a:t>
            </a:r>
            <a:r>
              <a:rPr lang="en-US" dirty="0"/>
              <a:t>) </a:t>
            </a:r>
            <a:r>
              <a:rPr lang="ar-IQ" dirty="0"/>
              <a:t>في الانسجة المصابة </a:t>
            </a:r>
            <a:r>
              <a:rPr lang="ar-IQ" dirty="0" smtClean="0"/>
              <a:t>وسنلاحظ </a:t>
            </a:r>
            <a:r>
              <a:rPr lang="ar-IQ" dirty="0"/>
              <a:t>خلال يومين نمو الشعيرات الدموية الجديدة في اطراف المنطقة المصابة ، وسينتظم كل من الخلايا الليفية الشاذة </a:t>
            </a:r>
            <a:r>
              <a:rPr lang="en-US" dirty="0" smtClean="0"/>
              <a:t>My fibroblasts) </a:t>
            </a:r>
            <a:r>
              <a:rPr lang="ar-IQ" dirty="0" smtClean="0"/>
              <a:t>) والخلايا </a:t>
            </a:r>
            <a:r>
              <a:rPr lang="ar-IQ" dirty="0"/>
              <a:t>الليفية </a:t>
            </a:r>
            <a:r>
              <a:rPr lang="en-US" dirty="0" smtClean="0"/>
              <a:t>Fibroblast</a:t>
            </a:r>
            <a:r>
              <a:rPr lang="en-US" dirty="0"/>
              <a:t>) </a:t>
            </a:r>
            <a:r>
              <a:rPr lang="ar-IQ" dirty="0" smtClean="0"/>
              <a:t>)على </a:t>
            </a:r>
            <a:r>
              <a:rPr lang="ar-IQ" dirty="0"/>
              <a:t>شكل تقاطعات على اطراف الاوعية الدموية الشعرية بحيث تسهم في تشكيل نسيج حبيبي غير ناضج ، هذه الخلايا تنتج خلايا اضافية التي تتكون من الخلايا الليفية </a:t>
            </a:r>
            <a:r>
              <a:rPr lang="en-US" dirty="0" smtClean="0"/>
              <a:t>(Fibroblast</a:t>
            </a:r>
            <a:r>
              <a:rPr lang="en-US" dirty="0"/>
              <a:t>) </a:t>
            </a:r>
            <a:r>
              <a:rPr lang="ar-IQ" dirty="0" smtClean="0"/>
              <a:t> والبروتيوغليكان</a:t>
            </a:r>
            <a:r>
              <a:rPr lang="en-US" dirty="0" smtClean="0"/>
              <a:t>Proteoglycan) </a:t>
            </a:r>
            <a:r>
              <a:rPr lang="ar-IQ" dirty="0" smtClean="0"/>
              <a:t>)فبعد </a:t>
            </a:r>
            <a:r>
              <a:rPr lang="ar-IQ" dirty="0"/>
              <a:t>اسبوع تزداد قوة </a:t>
            </a:r>
            <a:r>
              <a:rPr lang="ar-IQ" dirty="0" smtClean="0"/>
              <a:t>البروتيوغليكان (</a:t>
            </a:r>
            <a:r>
              <a:rPr lang="en-US" dirty="0" smtClean="0"/>
              <a:t>Proteoglycan</a:t>
            </a:r>
            <a:r>
              <a:rPr lang="ar-IQ" dirty="0" smtClean="0"/>
              <a:t>) وفي </a:t>
            </a:r>
            <a:r>
              <a:rPr lang="ar-IQ" dirty="0"/>
              <a:t>نفس الوقت يستمر التحلل الاولي للدم المتخثر (المتجلط) والمصفوفات الخلوية المتضررة و المصفوفات المبنية حديثاً من خلال النسيج الضام الذي يأكل المكونات الخلوية الزائدة عن الحاجة بحيث يعمل النسيج تدريجيا على اعادة البناء والتشكل من جديد </a:t>
            </a:r>
            <a:r>
              <a:rPr lang="ar-IQ" dirty="0" smtClean="0"/>
              <a:t>فترة </a:t>
            </a:r>
            <a:r>
              <a:rPr lang="ar-IQ" dirty="0"/>
              <a:t>مرحلة الاصلاح والعلاج تستغرق بضعة اسابيع </a:t>
            </a:r>
            <a:r>
              <a:rPr lang="ar-IQ" dirty="0" smtClean="0"/>
              <a:t>. </a:t>
            </a:r>
            <a:endParaRPr lang="ar-IQ" dirty="0"/>
          </a:p>
        </p:txBody>
      </p:sp>
    </p:spTree>
    <p:extLst>
      <p:ext uri="{BB962C8B-B14F-4D97-AF65-F5344CB8AC3E}">
        <p14:creationId xmlns:p14="http://schemas.microsoft.com/office/powerpoint/2010/main" val="22832842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IQ" dirty="0"/>
              <a:t>المرحلة الثالثة (اعادة البناء)</a:t>
            </a:r>
          </a:p>
        </p:txBody>
      </p:sp>
      <p:sp>
        <p:nvSpPr>
          <p:cNvPr id="3" name="عنصر نائب للمحتوى 2"/>
          <p:cNvSpPr>
            <a:spLocks noGrp="1"/>
          </p:cNvSpPr>
          <p:nvPr>
            <p:ph idx="1"/>
          </p:nvPr>
        </p:nvSpPr>
        <p:spPr/>
        <p:txBody>
          <a:bodyPr/>
          <a:lstStyle/>
          <a:p>
            <a:pPr marL="137160" indent="0" algn="just">
              <a:buNone/>
            </a:pPr>
            <a:r>
              <a:rPr lang="ar-IQ" dirty="0"/>
              <a:t>في هذه المرحلة يتشكل هيكل النسيج ويعاد بناءه من خلال الاستمرار في اعادة تنظيم النسيج الندبي المحبب ، فينخفض بشكل ملحوظ عدد الانسجة الضامة ومصادر تدفق الدم من خلال اختفاء وتلاشي بعض الشعيرات الدموية ومنابع ضخ الدم </a:t>
            </a:r>
            <a:r>
              <a:rPr lang="ar-IQ" dirty="0" smtClean="0"/>
              <a:t>فالألياف </a:t>
            </a:r>
            <a:r>
              <a:rPr lang="ar-IQ" dirty="0"/>
              <a:t>الكولوجينية السميكة تبنى بقوة ومتانة وهذا البناء يكون عبارة عن جسور مشتركة في ما بينها فتشكل النسيج الندبي فتكون وظيفته معتمدة على مدى المشاركة في الحمل التدريبي في هذه المرحلة والتي تستغرق عدة شهور .</a:t>
            </a:r>
          </a:p>
        </p:txBody>
      </p:sp>
    </p:spTree>
    <p:extLst>
      <p:ext uri="{BB962C8B-B14F-4D97-AF65-F5344CB8AC3E}">
        <p14:creationId xmlns:p14="http://schemas.microsoft.com/office/powerpoint/2010/main" val="3708026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IQ" dirty="0"/>
              <a:t>المرحلة الرابعة (مرحلة النضوج)</a:t>
            </a:r>
          </a:p>
        </p:txBody>
      </p:sp>
      <p:sp>
        <p:nvSpPr>
          <p:cNvPr id="3" name="عنصر نائب للمحتوى 2"/>
          <p:cNvSpPr>
            <a:spLocks noGrp="1"/>
          </p:cNvSpPr>
          <p:nvPr>
            <p:ph idx="1"/>
          </p:nvPr>
        </p:nvSpPr>
        <p:spPr/>
        <p:txBody>
          <a:bodyPr/>
          <a:lstStyle/>
          <a:p>
            <a:pPr marL="137160" indent="0" algn="just">
              <a:buNone/>
            </a:pPr>
            <a:r>
              <a:rPr lang="ar-IQ" dirty="0"/>
              <a:t>هو تكوين انسجة جديدة تكون قوية بما فيه الكفاية لمقاومة الاحمال والشدد المحتملة في التدريبات </a:t>
            </a:r>
            <a:r>
              <a:rPr lang="ar-IQ" dirty="0" smtClean="0"/>
              <a:t>العنيفة , لذلك </a:t>
            </a:r>
            <a:r>
              <a:rPr lang="ar-IQ" dirty="0"/>
              <a:t>نرى ان هذه الفترة تستغرق فترة طويلة نسبيا (اكثر من سنة) ، وذلك من اجل بناء الياف متينة لان غالبا تكون احتمالية اعادة الاصابة في نفس المكان المصاب السابق واردة بدرجة كبيرة وتكون الاصابة الثانية غالبة اخطر واعقد من الاصابة </a:t>
            </a:r>
            <a:r>
              <a:rPr lang="ar-IQ" dirty="0" smtClean="0"/>
              <a:t>الاولى .</a:t>
            </a:r>
            <a:endParaRPr lang="ar-IQ" dirty="0"/>
          </a:p>
        </p:txBody>
      </p:sp>
    </p:spTree>
    <p:extLst>
      <p:ext uri="{BB962C8B-B14F-4D97-AF65-F5344CB8AC3E}">
        <p14:creationId xmlns:p14="http://schemas.microsoft.com/office/powerpoint/2010/main" val="27034853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IQ" dirty="0"/>
              <a:t>كيف نشعر بالتمزق </a:t>
            </a:r>
            <a:r>
              <a:rPr lang="ar-IQ" dirty="0" smtClean="0"/>
              <a:t>العضلي</a:t>
            </a:r>
            <a:endParaRPr lang="ar-IQ" dirty="0"/>
          </a:p>
        </p:txBody>
      </p:sp>
      <p:sp>
        <p:nvSpPr>
          <p:cNvPr id="3" name="عنصر نائب للمحتوى 2"/>
          <p:cNvSpPr>
            <a:spLocks noGrp="1"/>
          </p:cNvSpPr>
          <p:nvPr>
            <p:ph idx="1"/>
          </p:nvPr>
        </p:nvSpPr>
        <p:spPr/>
        <p:txBody>
          <a:bodyPr/>
          <a:lstStyle/>
          <a:p>
            <a:pPr marL="137160" indent="0" algn="just">
              <a:buNone/>
            </a:pPr>
            <a:r>
              <a:rPr lang="ar-IQ" dirty="0"/>
              <a:t>الشعور بالتمزق العضلي يكون من خلال الاحساس المفاجئ </a:t>
            </a:r>
            <a:r>
              <a:rPr lang="ar-IQ" dirty="0" smtClean="0"/>
              <a:t>بألم </a:t>
            </a:r>
            <a:r>
              <a:rPr lang="ar-IQ" dirty="0"/>
              <a:t>كبير في العضلة، ويمكن تشبيهه </a:t>
            </a:r>
            <a:r>
              <a:rPr lang="ar-IQ" dirty="0" smtClean="0"/>
              <a:t>بإحساس </a:t>
            </a:r>
            <a:r>
              <a:rPr lang="ar-IQ" dirty="0"/>
              <a:t>الانفجار داخل </a:t>
            </a:r>
            <a:r>
              <a:rPr lang="ar-IQ" dirty="0" smtClean="0"/>
              <a:t>العضلة </a:t>
            </a:r>
            <a:r>
              <a:rPr lang="ar-IQ" dirty="0"/>
              <a:t>اذا كان التمزق مثلا عند الجري وبدون اي اتصال مع منافس اخر او الادوات الرياضية فغالبا </a:t>
            </a:r>
            <a:r>
              <a:rPr lang="ar-IQ" dirty="0" smtClean="0"/>
              <a:t>ما يكون </a:t>
            </a:r>
            <a:r>
              <a:rPr lang="ar-IQ" dirty="0"/>
              <a:t>التمزق بسيط وسطحي ويكون تلف الالياف العضلية فيه </a:t>
            </a:r>
            <a:r>
              <a:rPr lang="ar-IQ" dirty="0" smtClean="0"/>
              <a:t>قليل .</a:t>
            </a:r>
            <a:endParaRPr lang="ar-IQ" dirty="0"/>
          </a:p>
          <a:p>
            <a:pPr marL="137160" indent="0" algn="just">
              <a:buNone/>
            </a:pPr>
            <a:r>
              <a:rPr lang="ar-IQ" dirty="0"/>
              <a:t> اما اذا كان من خلال الحمل الزائد او من خلال رفع الاثقال الكبيرة وبشكل مباشر فيؤدي هذا الى تمزق في النسيج العضلي اكبر واعمق من سابقه. اما اعراضه فهي الاعراض التقليدية </a:t>
            </a:r>
            <a:r>
              <a:rPr lang="ar-IQ" dirty="0" smtClean="0"/>
              <a:t>لأغلب </a:t>
            </a:r>
            <a:r>
              <a:rPr lang="ar-IQ" dirty="0"/>
              <a:t>الاصابات (ارتفاع درجة الحرارة، التورم، والالم في المنطقة المصابة، وانخفاض في الاداء الوظيفي للجزء المصاب</a:t>
            </a:r>
            <a:r>
              <a:rPr lang="ar-IQ" dirty="0" smtClean="0"/>
              <a:t>) .  </a:t>
            </a:r>
            <a:endParaRPr lang="ar-IQ" dirty="0"/>
          </a:p>
        </p:txBody>
      </p:sp>
    </p:spTree>
    <p:extLst>
      <p:ext uri="{BB962C8B-B14F-4D97-AF65-F5344CB8AC3E}">
        <p14:creationId xmlns:p14="http://schemas.microsoft.com/office/powerpoint/2010/main" val="19397575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ذروة">
  <a:themeElements>
    <a:clrScheme name="ذروة">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ذروة">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ذروة">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70</TotalTime>
  <Words>1438</Words>
  <Application>Microsoft Office PowerPoint</Application>
  <PresentationFormat>عرض على الشاشة (3:4)‏</PresentationFormat>
  <Paragraphs>39</Paragraphs>
  <Slides>14</Slides>
  <Notes>0</Notes>
  <HiddenSlides>0</HiddenSlides>
  <MMClips>0</MMClips>
  <ScaleCrop>false</ScaleCrop>
  <HeadingPairs>
    <vt:vector size="4" baseType="variant">
      <vt:variant>
        <vt:lpstr>نسق</vt:lpstr>
      </vt:variant>
      <vt:variant>
        <vt:i4>1</vt:i4>
      </vt:variant>
      <vt:variant>
        <vt:lpstr>عناوين الشرائح</vt:lpstr>
      </vt:variant>
      <vt:variant>
        <vt:i4>14</vt:i4>
      </vt:variant>
    </vt:vector>
  </HeadingPairs>
  <TitlesOfParts>
    <vt:vector size="15" baseType="lpstr">
      <vt:lpstr>ذروة</vt:lpstr>
      <vt:lpstr>التمزق العضلي الاسباب الاعراض العلاج</vt:lpstr>
      <vt:lpstr>التمزق العضلي</vt:lpstr>
      <vt:lpstr>التمزق العضلي</vt:lpstr>
      <vt:lpstr>ما هو التمزق العضلي</vt:lpstr>
      <vt:lpstr>ماذا يحدث عندما يحدث التمزق العضلي </vt:lpstr>
      <vt:lpstr>المرحلة الثانية (مرحلة الاصلاح او العلاج)</vt:lpstr>
      <vt:lpstr>المرحلة الثالثة (اعادة البناء)</vt:lpstr>
      <vt:lpstr>المرحلة الرابعة (مرحلة النضوج)</vt:lpstr>
      <vt:lpstr>كيف نشعر بالتمزق العضلي</vt:lpstr>
      <vt:lpstr>ماهي اسباب التمزق العضلي</vt:lpstr>
      <vt:lpstr>ماذا يجب ان نفعل مباشرة عند الاصابة بالتمزق العضلي </vt:lpstr>
      <vt:lpstr>ماذا يجب ان نفعل مباشرة عند الاصابة بالتمزق العضلي </vt:lpstr>
      <vt:lpstr>كيف يمكننا الرجوع الى حالتنا الطبيعية (الاستشفاء)</vt:lpstr>
      <vt:lpstr>كيف يمكننا الرجوع الى حالتنا الطبيعية (الاستشفاء)</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التمزق العضلي  الاسباب ,الاعراض , العلاج : </dc:title>
  <dc:creator>akram</dc:creator>
  <cp:lastModifiedBy>DR.Ahmed Saker 2o1O</cp:lastModifiedBy>
  <cp:revision>24</cp:revision>
  <dcterms:created xsi:type="dcterms:W3CDTF">2015-03-06T19:30:29Z</dcterms:created>
  <dcterms:modified xsi:type="dcterms:W3CDTF">2015-03-07T06:12:45Z</dcterms:modified>
</cp:coreProperties>
</file>