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FF"/>
    <a:srgbClr val="FF339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28/12/1435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b="1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التأثيرات الفسيولوجية للتدريب الرياضي للمعاقين </a:t>
            </a:r>
            <a:endParaRPr lang="ar-IQ" b="1" dirty="0"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28662" y="4672018"/>
            <a:ext cx="3357586" cy="14716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أعداد </a:t>
            </a:r>
          </a:p>
          <a:p>
            <a:pPr algn="ctr"/>
            <a:r>
              <a:rPr lang="ar-IQ" b="1" dirty="0" smtClean="0">
                <a:solidFill>
                  <a:srgbClr val="FF0000"/>
                </a:solidFill>
              </a:rPr>
              <a:t>مشتاق عبد الرضا شرارة 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li\Pictures\vlcsnap-2012-05-13-20h07m25s1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643182"/>
            <a:ext cx="371477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785794"/>
            <a:ext cx="4041648" cy="642942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ar-IQ" sz="2000" dirty="0" smtClean="0"/>
              <a:t>واجبات اللجنة الفنية للبطولة </a:t>
            </a:r>
            <a:endParaRPr lang="ar-IQ" sz="200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5286380" y="857232"/>
            <a:ext cx="2714644" cy="4572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ar-IQ" sz="2000" dirty="0" smtClean="0"/>
              <a:t>أدوات الرماية بالسهام </a:t>
            </a:r>
            <a:endParaRPr lang="ar-IQ" sz="20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1571613"/>
            <a:ext cx="4041648" cy="26432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 smtClean="0"/>
              <a:t>التأكد من مسافات الخاصة بالمنافسة </a:t>
            </a:r>
          </a:p>
          <a:p>
            <a:r>
              <a:rPr lang="ar-IQ" dirty="0" smtClean="0"/>
              <a:t>التأكد من أحجام وأطوال اللوحات </a:t>
            </a:r>
          </a:p>
          <a:p>
            <a:r>
              <a:rPr lang="ar-IQ" dirty="0" smtClean="0"/>
              <a:t>التأكد من أدوات المتنافسين وسلامتها </a:t>
            </a:r>
          </a:p>
          <a:p>
            <a:r>
              <a:rPr lang="ar-IQ" dirty="0" smtClean="0"/>
              <a:t>متابعة الرماية </a:t>
            </a:r>
          </a:p>
          <a:p>
            <a:r>
              <a:rPr lang="ar-IQ" dirty="0" smtClean="0"/>
              <a:t>متابعة تسجيل النتائج والتأكد منها </a:t>
            </a:r>
          </a:p>
          <a:p>
            <a:r>
              <a:rPr lang="ar-IQ" dirty="0" smtClean="0"/>
              <a:t>اتخاذ القرارات المناسبة عند حدوث خطأ ما </a:t>
            </a:r>
          </a:p>
          <a:p>
            <a:r>
              <a:rPr lang="ar-IQ" dirty="0" smtClean="0"/>
              <a:t>دراسة شكاوى رؤساء الفرق والبت فيها </a:t>
            </a:r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1714488"/>
            <a:ext cx="4041775" cy="48802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ar-IQ" b="1" dirty="0" smtClean="0">
                <a:solidFill>
                  <a:srgbClr val="FF0000"/>
                </a:solidFill>
              </a:rPr>
              <a:t>تستخدم أنواع السهام التي يقرها ويستخدمها الاتحاد الدولي للرماية بالسهام ويسمح باستخدام قفازات للأصابع أو اليد </a:t>
            </a:r>
          </a:p>
          <a:p>
            <a:pPr algn="just">
              <a:buNone/>
            </a:pPr>
            <a:endParaRPr lang="ar-IQ" dirty="0" smtClean="0"/>
          </a:p>
          <a:p>
            <a:pPr algn="just"/>
            <a:r>
              <a:rPr lang="ar-IQ" b="1" dirty="0" smtClean="0">
                <a:solidFill>
                  <a:srgbClr val="0070C0"/>
                </a:solidFill>
              </a:rPr>
              <a:t>يمكن استخدام النظارات المقربة والوسائل البصرية المساعدة ما بين الرماية لمعرفة النتيجة على اللوحة .</a:t>
            </a:r>
          </a:p>
          <a:p>
            <a:pPr algn="just">
              <a:buNone/>
            </a:pPr>
            <a:endParaRPr lang="ar-IQ" dirty="0" smtClean="0"/>
          </a:p>
          <a:p>
            <a:pPr algn="just"/>
            <a:r>
              <a:rPr lang="ar-IQ" b="1" dirty="0" smtClean="0">
                <a:solidFill>
                  <a:schemeClr val="accent4">
                    <a:lumMod val="75000"/>
                  </a:schemeClr>
                </a:solidFill>
              </a:rPr>
              <a:t>يسمح باستخدام النظارات وعدسات العين العادية فقط ولا يسمح باستخدام العدسات الخاصة المقربة للرماية </a:t>
            </a:r>
          </a:p>
          <a:p>
            <a:pPr algn="just">
              <a:buNone/>
            </a:pPr>
            <a:endParaRPr lang="ar-IQ" dirty="0" smtClean="0"/>
          </a:p>
          <a:p>
            <a:pPr algn="just"/>
            <a:r>
              <a:rPr lang="ar-IQ" b="1" dirty="0" smtClean="0">
                <a:solidFill>
                  <a:srgbClr val="C00000"/>
                </a:solidFill>
              </a:rPr>
              <a:t>تستخدم أعلام ومواد خفيفة صفراء اللون لتوضح اتجاه الريح للرامي وعلى أن توازي منتصف لوحة الرماية </a:t>
            </a:r>
            <a:endParaRPr lang="ar-IQ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li\Pictures\vlcsnap-2012-05-14-21h40m27s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313848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1538" y="500042"/>
            <a:ext cx="2571768" cy="45720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ar-IQ" dirty="0" smtClean="0"/>
              <a:t>قواعد المنافسة</a:t>
            </a:r>
            <a:endParaRPr lang="ar-IQ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785794"/>
            <a:ext cx="4041775" cy="4572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ar-IQ" dirty="0" smtClean="0"/>
              <a:t>الرماية المصغرة بالسهام للمعاقين</a:t>
            </a: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1142984"/>
            <a:ext cx="4041648" cy="3429024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ar-IQ" b="1" dirty="0" smtClean="0">
                <a:solidFill>
                  <a:schemeClr val="bg1"/>
                </a:solidFill>
                <a:cs typeface="+mn-cs"/>
              </a:rPr>
              <a:t>تتم المنافسة بصورة زوجية </a:t>
            </a:r>
          </a:p>
          <a:p>
            <a:r>
              <a:rPr lang="ar-IQ" b="1" dirty="0" smtClean="0">
                <a:solidFill>
                  <a:srgbClr val="66FFFF"/>
                </a:solidFill>
                <a:cs typeface="+mn-cs"/>
              </a:rPr>
              <a:t>تبلغ مسافة الرمي القانونية 15 مترا وتقاس أفقيا وتحديد خط الرماية </a:t>
            </a:r>
          </a:p>
          <a:p>
            <a:r>
              <a:rPr lang="ar-IQ" b="1" dirty="0" smtClean="0">
                <a:solidFill>
                  <a:schemeClr val="bg2">
                    <a:lumMod val="50000"/>
                  </a:schemeClr>
                </a:solidFill>
                <a:cs typeface="+mn-cs"/>
              </a:rPr>
              <a:t>أجراء القرعة لتحديد أولوية الرامي </a:t>
            </a:r>
          </a:p>
          <a:p>
            <a:r>
              <a:rPr lang="ar-IQ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تجري المنافسة بثلاثة سهام ، باستثناء انتهاء المنافسة بعدد أقل </a:t>
            </a:r>
          </a:p>
          <a:p>
            <a:r>
              <a:rPr lang="ar-IQ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+mn-cs"/>
              </a:rPr>
              <a:t>المنافسة على الوصول إلى 501 درجة </a:t>
            </a:r>
          </a:p>
          <a:p>
            <a:r>
              <a:rPr lang="ar-IQ" b="1" dirty="0" smtClean="0">
                <a:solidFill>
                  <a:srgbClr val="92D050"/>
                </a:solidFill>
                <a:cs typeface="+mn-cs"/>
              </a:rPr>
              <a:t>تعتبر الرماية في الدائرة الداخلية تعادل  50 درجة وفي الدائرة الخارجية 25 درجة </a:t>
            </a:r>
          </a:p>
          <a:p>
            <a:r>
              <a:rPr lang="ar-IQ" b="1" dirty="0" smtClean="0">
                <a:solidFill>
                  <a:srgbClr val="00B0F0"/>
                </a:solidFill>
                <a:cs typeface="+mn-cs"/>
              </a:rPr>
              <a:t>تطبق نفس القواعد على الكراسي المتحركة </a:t>
            </a:r>
            <a:endParaRPr lang="ar-IQ" b="1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1428736"/>
            <a:ext cx="4041775" cy="5165983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r>
              <a:rPr lang="ar-IQ" b="1" dirty="0" smtClean="0">
                <a:solidFill>
                  <a:srgbClr val="FF0000"/>
                </a:solidFill>
                <a:cs typeface="+mn-cs"/>
              </a:rPr>
              <a:t>صمم خصيصا ليناسب المعاقين بشلل الإطراف السفلى </a:t>
            </a:r>
          </a:p>
          <a:p>
            <a:pPr>
              <a:buNone/>
            </a:pPr>
            <a:endParaRPr lang="ar-IQ" b="1" dirty="0" smtClean="0">
              <a:cs typeface="+mn-cs"/>
            </a:endParaRPr>
          </a:p>
          <a:p>
            <a:r>
              <a:rPr lang="ar-IQ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+mn-cs"/>
              </a:rPr>
              <a:t>المسافة للرماية أكبر من الرماية في لعبة الرماية بالنشاب </a:t>
            </a:r>
          </a:p>
          <a:p>
            <a:pPr>
              <a:buNone/>
            </a:pPr>
            <a:endParaRPr lang="ar-IQ" b="1" dirty="0" smtClean="0">
              <a:cs typeface="+mn-cs"/>
            </a:endParaRPr>
          </a:p>
          <a:p>
            <a:r>
              <a:rPr lang="ar-IQ" b="1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تحتاج إلى ميدان رماية أصغر نسبيا من ميدان الرماية بالسهام </a:t>
            </a:r>
          </a:p>
          <a:p>
            <a:pPr>
              <a:buNone/>
            </a:pPr>
            <a:endParaRPr lang="ar-IQ" b="1" dirty="0" smtClean="0">
              <a:cs typeface="+mn-cs"/>
            </a:endParaRPr>
          </a:p>
          <a:p>
            <a:r>
              <a:rPr lang="ar-IQ" b="1" dirty="0" smtClean="0">
                <a:solidFill>
                  <a:schemeClr val="bg1"/>
                </a:solidFill>
                <a:cs typeface="+mn-cs"/>
              </a:rPr>
              <a:t>يمارس هذا النوع من الرياضة المعاقون الذين اكتسبوا قدرا كافيا من المران على الرماية بالسهام </a:t>
            </a:r>
          </a:p>
          <a:p>
            <a:pPr>
              <a:buNone/>
            </a:pPr>
            <a:endParaRPr lang="ar-IQ" b="1" dirty="0" smtClean="0">
              <a:cs typeface="+mn-cs"/>
            </a:endParaRPr>
          </a:p>
          <a:p>
            <a:r>
              <a:rPr lang="ar-IQ" b="1" dirty="0" smtClean="0">
                <a:solidFill>
                  <a:srgbClr val="66FFFF"/>
                </a:solidFill>
                <a:cs typeface="+mn-cs"/>
              </a:rPr>
              <a:t>الاختلاف الوحيد في هذا النوع من الرياضة هو لوحة الهدف مما يغير من أساليب التمرين اللازمة .</a:t>
            </a:r>
          </a:p>
          <a:p>
            <a:endParaRPr lang="ar-IQ" b="1" dirty="0">
              <a:cs typeface="+mn-cs"/>
            </a:endParaRPr>
          </a:p>
        </p:txBody>
      </p:sp>
      <p:pic>
        <p:nvPicPr>
          <p:cNvPr id="1026" name="Picture 2" descr="C:\Users\ali\Pictures\vlcsnap-2012-05-13-20h05m52s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643462"/>
            <a:ext cx="3714776" cy="2000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3714776" cy="71438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b="1" dirty="0" smtClean="0">
                <a:cs typeface="+mn-cs"/>
              </a:rPr>
              <a:t>السباحة للمعاقين </a:t>
            </a:r>
            <a:endParaRPr lang="ar-IQ" b="1" dirty="0">
              <a:cs typeface="+mn-cs"/>
            </a:endParaRPr>
          </a:p>
        </p:txBody>
      </p:sp>
      <p:pic>
        <p:nvPicPr>
          <p:cNvPr id="10" name="عنصر نائب للمحتوى 9" descr="imagesCAUWS3GV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1785926"/>
            <a:ext cx="3714775" cy="4357718"/>
          </a:xfrm>
        </p:spPr>
      </p:pic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1500174"/>
            <a:ext cx="4041775" cy="5094545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r>
              <a:rPr lang="ar-IQ" b="1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رياضة تاهيلية وعلاج مائي أثبتت جدارتها وفاعليتها في مختلف الإعاقات </a:t>
            </a:r>
          </a:p>
          <a:p>
            <a:r>
              <a:rPr lang="ar-IQ" b="1" dirty="0" smtClean="0">
                <a:cs typeface="+mn-cs"/>
              </a:rPr>
              <a:t>تأهل المعاق لاستعادة إحساسه بجسمه </a:t>
            </a:r>
          </a:p>
          <a:p>
            <a:r>
              <a:rPr lang="ar-IQ" b="1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تمد أحواض السباحة بمختلف الأدوات والأجهزة التي تخدم المعاق مثل درجة الحرارة ونقالات خاصة للمعاقين بالشلل الرباعي .</a:t>
            </a:r>
          </a:p>
          <a:p>
            <a:r>
              <a:rPr lang="ar-IQ" b="1" dirty="0" smtClean="0">
                <a:cs typeface="+mn-cs"/>
              </a:rPr>
              <a:t>يعطى المعاق حركات تدريبية تأهيلية كي يكون المعاق بالمران قد تعود على الوسط المائي لغرض مساعدة نفسه إثناء نزوله للماء .</a:t>
            </a:r>
          </a:p>
          <a:p>
            <a:r>
              <a:rPr lang="ar-IQ" b="1" dirty="0" smtClean="0">
                <a:solidFill>
                  <a:srgbClr val="FFFF00"/>
                </a:solidFill>
                <a:cs typeface="+mn-cs"/>
              </a:rPr>
              <a:t>توفر شروط الصحة والأمان والسلامة مثل تعقيم الماء بالكلور وإجراء الاختبارات الدورية </a:t>
            </a:r>
          </a:p>
          <a:p>
            <a:r>
              <a:rPr lang="ar-IQ" b="1" dirty="0" smtClean="0">
                <a:cs typeface="+mn-cs"/>
              </a:rPr>
              <a:t> تحسين مستوى اللياقة البدنية والنفسية للمعاق</a:t>
            </a:r>
            <a:endParaRPr lang="ar-IQ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381000" y="714356"/>
            <a:ext cx="4041648" cy="6000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sz="2400" dirty="0" smtClean="0"/>
              <a:t>أعادة تأهيل الجهاز العضلي</a:t>
            </a:r>
            <a:endParaRPr lang="ar-IQ" sz="2400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half" idx="3"/>
          </p:nvPr>
        </p:nvSpPr>
        <p:spPr>
          <a:xfrm>
            <a:off x="4721225" y="928670"/>
            <a:ext cx="4041775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dirty="0" smtClean="0"/>
              <a:t>يهدف التدريب الرياضي للمعاقين إلى الأتي </a:t>
            </a:r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2"/>
          </p:nvPr>
        </p:nvSpPr>
        <p:spPr>
          <a:xfrm>
            <a:off x="381000" y="1643050"/>
            <a:ext cx="4041648" cy="49516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Low"/>
            <a:r>
              <a:rPr lang="ar-IQ" b="1" dirty="0" smtClean="0">
                <a:solidFill>
                  <a:srgbClr val="FF0000"/>
                </a:solidFill>
              </a:rPr>
              <a:t>تنمية عنصر القوة العضلية والكفاءة البدنية للمعاق .</a:t>
            </a:r>
          </a:p>
          <a:p>
            <a:pPr algn="justLow"/>
            <a:r>
              <a:rPr lang="ar-IQ" b="1" dirty="0" smtClean="0">
                <a:solidFill>
                  <a:srgbClr val="00B050"/>
                </a:solidFill>
              </a:rPr>
              <a:t>الاهتمام بتقوية التغذية العصبية للمجاميع العضلية المصابة نظرا لارتباطها بجذور المنشأ العصبي </a:t>
            </a:r>
          </a:p>
          <a:p>
            <a:pPr algn="justLow"/>
            <a:r>
              <a:rPr lang="ar-IQ" b="1" dirty="0" smtClean="0">
                <a:solidFill>
                  <a:srgbClr val="7030A0"/>
                </a:solidFill>
              </a:rPr>
              <a:t>في حالة الإصابة بالحبل الشوكي بالفقرات الصدرية الخامسة نلاحظ قدرة المصاب في السيطرة على العضلات الظهرية من الفقرة السادسة إلى الثانية عشر مما يمكن للمصاب بإعادة تأهيله للوقوف .</a:t>
            </a:r>
          </a:p>
          <a:p>
            <a:pPr algn="justLow"/>
            <a:r>
              <a:rPr lang="ar-IQ" b="1" dirty="0" smtClean="0">
                <a:solidFill>
                  <a:schemeClr val="accent4">
                    <a:lumMod val="50000"/>
                  </a:schemeClr>
                </a:solidFill>
              </a:rPr>
              <a:t>تهدف التدريبات إلى تنمية القوة العضلية للأطراف العليا لممارسة بعض الأنشطة .</a:t>
            </a:r>
          </a:p>
          <a:p>
            <a:pPr algn="justLow"/>
            <a:r>
              <a:rPr lang="ar-IQ" b="1" dirty="0" smtClean="0">
                <a:solidFill>
                  <a:schemeClr val="tx2">
                    <a:lumMod val="75000"/>
                  </a:schemeClr>
                </a:solidFill>
              </a:rPr>
              <a:t>يمكن استخدامها في تقييم كفاءة الجهاز الدوري التنفسي .</a:t>
            </a:r>
            <a:endParaRPr lang="ar-IQ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4"/>
          </p:nvPr>
        </p:nvSpPr>
        <p:spPr>
          <a:xfrm>
            <a:off x="4718304" y="2143116"/>
            <a:ext cx="4041775" cy="42862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/>
            <a:r>
              <a:rPr lang="ar-IQ" sz="2400" b="1" dirty="0" smtClean="0">
                <a:solidFill>
                  <a:schemeClr val="accent2">
                    <a:lumMod val="75000"/>
                  </a:schemeClr>
                </a:solidFill>
              </a:rPr>
              <a:t>أعادة تأهيل الجهاز العضلي أو تدريب العضلات السليمة ما فوق مستوى إصابة .</a:t>
            </a:r>
          </a:p>
          <a:p>
            <a:pPr algn="justLow">
              <a:buNone/>
            </a:pPr>
            <a:endParaRPr lang="ar-IQ" sz="2400" b="1" dirty="0" smtClean="0"/>
          </a:p>
          <a:p>
            <a:pPr algn="justLow"/>
            <a:r>
              <a:rPr lang="ar-IQ" sz="2400" b="1" dirty="0" smtClean="0">
                <a:solidFill>
                  <a:srgbClr val="0070C0"/>
                </a:solidFill>
              </a:rPr>
              <a:t>إعادة تأهيل الجهاز العصبي ” تنمية مسارات حسية وعصبية جديدة ” </a:t>
            </a:r>
          </a:p>
          <a:p>
            <a:pPr algn="justLow">
              <a:buNone/>
            </a:pPr>
            <a:endParaRPr lang="ar-IQ" sz="2400" b="1" dirty="0" smtClean="0"/>
          </a:p>
          <a:p>
            <a:pPr algn="justLow"/>
            <a:r>
              <a:rPr lang="ar-IQ" sz="2400" b="1" dirty="0" smtClean="0">
                <a:solidFill>
                  <a:srgbClr val="00B050"/>
                </a:solidFill>
              </a:rPr>
              <a:t>أعادة تأهيل القلب والجهاز الدوري </a:t>
            </a:r>
          </a:p>
          <a:p>
            <a:pPr algn="justLow">
              <a:buNone/>
            </a:pPr>
            <a:endParaRPr lang="ar-IQ" sz="2400" b="1" dirty="0" smtClean="0"/>
          </a:p>
          <a:p>
            <a:pPr algn="justLow"/>
            <a:r>
              <a:rPr lang="ar-IQ" sz="2400" b="1" dirty="0" smtClean="0">
                <a:solidFill>
                  <a:srgbClr val="7030A0"/>
                </a:solidFill>
              </a:rPr>
              <a:t>أعادة تأهيل الجهاز التنفسي </a:t>
            </a:r>
            <a:endParaRPr lang="ar-IQ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1142984"/>
            <a:ext cx="4041775" cy="457200"/>
          </a:xfrm>
        </p:spPr>
        <p:txBody>
          <a:bodyPr/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أعادة تأهيل الجهاز العصبي 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1857364"/>
            <a:ext cx="4041775" cy="4737355"/>
          </a:xfrm>
        </p:spPr>
        <p:txBody>
          <a:bodyPr>
            <a:normAutofit lnSpcReduction="10000"/>
          </a:bodyPr>
          <a:lstStyle/>
          <a:p>
            <a:pPr algn="justLow"/>
            <a:r>
              <a:rPr lang="ar-IQ" dirty="0" smtClean="0">
                <a:solidFill>
                  <a:srgbClr val="7030A0"/>
                </a:solidFill>
              </a:rPr>
              <a:t>تؤدي الإصابة بالحبل الشوكي إلى فقدان حسي والوظيفي وتزداد كلما ارتفعت الإصابة .</a:t>
            </a:r>
          </a:p>
          <a:p>
            <a:pPr algn="justLow"/>
            <a:r>
              <a:rPr lang="ar-IQ" dirty="0" smtClean="0">
                <a:solidFill>
                  <a:srgbClr val="00B050"/>
                </a:solidFill>
              </a:rPr>
              <a:t>وجد تطور في بناء مسارات حسية جديدة تنمو لدى المعاق بالشلل النصفي السفلي لتساعده على الاحتفاظ بالتوازن .</a:t>
            </a:r>
          </a:p>
          <a:p>
            <a:pPr algn="justLow">
              <a:buNone/>
            </a:pPr>
            <a:endParaRPr lang="ar-IQ" dirty="0" smtClean="0"/>
          </a:p>
          <a:p>
            <a:pPr algn="justLow"/>
            <a:r>
              <a:rPr lang="ar-IQ" dirty="0" smtClean="0">
                <a:solidFill>
                  <a:srgbClr val="C00000"/>
                </a:solidFill>
              </a:rPr>
              <a:t>تساعد التدريبات التأهيلية في تنمية ما سبق مع حفظ وتنمية التوازن من خلال برنامج متدرج – تمرينات توازن أمام المرأة – رفع الإطراف العليا باتجاهات مختلفة .</a:t>
            </a:r>
          </a:p>
          <a:p>
            <a:pPr algn="justLow">
              <a:buNone/>
            </a:pPr>
            <a:endParaRPr lang="ar-IQ" dirty="0" smtClean="0"/>
          </a:p>
          <a:p>
            <a:pPr algn="justLow"/>
            <a:r>
              <a:rPr lang="ar-IQ" dirty="0" smtClean="0">
                <a:solidFill>
                  <a:srgbClr val="002060"/>
                </a:solidFill>
              </a:rPr>
              <a:t>وفي المرحلة الأخيرة لتأهيل المعاق بشلل الإطراف السفلى لتنمية واستعادة توازنه تشمل إجراء تمرينات تبادلية سريعة وحركة الجسم مع مقاومة كالكرة الطبية </a:t>
            </a:r>
          </a:p>
        </p:txBody>
      </p:sp>
      <p:pic>
        <p:nvPicPr>
          <p:cNvPr id="10" name="عنصر نائب للصورة 7" descr="imagesCA371IDW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19" b="19"/>
          <a:stretch>
            <a:fillRect/>
          </a:stretch>
        </p:blipFill>
        <p:spPr>
          <a:xfrm>
            <a:off x="642910" y="1500174"/>
            <a:ext cx="3929089" cy="46434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714356"/>
            <a:ext cx="4041648" cy="457200"/>
          </a:xfrm>
        </p:spPr>
        <p:txBody>
          <a:bodyPr/>
          <a:lstStyle/>
          <a:p>
            <a:pPr algn="ctr"/>
            <a:r>
              <a:rPr lang="ar-IQ" sz="2000" dirty="0" smtClean="0">
                <a:solidFill>
                  <a:srgbClr val="FF0000"/>
                </a:solidFill>
              </a:rPr>
              <a:t>أعادة تأهيل القلب والجهاز الدوري 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1500174"/>
            <a:ext cx="4041648" cy="50945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ar-IQ" b="1" dirty="0" smtClean="0">
                <a:solidFill>
                  <a:srgbClr val="00B050"/>
                </a:solidFill>
              </a:rPr>
              <a:t>حدوث احتقان دموي بالأحشاء والإطراف السفلى عند وقوف المعاق من وضع الرقود نظرا لعدم قدرة على تقلص الأوعية الدموية بالأحشاء . وتقل بذلك كمية الدم الوريدي في الجسم ويصبح ضخ القلب غير كاف .</a:t>
            </a:r>
          </a:p>
          <a:p>
            <a:pPr algn="just">
              <a:buNone/>
            </a:pPr>
            <a:endParaRPr lang="ar-IQ" dirty="0" smtClean="0"/>
          </a:p>
          <a:p>
            <a:pPr algn="just"/>
            <a:r>
              <a:rPr lang="ar-IQ" b="1" dirty="0" smtClean="0">
                <a:solidFill>
                  <a:schemeClr val="accent4">
                    <a:lumMod val="75000"/>
                  </a:schemeClr>
                </a:solidFill>
              </a:rPr>
              <a:t>قلة هرمون الأدرينالين والنورأدرينالين نتيجة إصابة المستويات العليا من العمود الفقري وبذلك ينخفض ضغط الدم </a:t>
            </a:r>
          </a:p>
          <a:p>
            <a:pPr algn="just">
              <a:buNone/>
            </a:pPr>
            <a:endParaRPr lang="ar-IQ" dirty="0" smtClean="0"/>
          </a:p>
          <a:p>
            <a:pPr algn="just"/>
            <a:r>
              <a:rPr lang="ar-IQ" b="1" dirty="0" smtClean="0">
                <a:solidFill>
                  <a:schemeClr val="accent2"/>
                </a:solidFill>
              </a:rPr>
              <a:t>التدريب الرياضي يساهم في التغلب على ظاهرة الإغماء لدى المعاقين ويزيد من نسبة الأدرينالين ويعيد التحكم في الأوعية الدموية </a:t>
            </a:r>
            <a:endParaRPr lang="ar-IQ" b="1" dirty="0">
              <a:solidFill>
                <a:schemeClr val="accent2"/>
              </a:solidFill>
            </a:endParaRPr>
          </a:p>
        </p:txBody>
      </p:sp>
      <p:pic>
        <p:nvPicPr>
          <p:cNvPr id="7" name="Picture 3" descr="C:\Documents and Settings\Administrator\Desktop\صور رياضية\untitled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2571768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صورة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143248"/>
            <a:ext cx="3500462" cy="3507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785794"/>
            <a:ext cx="4041775" cy="457200"/>
          </a:xfrm>
        </p:spPr>
        <p:txBody>
          <a:bodyPr/>
          <a:lstStyle/>
          <a:p>
            <a:pPr algn="ctr"/>
            <a:r>
              <a:rPr lang="ar-IQ" sz="2400" dirty="0" smtClean="0"/>
              <a:t>أعادة تأهيل الجهاز التنفسي </a:t>
            </a:r>
            <a:endParaRPr lang="ar-IQ" sz="24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1500174"/>
            <a:ext cx="4041775" cy="50945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ar-IQ" b="1" dirty="0" smtClean="0">
                <a:solidFill>
                  <a:srgbClr val="FF0000"/>
                </a:solidFill>
              </a:rPr>
              <a:t>عند حدوث الإصابة بشلل الفقرات العنقية وأعلى الفقرات الصدرية تقل مستوى الكفاءة التنفسية </a:t>
            </a:r>
          </a:p>
          <a:p>
            <a:pPr algn="just"/>
            <a:r>
              <a:rPr lang="ar-IQ" b="1" dirty="0" smtClean="0">
                <a:solidFill>
                  <a:schemeClr val="accent1">
                    <a:lumMod val="75000"/>
                  </a:schemeClr>
                </a:solidFill>
              </a:rPr>
              <a:t>تقل السعة الحيوية للأوكسجين ويزداد هذا الانخفاض إذا ما كان المعاق في وضع الوقوف </a:t>
            </a:r>
          </a:p>
          <a:p>
            <a:pPr algn="just"/>
            <a:r>
              <a:rPr lang="ar-IQ" b="1" dirty="0" smtClean="0">
                <a:solidFill>
                  <a:srgbClr val="0070C0"/>
                </a:solidFill>
              </a:rPr>
              <a:t>تزداد السعة الحيوية الرئوية في المعاق نتيجة باستمرار أدائهم لتدريباتهم الرياضية </a:t>
            </a:r>
          </a:p>
          <a:p>
            <a:pPr algn="just">
              <a:buNone/>
            </a:pPr>
            <a:endParaRPr lang="ar-IQ" dirty="0" smtClean="0"/>
          </a:p>
          <a:p>
            <a:pPr algn="just"/>
            <a:r>
              <a:rPr lang="ar-IQ" b="1" dirty="0" smtClean="0">
                <a:solidFill>
                  <a:srgbClr val="00CC00"/>
                </a:solidFill>
              </a:rPr>
              <a:t>تنمية القوة العضلية لعضلات الرقبة والكتف في الارتقاء بالعمل الوظيفي لرئة المعاق </a:t>
            </a:r>
          </a:p>
          <a:p>
            <a:pPr algn="just">
              <a:buNone/>
            </a:pPr>
            <a:endParaRPr lang="ar-IQ" dirty="0" smtClean="0"/>
          </a:p>
          <a:p>
            <a:pPr algn="just"/>
            <a:r>
              <a:rPr lang="ar-IQ" b="1" dirty="0" smtClean="0">
                <a:solidFill>
                  <a:srgbClr val="002060"/>
                </a:solidFill>
              </a:rPr>
              <a:t>عودة التوتر العضلي للعضلات التنفسية المصابة بعد مرور المرحلة الجادة .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500034" y="1142984"/>
            <a:ext cx="4024716" cy="4786345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15304" cy="928694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ar-IQ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rPr>
              <a:t>الرياضة التنافسية الخاصة للمعاقين بالشلل</a:t>
            </a:r>
            <a:endParaRPr lang="ar-IQ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5000628" y="1500174"/>
            <a:ext cx="3071834" cy="45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sz="2000" dirty="0" smtClean="0"/>
              <a:t>رياضة الرماية بالسهام </a:t>
            </a:r>
            <a:endParaRPr lang="ar-IQ" sz="2000" dirty="0"/>
          </a:p>
        </p:txBody>
      </p:sp>
      <p:pic>
        <p:nvPicPr>
          <p:cNvPr id="8" name="عنصر نائب للمحتوى 7" descr="vlcsnap-2012-05-13-20h05m35s119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" y="1714488"/>
            <a:ext cx="4041775" cy="44525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071678"/>
            <a:ext cx="4041775" cy="452304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ar-IQ" dirty="0" smtClean="0"/>
              <a:t>تنمي القوة العضلية للمعاق وخاصة عضلات الإطراف العليا والكتفين والجذع والظهر </a:t>
            </a:r>
          </a:p>
          <a:p>
            <a:pPr algn="just">
              <a:buNone/>
            </a:pPr>
            <a:endParaRPr lang="ar-IQ" dirty="0" smtClean="0"/>
          </a:p>
          <a:p>
            <a:pPr algn="just"/>
            <a:r>
              <a:rPr lang="ar-IQ" dirty="0" smtClean="0"/>
              <a:t>ذات تأثير ايجابي فعال على كفاءة الجهاز الدوري التنفسي للمعاق </a:t>
            </a:r>
          </a:p>
          <a:p>
            <a:pPr algn="just">
              <a:buNone/>
            </a:pPr>
            <a:endParaRPr lang="ar-IQ" dirty="0" smtClean="0"/>
          </a:p>
          <a:p>
            <a:pPr algn="just"/>
            <a:r>
              <a:rPr lang="ar-IQ" dirty="0" smtClean="0"/>
              <a:t>يمكن التدرج في الشدة التدريبية للمعاق من ممارسة هذه الفعالية .</a:t>
            </a:r>
          </a:p>
          <a:p>
            <a:pPr algn="just">
              <a:buNone/>
            </a:pPr>
            <a:endParaRPr lang="ar-IQ" dirty="0" smtClean="0"/>
          </a:p>
          <a:p>
            <a:pPr algn="just"/>
            <a:r>
              <a:rPr lang="ar-IQ" dirty="0" smtClean="0"/>
              <a:t>تنمي الثقة بالنفس لدى المعاق .</a:t>
            </a:r>
          </a:p>
          <a:p>
            <a:pPr algn="just">
              <a:buNone/>
            </a:pPr>
            <a:endParaRPr lang="ar-IQ" dirty="0" smtClean="0"/>
          </a:p>
          <a:p>
            <a:pPr algn="just"/>
            <a:r>
              <a:rPr lang="ar-IQ" dirty="0" smtClean="0"/>
              <a:t>يمكن أجراء رياضة الرماية التنافسية بالسهام ما بين المعاقين والأصحاء على قدم المساواة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928670"/>
            <a:ext cx="4041648" cy="457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 smtClean="0"/>
              <a:t>متطلبات الحركة المطلوبة لرمي السهام للمعاقين</a:t>
            </a: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1785926"/>
            <a:ext cx="4041648" cy="480879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وضع السهم بالقوس </a:t>
            </a:r>
          </a:p>
          <a:p>
            <a:pPr>
              <a:buNone/>
            </a:pPr>
            <a:endParaRPr lang="ar-IQ" dirty="0" smtClean="0"/>
          </a:p>
          <a:p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جذب مبدئي للسهم إلى الخلف من ياردة إلى اثنين في الوضع الصحيح للرمي </a:t>
            </a:r>
          </a:p>
          <a:p>
            <a:pPr>
              <a:buNone/>
            </a:pPr>
            <a:endParaRPr lang="ar-IQ" dirty="0" smtClean="0"/>
          </a:p>
          <a:p>
            <a:r>
              <a:rPr lang="ar-IQ" b="1" dirty="0" smtClean="0">
                <a:solidFill>
                  <a:schemeClr val="bg2">
                    <a:lumMod val="75000"/>
                  </a:schemeClr>
                </a:solidFill>
              </a:rPr>
              <a:t>شد رأسي للخلف وباليد غير القابضة على القوس ولأقصى مدى ممكن </a:t>
            </a:r>
          </a:p>
          <a:p>
            <a:pPr>
              <a:buNone/>
            </a:pPr>
            <a:endParaRPr lang="ar-IQ" dirty="0" smtClean="0"/>
          </a:p>
          <a:p>
            <a:r>
              <a:rPr lang="ar-IQ" b="1" dirty="0" smtClean="0">
                <a:solidFill>
                  <a:schemeClr val="accent4">
                    <a:lumMod val="75000"/>
                  </a:schemeClr>
                </a:solidFill>
              </a:rPr>
              <a:t> شد أفقي ولأقصى أتساع ممكن ما بين اليدين مع خفض اليد باتجاه الهدف </a:t>
            </a:r>
          </a:p>
          <a:p>
            <a:pPr>
              <a:buNone/>
            </a:pPr>
            <a:endParaRPr lang="ar-IQ" dirty="0" smtClean="0"/>
          </a:p>
          <a:p>
            <a:r>
              <a:rPr lang="ar-IQ" b="1" dirty="0" smtClean="0">
                <a:solidFill>
                  <a:srgbClr val="66FFFF"/>
                </a:solidFill>
              </a:rPr>
              <a:t>الإيقاف الفجائي للجزء المطاط من القوس وللسهم ليندفع الأخير تجاه الهدف</a:t>
            </a:r>
            <a:endParaRPr lang="ar-IQ" b="1" dirty="0">
              <a:solidFill>
                <a:srgbClr val="66FFFF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1000108"/>
            <a:ext cx="4041775" cy="488023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Low"/>
            <a:r>
              <a:rPr lang="ar-IQ" b="1" dirty="0" smtClean="0">
                <a:solidFill>
                  <a:srgbClr val="66FFFF"/>
                </a:solidFill>
                <a:cs typeface="+mn-cs"/>
              </a:rPr>
              <a:t>يشارك في هذه الرياضة أيضا المعاقون بالشلل الرباعي من المصابين بشلل الأصابع فيما عدا عضلات الفرد</a:t>
            </a:r>
          </a:p>
          <a:p>
            <a:pPr algn="just">
              <a:buNone/>
            </a:pPr>
            <a:endParaRPr lang="ar-IQ" b="1" dirty="0" smtClean="0">
              <a:cs typeface="+mn-cs"/>
            </a:endParaRPr>
          </a:p>
          <a:p>
            <a:pPr algn="just"/>
            <a:r>
              <a:rPr lang="ar-IQ" b="1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يجب أن يبدأ المعاق بشلل الإطراف الأربعة مثل بداية المعاق بشلل الإطراف السفلى برماية بدائية للسهام .</a:t>
            </a:r>
          </a:p>
          <a:p>
            <a:pPr algn="just">
              <a:buNone/>
            </a:pPr>
            <a:endParaRPr lang="ar-IQ" b="1" dirty="0" smtClean="0">
              <a:cs typeface="+mn-cs"/>
            </a:endParaRPr>
          </a:p>
          <a:p>
            <a:pPr algn="just"/>
            <a:r>
              <a:rPr lang="ar-IQ" b="1" dirty="0" smtClean="0">
                <a:solidFill>
                  <a:srgbClr val="0070C0"/>
                </a:solidFill>
                <a:cs typeface="+mn-cs"/>
              </a:rPr>
              <a:t>زيادة الجرعة التدريبية تدريجيا مع تدريبهم على الاحتفاظ بتوازنهم خلال الرمي .</a:t>
            </a:r>
          </a:p>
          <a:p>
            <a:pPr algn="just">
              <a:buNone/>
            </a:pPr>
            <a:endParaRPr lang="ar-IQ" b="1" dirty="0" smtClean="0">
              <a:cs typeface="+mn-cs"/>
            </a:endParaRPr>
          </a:p>
          <a:p>
            <a:pPr algn="just"/>
            <a:r>
              <a:rPr lang="ar-IQ" b="1" dirty="0" smtClean="0">
                <a:solidFill>
                  <a:schemeClr val="accent5">
                    <a:lumMod val="75000"/>
                  </a:schemeClr>
                </a:solidFill>
                <a:cs typeface="+mn-cs"/>
              </a:rPr>
              <a:t>يمكن مشاركة المعاقين بالشلل التام في أحد الأطراف العليا أو ببتر فيها </a:t>
            </a:r>
          </a:p>
          <a:p>
            <a:pPr algn="just"/>
            <a:endParaRPr lang="ar-IQ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1000108"/>
            <a:ext cx="4041775" cy="4572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ar-IQ" dirty="0" smtClean="0">
                <a:solidFill>
                  <a:srgbClr val="002060"/>
                </a:solidFill>
              </a:rPr>
              <a:t>القواعد العامة لمنافسات الرماية بالسهام </a:t>
            </a:r>
            <a:endParaRPr lang="ar-IQ" dirty="0">
              <a:solidFill>
                <a:srgbClr val="002060"/>
              </a:solidFill>
            </a:endParaRPr>
          </a:p>
        </p:txBody>
      </p:sp>
      <p:pic>
        <p:nvPicPr>
          <p:cNvPr id="7" name="عنصر نائب للمحتوى 6" descr="vlcsnap-2012-05-13-20h06m45s43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" y="1357298"/>
            <a:ext cx="4041775" cy="44299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1785926"/>
            <a:ext cx="4041775" cy="4286279"/>
          </a:xfrm>
          <a:ln>
            <a:solidFill>
              <a:srgbClr val="FF99FF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يجب أن تكون الرماية بالسهام من الكراسي المتحركة لجميع المنافسين </a:t>
            </a:r>
          </a:p>
          <a:p>
            <a:pPr>
              <a:buNone/>
            </a:pPr>
            <a:endParaRPr lang="ar-IQ" b="1" dirty="0" smtClean="0"/>
          </a:p>
          <a:p>
            <a:r>
              <a:rPr lang="ar-IQ" b="1" dirty="0" smtClean="0">
                <a:solidFill>
                  <a:srgbClr val="00CC00"/>
                </a:solidFill>
              </a:rPr>
              <a:t>لا يسمح باشتراك المعاق في أكثر من منافسة </a:t>
            </a:r>
          </a:p>
          <a:p>
            <a:pPr>
              <a:buNone/>
            </a:pPr>
            <a:endParaRPr lang="ar-IQ" b="1" dirty="0" smtClean="0"/>
          </a:p>
          <a:p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احتفاظ المعاق بقدميه ملامسة لمكانها على السندات أسفل الكرسي المتحرك </a:t>
            </a:r>
          </a:p>
          <a:p>
            <a:pPr>
              <a:buNone/>
            </a:pPr>
            <a:endParaRPr lang="ar-IQ" b="1" dirty="0" smtClean="0"/>
          </a:p>
          <a:p>
            <a:r>
              <a:rPr lang="ar-IQ" b="1" dirty="0" smtClean="0">
                <a:solidFill>
                  <a:srgbClr val="FF3399"/>
                </a:solidFill>
              </a:rPr>
              <a:t>لا يسمح لأي جهة بالمشاركة من فريق واحد مكون من ثلاثة معاقين </a:t>
            </a:r>
            <a:endParaRPr lang="ar-IQ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000108"/>
            <a:ext cx="4041648" cy="457200"/>
          </a:xfrm>
        </p:spPr>
        <p:txBody>
          <a:bodyPr/>
          <a:lstStyle/>
          <a:p>
            <a:pPr algn="ctr"/>
            <a:r>
              <a:rPr lang="ar-IQ" dirty="0" smtClean="0"/>
              <a:t>حساب نتائج التسجيل المسابقات الدولية </a:t>
            </a:r>
            <a:endParaRPr lang="ar-IQ" dirty="0"/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sz="quarter" idx="2"/>
          </p:nvPr>
        </p:nvGraphicFramePr>
        <p:xfrm>
          <a:off x="381001" y="1714500"/>
          <a:ext cx="4041774" cy="4079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347258"/>
                <a:gridCol w="1347258"/>
                <a:gridCol w="134725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لون المنطقة</a:t>
                      </a:r>
                      <a:endParaRPr lang="ar-IQ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حساب النقاط</a:t>
                      </a:r>
                      <a:endParaRPr lang="ar-IQ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IQ" b="1" dirty="0" smtClean="0"/>
                        <a:t>ذهبي (أصفر)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داخلها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10</a:t>
                      </a:r>
                      <a:endParaRPr lang="ar-IQ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خارجها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9</a:t>
                      </a:r>
                      <a:endParaRPr lang="ar-IQ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IQ" b="1" dirty="0" smtClean="0"/>
                        <a:t>أحمر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داخلها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8</a:t>
                      </a:r>
                      <a:endParaRPr lang="ar-IQ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خارجها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7</a:t>
                      </a:r>
                      <a:endParaRPr lang="ar-IQ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IQ" b="1" dirty="0" smtClean="0"/>
                        <a:t>أزرق فاتح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داخلها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6</a:t>
                      </a:r>
                      <a:endParaRPr lang="ar-IQ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خارجها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5</a:t>
                      </a:r>
                      <a:endParaRPr lang="ar-IQ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IQ" b="1" dirty="0" smtClean="0"/>
                        <a:t>أسود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داخلها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4</a:t>
                      </a:r>
                      <a:endParaRPr lang="ar-IQ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خارجها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3</a:t>
                      </a:r>
                      <a:endParaRPr lang="ar-IQ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IQ" b="1" dirty="0" smtClean="0"/>
                        <a:t>أبيض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داخلها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2</a:t>
                      </a:r>
                      <a:endParaRPr lang="ar-IQ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خارجها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1</a:t>
                      </a:r>
                      <a:endParaRPr lang="ar-IQ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عنصر نائب للمحتوى 7" descr="vlcsnap-2012-05-14-21h23m53s47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3438" y="1357298"/>
            <a:ext cx="4041775" cy="3714776"/>
          </a:xfrm>
        </p:spPr>
      </p:pic>
      <p:sp>
        <p:nvSpPr>
          <p:cNvPr id="9" name="مربع نص 8"/>
          <p:cNvSpPr txBox="1"/>
          <p:nvPr/>
        </p:nvSpPr>
        <p:spPr>
          <a:xfrm>
            <a:off x="4714876" y="5286388"/>
            <a:ext cx="3929090" cy="3693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/>
              <a:t>ارتفاع اللون الذهبي 130 سم عن سطح الأرض 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429</TotalTime>
  <Words>907</Words>
  <PresentationFormat>عرض على الشاشة (3:4)‏</PresentationFormat>
  <Paragraphs>144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حضري</vt:lpstr>
      <vt:lpstr>التأثيرات الفسيولوجية للتدريب الرياضي للمعاقين </vt:lpstr>
      <vt:lpstr>الشريحة 2</vt:lpstr>
      <vt:lpstr>الشريحة 3</vt:lpstr>
      <vt:lpstr>الشريحة 4</vt:lpstr>
      <vt:lpstr>الشريحة 5</vt:lpstr>
      <vt:lpstr>الرياضة التنافسية الخاصة للمعاقين بالشلل</vt:lpstr>
      <vt:lpstr>الشريحة 7</vt:lpstr>
      <vt:lpstr>الشريحة 8</vt:lpstr>
      <vt:lpstr>الشريحة 9</vt:lpstr>
      <vt:lpstr>الشريحة 10</vt:lpstr>
      <vt:lpstr>الشريحة 11</vt:lpstr>
      <vt:lpstr>السباحة للمعاقين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التأثيرات الفسيولوجية للتدريب الرياضي للمعاقين </dc:title>
  <dc:creator>ali</dc:creator>
  <cp:lastModifiedBy>USER</cp:lastModifiedBy>
  <cp:revision>46</cp:revision>
  <dcterms:created xsi:type="dcterms:W3CDTF">2012-05-13T16:51:32Z</dcterms:created>
  <dcterms:modified xsi:type="dcterms:W3CDTF">2014-10-22T07:19:17Z</dcterms:modified>
</cp:coreProperties>
</file>