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99"/>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1">
        <a:schemeClr val="bg1"/>
      </p:bgRef>
    </p:bg>
    <p:spTree>
      <p:nvGrpSpPr>
        <p:cNvPr id="1" name=""/>
        <p:cNvGrpSpPr/>
        <p:nvPr/>
      </p:nvGrpSpPr>
      <p:grpSpPr>
        <a:xfrm>
          <a:off x="0" y="0"/>
          <a:ext cx="0" cy="0"/>
          <a:chOff x="0" y="0"/>
          <a:chExt cx="0" cy="0"/>
        </a:xfrm>
      </p:grpSpPr>
      <p:sp>
        <p:nvSpPr>
          <p:cNvPr id="8" name="عنوان 7"/>
          <p:cNvSpPr>
            <a:spLocks noGrp="1"/>
          </p:cNvSpPr>
          <p:nvPr>
            <p:ph type="ctrTitle"/>
          </p:nvPr>
        </p:nvSpPr>
        <p:spPr>
          <a:xfrm>
            <a:off x="2286000" y="3124200"/>
            <a:ext cx="6172200" cy="1894362"/>
          </a:xfrm>
        </p:spPr>
        <p:txBody>
          <a:bodyPr/>
          <a:lstStyle>
            <a:lvl1pPr>
              <a:defRPr b="1"/>
            </a:lvl1pPr>
          </a:lstStyle>
          <a:p>
            <a:r>
              <a:rPr kumimoji="0" lang="ar-SA" smtClean="0"/>
              <a:t>انقر لتحرير نمط العنوان الرئيسي</a:t>
            </a:r>
            <a:endParaRPr kumimoji="0" lang="en-US"/>
          </a:p>
        </p:txBody>
      </p:sp>
      <p:sp>
        <p:nvSpPr>
          <p:cNvPr id="9" name="عنوان فرعي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28" name="عنصر نائب للتاريخ 27"/>
          <p:cNvSpPr>
            <a:spLocks noGrp="1"/>
          </p:cNvSpPr>
          <p:nvPr>
            <p:ph type="dt" sz="half" idx="10"/>
          </p:nvPr>
        </p:nvSpPr>
        <p:spPr bwMode="auto">
          <a:xfrm rot="5400000">
            <a:off x="7764621" y="1174097"/>
            <a:ext cx="2286000" cy="381000"/>
          </a:xfrm>
        </p:spPr>
        <p:txBody>
          <a:bodyPr/>
          <a:lstStyle/>
          <a:p>
            <a:fld id="{1B8ABB09-4A1D-463E-8065-109CC2B7EFAA}" type="datetimeFigureOut">
              <a:rPr lang="ar-SA" smtClean="0"/>
              <a:pPr/>
              <a:t>28/12/1435</a:t>
            </a:fld>
            <a:endParaRPr lang="ar-SA"/>
          </a:p>
        </p:txBody>
      </p:sp>
      <p:sp>
        <p:nvSpPr>
          <p:cNvPr id="17" name="عنصر نائب للتذييل 16"/>
          <p:cNvSpPr>
            <a:spLocks noGrp="1"/>
          </p:cNvSpPr>
          <p:nvPr>
            <p:ph type="ftr" sz="quarter" idx="11"/>
          </p:nvPr>
        </p:nvSpPr>
        <p:spPr bwMode="auto">
          <a:xfrm rot="5400000">
            <a:off x="7077269" y="4181669"/>
            <a:ext cx="3657600" cy="384048"/>
          </a:xfrm>
        </p:spPr>
        <p:txBody>
          <a:bodyPr/>
          <a:lstStyle/>
          <a:p>
            <a:endParaRPr lang="ar-SA"/>
          </a:p>
        </p:txBody>
      </p:sp>
      <p:sp>
        <p:nvSpPr>
          <p:cNvPr id="10" name="مستطيل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مستطيل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مستطيل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مستطيل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رابط مستقيم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رابط مستقيم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رابط مستقيم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رابط مستقيم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رابط مستقيم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رابط مستقيم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مستطيل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شكل بيضاوي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شكل بيضاوي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شكل بيضاوي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شكل بيضاوي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شكل بيضاوي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عنصر نائب لرقم الشريحة 28"/>
          <p:cNvSpPr>
            <a:spLocks noGrp="1"/>
          </p:cNvSpPr>
          <p:nvPr>
            <p:ph type="sldNum" sz="quarter" idx="12"/>
          </p:nvPr>
        </p:nvSpPr>
        <p:spPr bwMode="auto">
          <a:xfrm>
            <a:off x="1325544" y="4928702"/>
            <a:ext cx="609600" cy="517524"/>
          </a:xfrm>
        </p:spPr>
        <p:txBody>
          <a:bodyPr/>
          <a:lstStyle/>
          <a:p>
            <a:fld id="{0B34F065-1154-456A-91E3-76DE8E75E17B}" type="slidenum">
              <a:rPr lang="ar-SA" smtClean="0"/>
              <a:pPr/>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28/12/1435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9"/>
            <a:ext cx="1676400" cy="5851525"/>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28/12/1435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8" name="عنصر نائب للمحتوى 7"/>
          <p:cNvSpPr>
            <a:spLocks noGrp="1"/>
          </p:cNvSpPr>
          <p:nvPr>
            <p:ph sz="quarter" idx="1"/>
          </p:nvPr>
        </p:nvSpPr>
        <p:spPr>
          <a:xfrm>
            <a:off x="457200" y="1600200"/>
            <a:ext cx="7467600" cy="4873752"/>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4"/>
          </p:nvPr>
        </p:nvSpPr>
        <p:spPr/>
        <p:txBody>
          <a:bodyPr rtlCol="0"/>
          <a:lstStyle/>
          <a:p>
            <a:fld id="{1B8ABB09-4A1D-463E-8065-109CC2B7EFAA}" type="datetimeFigureOut">
              <a:rPr lang="ar-SA" smtClean="0"/>
              <a:pPr/>
              <a:t>28/12/1435</a:t>
            </a:fld>
            <a:endParaRPr lang="ar-SA"/>
          </a:p>
        </p:txBody>
      </p:sp>
      <p:sp>
        <p:nvSpPr>
          <p:cNvPr id="9" name="عنصر نائب لرقم الشريحة 8"/>
          <p:cNvSpPr>
            <a:spLocks noGrp="1"/>
          </p:cNvSpPr>
          <p:nvPr>
            <p:ph type="sldNum" sz="quarter" idx="15"/>
          </p:nvPr>
        </p:nvSpPr>
        <p:spPr/>
        <p:txBody>
          <a:bodyPr rtlCol="0"/>
          <a:lstStyle/>
          <a:p>
            <a:fld id="{0B34F065-1154-456A-91E3-76DE8E75E17B}" type="slidenum">
              <a:rPr lang="ar-SA" smtClean="0"/>
              <a:pPr/>
              <a:t>‹#›</a:t>
            </a:fld>
            <a:endParaRPr lang="ar-SA"/>
          </a:p>
        </p:txBody>
      </p:sp>
      <p:sp>
        <p:nvSpPr>
          <p:cNvPr id="10" name="عنصر نائب للتذييل 9"/>
          <p:cNvSpPr>
            <a:spLocks noGrp="1"/>
          </p:cNvSpPr>
          <p:nvPr>
            <p:ph type="ftr" sz="quarter" idx="16"/>
          </p:nvPr>
        </p:nvSpPr>
        <p:spPr/>
        <p:txBody>
          <a:bodyPr rtlCol="0"/>
          <a:lstStyle/>
          <a:p>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1">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2286000" y="2895600"/>
            <a:ext cx="6172200" cy="2053590"/>
          </a:xfrm>
        </p:spPr>
        <p:txBody>
          <a:bodyPr/>
          <a:lstStyle>
            <a:lvl1pPr algn="l">
              <a:buNone/>
              <a:defRPr sz="3000" b="1" cap="small" baseline="0"/>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bwMode="auto">
          <a:xfrm rot="5400000">
            <a:off x="7763256" y="1170432"/>
            <a:ext cx="2286000" cy="381000"/>
          </a:xfrm>
        </p:spPr>
        <p:txBody>
          <a:bodyPr/>
          <a:lstStyle/>
          <a:p>
            <a:fld id="{1B8ABB09-4A1D-463E-8065-109CC2B7EFAA}" type="datetimeFigureOut">
              <a:rPr lang="ar-SA" smtClean="0"/>
              <a:pPr/>
              <a:t>28/12/1435</a:t>
            </a:fld>
            <a:endParaRPr lang="ar-SA"/>
          </a:p>
        </p:txBody>
      </p:sp>
      <p:sp>
        <p:nvSpPr>
          <p:cNvPr id="5" name="عنصر نائب للتذييل 4"/>
          <p:cNvSpPr>
            <a:spLocks noGrp="1"/>
          </p:cNvSpPr>
          <p:nvPr>
            <p:ph type="ftr" sz="quarter" idx="11"/>
          </p:nvPr>
        </p:nvSpPr>
        <p:spPr bwMode="auto">
          <a:xfrm rot="5400000">
            <a:off x="7077456" y="4178808"/>
            <a:ext cx="3657600" cy="384048"/>
          </a:xfrm>
        </p:spPr>
        <p:txBody>
          <a:bodyPr/>
          <a:lstStyle/>
          <a:p>
            <a:endParaRPr lang="ar-SA"/>
          </a:p>
        </p:txBody>
      </p:sp>
      <p:sp>
        <p:nvSpPr>
          <p:cNvPr id="9" name="مستطيل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مستطيل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مستطيل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مستطيل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رابط مستقيم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رابط مستقيم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رابط مستقيم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رابط مستقيم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رابط مستقيم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مستطيل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شكل بيضاوي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شكل بيضاوي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شكل بيضاوي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شكل بيضاوي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شكل بيضاوي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رابط مستقيم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عنصر نائب لرقم الشريحة 5"/>
          <p:cNvSpPr>
            <a:spLocks noGrp="1"/>
          </p:cNvSpPr>
          <p:nvPr>
            <p:ph type="sldNum" sz="quarter" idx="12"/>
          </p:nvPr>
        </p:nvSpPr>
        <p:spPr bwMode="auto">
          <a:xfrm>
            <a:off x="1340616" y="4928702"/>
            <a:ext cx="609600" cy="517524"/>
          </a:xfrm>
        </p:spPr>
        <p:txBody>
          <a:bodyPr/>
          <a:lstStyle/>
          <a:p>
            <a:fld id="{0B34F065-1154-456A-91E3-76DE8E75E17B}" type="slidenum">
              <a:rPr lang="ar-SA" smtClean="0"/>
              <a:pPr/>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28/12/1435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
        <p:nvSpPr>
          <p:cNvPr id="9" name="عنصر نائب للمحتوى 8"/>
          <p:cNvSpPr>
            <a:spLocks noGrp="1"/>
          </p:cNvSpPr>
          <p:nvPr>
            <p:ph sz="quarter" idx="1"/>
          </p:nvPr>
        </p:nvSpPr>
        <p:spPr>
          <a:xfrm>
            <a:off x="457200" y="1600200"/>
            <a:ext cx="3657600" cy="4572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1" name="عنصر نائب للمحتوى 10"/>
          <p:cNvSpPr>
            <a:spLocks noGrp="1"/>
          </p:cNvSpPr>
          <p:nvPr>
            <p:ph sz="quarter" idx="2"/>
          </p:nvPr>
        </p:nvSpPr>
        <p:spPr>
          <a:xfrm>
            <a:off x="4270248" y="1600200"/>
            <a:ext cx="3657600" cy="4572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7543800" cy="1143000"/>
          </a:xfrm>
        </p:spPr>
        <p:txBody>
          <a:bodyPr anchor="b"/>
          <a:lstStyle>
            <a:lvl1pPr>
              <a:defRPr/>
            </a:lvl1pPr>
          </a:lstStyle>
          <a:p>
            <a:r>
              <a:rPr kumimoji="0" lang="ar-SA" smtClean="0"/>
              <a:t>انقر لتحرير نمط العنوان الرئيسي</a:t>
            </a:r>
            <a:endParaRPr kumimoji="0" lang="en-US"/>
          </a:p>
        </p:txBody>
      </p:sp>
      <p:sp>
        <p:nvSpPr>
          <p:cNvPr id="7" name="عنصر نائب للتاريخ 6"/>
          <p:cNvSpPr>
            <a:spLocks noGrp="1"/>
          </p:cNvSpPr>
          <p:nvPr>
            <p:ph type="dt" sz="half" idx="10"/>
          </p:nvPr>
        </p:nvSpPr>
        <p:spPr/>
        <p:txBody>
          <a:bodyPr/>
          <a:lstStyle/>
          <a:p>
            <a:fld id="{1B8ABB09-4A1D-463E-8065-109CC2B7EFAA}" type="datetimeFigureOut">
              <a:rPr lang="ar-SA" smtClean="0"/>
              <a:pPr/>
              <a:t>28/12/1435</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pPr/>
              <a:t>‹#›</a:t>
            </a:fld>
            <a:endParaRPr lang="ar-SA"/>
          </a:p>
        </p:txBody>
      </p:sp>
      <p:sp>
        <p:nvSpPr>
          <p:cNvPr id="11" name="عنصر نائب للمحتوى 10"/>
          <p:cNvSpPr>
            <a:spLocks noGrp="1"/>
          </p:cNvSpPr>
          <p:nvPr>
            <p:ph sz="quarter" idx="2"/>
          </p:nvPr>
        </p:nvSpPr>
        <p:spPr>
          <a:xfrm>
            <a:off x="457200" y="2362200"/>
            <a:ext cx="3657600" cy="38862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3" name="عنصر نائب للمحتوى 12"/>
          <p:cNvSpPr>
            <a:spLocks noGrp="1"/>
          </p:cNvSpPr>
          <p:nvPr>
            <p:ph sz="quarter" idx="4"/>
          </p:nvPr>
        </p:nvSpPr>
        <p:spPr>
          <a:xfrm>
            <a:off x="4371975" y="2362200"/>
            <a:ext cx="3657600" cy="38862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2" name="عنصر نائب للنص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ar-SA" smtClean="0"/>
              <a:t>انقر لتحرير أنماط النص الرئيسي</a:t>
            </a:r>
          </a:p>
        </p:txBody>
      </p:sp>
      <p:sp>
        <p:nvSpPr>
          <p:cNvPr id="14" name="عنصر نائب للنص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ar-SA" smtClean="0"/>
              <a:t>انقر لتحرير أنماط النص الرئيسي</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6" name="عنصر نائب للتاريخ 5"/>
          <p:cNvSpPr>
            <a:spLocks noGrp="1"/>
          </p:cNvSpPr>
          <p:nvPr>
            <p:ph type="dt" sz="half" idx="10"/>
          </p:nvPr>
        </p:nvSpPr>
        <p:spPr/>
        <p:txBody>
          <a:bodyPr rtlCol="0"/>
          <a:lstStyle/>
          <a:p>
            <a:fld id="{1B8ABB09-4A1D-463E-8065-109CC2B7EFAA}" type="datetimeFigureOut">
              <a:rPr lang="ar-SA" smtClean="0"/>
              <a:pPr/>
              <a:t>28/12/1435</a:t>
            </a:fld>
            <a:endParaRPr lang="ar-SA"/>
          </a:p>
        </p:txBody>
      </p:sp>
      <p:sp>
        <p:nvSpPr>
          <p:cNvPr id="7" name="عنصر نائب لرقم الشريحة 6"/>
          <p:cNvSpPr>
            <a:spLocks noGrp="1"/>
          </p:cNvSpPr>
          <p:nvPr>
            <p:ph type="sldNum" sz="quarter" idx="11"/>
          </p:nvPr>
        </p:nvSpPr>
        <p:spPr/>
        <p:txBody>
          <a:bodyPr rtlCol="0"/>
          <a:lstStyle/>
          <a:p>
            <a:fld id="{0B34F065-1154-456A-91E3-76DE8E75E17B}" type="slidenum">
              <a:rPr lang="ar-SA" smtClean="0"/>
              <a:pPr/>
              <a:t>‹#›</a:t>
            </a:fld>
            <a:endParaRPr lang="ar-SA"/>
          </a:p>
        </p:txBody>
      </p:sp>
      <p:sp>
        <p:nvSpPr>
          <p:cNvPr id="8" name="عنصر نائب للتذييل 7"/>
          <p:cNvSpPr>
            <a:spLocks noGrp="1"/>
          </p:cNvSpPr>
          <p:nvPr>
            <p:ph type="ftr" sz="quarter" idx="12"/>
          </p:nvPr>
        </p:nvSpPr>
        <p:spPr/>
        <p:txBody>
          <a:bodyPr rtlCol="0"/>
          <a:lstStyle/>
          <a:p>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pPr/>
              <a:t>28/12/1435</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bg>
      <p:bgRef idx="1001">
        <a:schemeClr val="bg1"/>
      </p:bgRef>
    </p:bg>
    <p:spTree>
      <p:nvGrpSpPr>
        <p:cNvPr id="1" name=""/>
        <p:cNvGrpSpPr/>
        <p:nvPr/>
      </p:nvGrpSpPr>
      <p:grpSpPr>
        <a:xfrm>
          <a:off x="0" y="0"/>
          <a:ext cx="0" cy="0"/>
          <a:chOff x="0" y="0"/>
          <a:chExt cx="0" cy="0"/>
        </a:xfrm>
      </p:grpSpPr>
      <p:sp>
        <p:nvSpPr>
          <p:cNvPr id="10" name="رابط مستقيم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عنوان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8" name="رابط مستقيم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رابط مستقيم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رابط مستقيم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مستطيل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رابط مستقيم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شكل بيضاوي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عنصر نائب للمحتوى 17"/>
          <p:cNvSpPr>
            <a:spLocks noGrp="1"/>
          </p:cNvSpPr>
          <p:nvPr>
            <p:ph sz="quarter" idx="1"/>
          </p:nvPr>
        </p:nvSpPr>
        <p:spPr>
          <a:xfrm>
            <a:off x="304800" y="274320"/>
            <a:ext cx="5638800" cy="6327648"/>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1" name="عنصر نائب للتاريخ 20"/>
          <p:cNvSpPr>
            <a:spLocks noGrp="1"/>
          </p:cNvSpPr>
          <p:nvPr>
            <p:ph type="dt" sz="half" idx="14"/>
          </p:nvPr>
        </p:nvSpPr>
        <p:spPr/>
        <p:txBody>
          <a:bodyPr rtlCol="0"/>
          <a:lstStyle/>
          <a:p>
            <a:fld id="{1B8ABB09-4A1D-463E-8065-109CC2B7EFAA}" type="datetimeFigureOut">
              <a:rPr lang="ar-SA" smtClean="0"/>
              <a:pPr/>
              <a:t>28/12/1435</a:t>
            </a:fld>
            <a:endParaRPr lang="ar-SA"/>
          </a:p>
        </p:txBody>
      </p:sp>
      <p:sp>
        <p:nvSpPr>
          <p:cNvPr id="22" name="عنصر نائب لرقم الشريحة 21"/>
          <p:cNvSpPr>
            <a:spLocks noGrp="1"/>
          </p:cNvSpPr>
          <p:nvPr>
            <p:ph type="sldNum" sz="quarter" idx="15"/>
          </p:nvPr>
        </p:nvSpPr>
        <p:spPr/>
        <p:txBody>
          <a:bodyPr rtlCol="0"/>
          <a:lstStyle/>
          <a:p>
            <a:fld id="{0B34F065-1154-456A-91E3-76DE8E75E17B}" type="slidenum">
              <a:rPr lang="ar-SA" smtClean="0"/>
              <a:pPr/>
              <a:t>‹#›</a:t>
            </a:fld>
            <a:endParaRPr lang="ar-SA"/>
          </a:p>
        </p:txBody>
      </p:sp>
      <p:sp>
        <p:nvSpPr>
          <p:cNvPr id="23" name="عنصر نائب للتذييل 22"/>
          <p:cNvSpPr>
            <a:spLocks noGrp="1"/>
          </p:cNvSpPr>
          <p:nvPr>
            <p:ph type="ftr" sz="quarter" idx="16"/>
          </p:nvPr>
        </p:nvSpPr>
        <p:spPr/>
        <p:txBody>
          <a:bodyPr rtlCol="0"/>
          <a:lstStyle/>
          <a:p>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رابط مستقيم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شكل بيضاوي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عنوان 1"/>
          <p:cNvSpPr>
            <a:spLocks noGrp="1"/>
          </p:cNvSpPr>
          <p:nvPr>
            <p:ph type="title"/>
          </p:nvPr>
        </p:nvSpPr>
        <p:spPr>
          <a:xfrm rot="5400000">
            <a:off x="3350133" y="3200400"/>
            <a:ext cx="6309360" cy="457200"/>
          </a:xfrm>
        </p:spPr>
        <p:txBody>
          <a:bodyPr anchor="b"/>
          <a:lstStyle>
            <a:lvl1pPr algn="l">
              <a:buNone/>
              <a:defRPr sz="2000" b="1"/>
            </a:lvl1pPr>
          </a:lstStyle>
          <a:p>
            <a:r>
              <a:rPr kumimoji="0" lang="ar-SA" smtClean="0"/>
              <a:t>انقر لتحرير نمط العنوان الرئيسي</a:t>
            </a:r>
            <a:endParaRPr kumimoji="0" lang="en-US"/>
          </a:p>
        </p:txBody>
      </p:sp>
      <p:sp>
        <p:nvSpPr>
          <p:cNvPr id="3" name="عنصر نائب للصورة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ar-SA" smtClean="0"/>
              <a:t>انقر فوق الرمز لإضافة صورة</a:t>
            </a:r>
            <a:endParaRPr kumimoji="0" lang="en-US" dirty="0"/>
          </a:p>
        </p:txBody>
      </p:sp>
      <p:sp>
        <p:nvSpPr>
          <p:cNvPr id="4" name="عنصر نائب للنص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10" name="رابط مستقيم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مستطيل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رابط مستقيم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رابط مستقيم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رابط مستقيم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عنصر نائب للتاريخ 16"/>
          <p:cNvSpPr>
            <a:spLocks noGrp="1"/>
          </p:cNvSpPr>
          <p:nvPr>
            <p:ph type="dt" sz="half" idx="10"/>
          </p:nvPr>
        </p:nvSpPr>
        <p:spPr/>
        <p:txBody>
          <a:bodyPr rtlCol="0"/>
          <a:lstStyle/>
          <a:p>
            <a:fld id="{1B8ABB09-4A1D-463E-8065-109CC2B7EFAA}" type="datetimeFigureOut">
              <a:rPr lang="ar-SA" smtClean="0"/>
              <a:pPr/>
              <a:t>28/12/1435</a:t>
            </a:fld>
            <a:endParaRPr lang="ar-SA"/>
          </a:p>
        </p:txBody>
      </p:sp>
      <p:sp>
        <p:nvSpPr>
          <p:cNvPr id="18" name="عنصر نائب لرقم الشريحة 17"/>
          <p:cNvSpPr>
            <a:spLocks noGrp="1"/>
          </p:cNvSpPr>
          <p:nvPr>
            <p:ph type="sldNum" sz="quarter" idx="11"/>
          </p:nvPr>
        </p:nvSpPr>
        <p:spPr/>
        <p:txBody>
          <a:bodyPr rtlCol="0"/>
          <a:lstStyle/>
          <a:p>
            <a:fld id="{0B34F065-1154-456A-91E3-76DE8E75E17B}" type="slidenum">
              <a:rPr lang="ar-SA" smtClean="0"/>
              <a:pPr/>
              <a:t>‹#›</a:t>
            </a:fld>
            <a:endParaRPr lang="ar-SA"/>
          </a:p>
        </p:txBody>
      </p:sp>
      <p:sp>
        <p:nvSpPr>
          <p:cNvPr id="21" name="عنصر نائب للتذييل 20"/>
          <p:cNvSpPr>
            <a:spLocks noGrp="1"/>
          </p:cNvSpPr>
          <p:nvPr>
            <p:ph type="ftr" sz="quarter" idx="12"/>
          </p:nvPr>
        </p:nvSpPr>
        <p:spPr/>
        <p:txBody>
          <a:bodyPr rtlCol="0"/>
          <a:lstStyle/>
          <a:p>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رابط مستقيم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عنصر نائب للعنوان 21"/>
          <p:cNvSpPr>
            <a:spLocks noGrp="1"/>
          </p:cNvSpPr>
          <p:nvPr>
            <p:ph type="title"/>
          </p:nvPr>
        </p:nvSpPr>
        <p:spPr>
          <a:xfrm>
            <a:off x="457200" y="274638"/>
            <a:ext cx="7467600" cy="1143000"/>
          </a:xfrm>
          <a:prstGeom prst="rect">
            <a:avLst/>
          </a:prstGeom>
        </p:spPr>
        <p:txBody>
          <a:bodyPr vert="horz" anchor="b">
            <a:normAutofit/>
          </a:bodyPr>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4" name="عنصر نائب للتاريخ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B8ABB09-4A1D-463E-8065-109CC2B7EFAA}" type="datetimeFigureOut">
              <a:rPr lang="ar-SA" smtClean="0"/>
              <a:pPr/>
              <a:t>28/12/1435</a:t>
            </a:fld>
            <a:endParaRPr lang="ar-SA"/>
          </a:p>
        </p:txBody>
      </p:sp>
      <p:sp>
        <p:nvSpPr>
          <p:cNvPr id="3" name="عنصر نائب للتذييل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ar-SA"/>
          </a:p>
        </p:txBody>
      </p:sp>
      <p:sp>
        <p:nvSpPr>
          <p:cNvPr id="7" name="رابط مستقيم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رابط مستقيم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مستطيل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رابط مستقيم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شكل بيضاوي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عنصر نائب لرقم الشريحة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0B34F065-1154-456A-91E3-76DE8E75E17B}"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1"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r" rtl="1"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r" rtl="1"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r" rtl="1"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r" rtl="1"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r" rtl="1"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r" rtl="1"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r" rtl="1"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r" rtl="1"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r" rtl="1"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عنوان 1"/>
          <p:cNvSpPr>
            <a:spLocks noGrp="1"/>
          </p:cNvSpPr>
          <p:nvPr>
            <p:ph type="ctrTitle"/>
          </p:nvPr>
        </p:nvSpPr>
        <p:spPr>
          <a:xfrm>
            <a:off x="2286000" y="785794"/>
            <a:ext cx="5786462" cy="1428760"/>
          </a:xfrm>
          <a:effectLst>
            <a:glow rad="228600">
              <a:schemeClr val="accent2">
                <a:satMod val="175000"/>
                <a:alpha val="40000"/>
              </a:schemeClr>
            </a:glow>
            <a:outerShdw blurRad="50800" dist="25000" dir="5400000" rotWithShape="0">
              <a:srgbClr val="000000">
                <a:alpha val="40000"/>
              </a:srgbClr>
            </a:outerShdw>
          </a:effectLst>
        </p:spPr>
        <p:style>
          <a:lnRef idx="1">
            <a:schemeClr val="accent3"/>
          </a:lnRef>
          <a:fillRef idx="2">
            <a:schemeClr val="accent3"/>
          </a:fillRef>
          <a:effectRef idx="1">
            <a:schemeClr val="accent3"/>
          </a:effectRef>
          <a:fontRef idx="minor">
            <a:schemeClr val="dk1"/>
          </a:fontRef>
        </p:style>
        <p:txBody>
          <a:bodyPr anchor="ctr">
            <a:normAutofit/>
          </a:bodyPr>
          <a:lstStyle/>
          <a:p>
            <a:pPr algn="ctr"/>
            <a:r>
              <a:rPr lang="ar-IQ" sz="4400" dirty="0" smtClean="0">
                <a:effectLst>
                  <a:glow rad="228600">
                    <a:schemeClr val="accent6">
                      <a:satMod val="175000"/>
                      <a:alpha val="40000"/>
                    </a:schemeClr>
                  </a:glow>
                </a:effectLst>
              </a:rPr>
              <a:t>شروط الممارسة </a:t>
            </a:r>
            <a:endParaRPr lang="ar-IQ" sz="4400" dirty="0">
              <a:effectLst>
                <a:glow rad="228600">
                  <a:schemeClr val="accent6">
                    <a:satMod val="175000"/>
                    <a:alpha val="40000"/>
                  </a:schemeClr>
                </a:glow>
              </a:effectLst>
            </a:endParaRPr>
          </a:p>
        </p:txBody>
      </p:sp>
      <p:sp>
        <p:nvSpPr>
          <p:cNvPr id="3" name="عنوان فرعي 2"/>
          <p:cNvSpPr>
            <a:spLocks noGrp="1"/>
          </p:cNvSpPr>
          <p:nvPr>
            <p:ph type="subTitle" idx="1"/>
          </p:nvPr>
        </p:nvSpPr>
        <p:spPr>
          <a:xfrm>
            <a:off x="4500562" y="4200540"/>
            <a:ext cx="4143404" cy="1371600"/>
          </a:xfrm>
          <a:effectLst>
            <a:glow rad="228600">
              <a:schemeClr val="accent5">
                <a:satMod val="175000"/>
                <a:alpha val="40000"/>
              </a:schemeClr>
            </a:glow>
            <a:outerShdw blurRad="50800" dist="25000" dir="5400000" rotWithShape="0">
              <a:srgbClr val="000000">
                <a:alpha val="40000"/>
              </a:srgbClr>
            </a:outerShdw>
          </a:effectLst>
        </p:spPr>
        <p:style>
          <a:lnRef idx="1">
            <a:schemeClr val="accent5"/>
          </a:lnRef>
          <a:fillRef idx="2">
            <a:schemeClr val="accent5"/>
          </a:fillRef>
          <a:effectRef idx="1">
            <a:schemeClr val="accent5"/>
          </a:effectRef>
          <a:fontRef idx="minor">
            <a:schemeClr val="dk1"/>
          </a:fontRef>
        </p:style>
        <p:txBody>
          <a:bodyPr>
            <a:normAutofit/>
          </a:bodyPr>
          <a:lstStyle/>
          <a:p>
            <a:pPr algn="ctr"/>
            <a:r>
              <a:rPr lang="ar-IQ" sz="2400" dirty="0" smtClean="0">
                <a:effectLst>
                  <a:glow rad="228600">
                    <a:schemeClr val="accent2">
                      <a:satMod val="175000"/>
                      <a:alpha val="40000"/>
                    </a:schemeClr>
                  </a:glow>
                </a:effectLst>
              </a:rPr>
              <a:t>مقدم من قبل </a:t>
            </a:r>
          </a:p>
          <a:p>
            <a:pPr algn="ctr"/>
            <a:r>
              <a:rPr lang="ar-IQ" sz="2400" dirty="0" smtClean="0">
                <a:effectLst>
                  <a:glow rad="228600">
                    <a:schemeClr val="accent2">
                      <a:satMod val="175000"/>
                      <a:alpha val="40000"/>
                    </a:schemeClr>
                  </a:glow>
                </a:effectLst>
              </a:rPr>
              <a:t>مشتاق عبد الرضا شرارة</a:t>
            </a:r>
          </a:p>
          <a:p>
            <a:pPr algn="ctr"/>
            <a:r>
              <a:rPr lang="ar-IQ" sz="2400" dirty="0" smtClean="0">
                <a:effectLst>
                  <a:glow rad="228600">
                    <a:schemeClr val="accent2">
                      <a:satMod val="175000"/>
                      <a:alpha val="40000"/>
                    </a:schemeClr>
                  </a:glow>
                </a:effectLst>
              </a:rPr>
              <a:t>كجزء من متطلبات مادة التعلم الحركي  </a:t>
            </a:r>
            <a:endParaRPr lang="ar-IQ" sz="2400" dirty="0">
              <a:effectLst>
                <a:glow rad="228600">
                  <a:schemeClr val="accent2">
                    <a:satMod val="175000"/>
                    <a:alpha val="40000"/>
                  </a:schemeClr>
                </a:glow>
              </a:effectLst>
            </a:endParaRPr>
          </a:p>
        </p:txBody>
      </p:sp>
      <p:pic>
        <p:nvPicPr>
          <p:cNvPr id="1027" name="Picture 3" descr="C:\Users\ali\Desktop\sssc\imagesCA024EB2.jpg"/>
          <p:cNvPicPr>
            <a:picLocks noChangeAspect="1" noChangeArrowheads="1"/>
          </p:cNvPicPr>
          <p:nvPr/>
        </p:nvPicPr>
        <p:blipFill>
          <a:blip r:embed="rId2"/>
          <a:srcRect/>
          <a:stretch>
            <a:fillRect/>
          </a:stretch>
        </p:blipFill>
        <p:spPr bwMode="auto">
          <a:xfrm>
            <a:off x="1571604" y="2786058"/>
            <a:ext cx="2786082" cy="35719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 to="" calcmode="lin" valueType="num">
                                      <p:cBhvr>
                                        <p:cTn id="12" dur="1" fill="hold"/>
                                        <p:tgtEl>
                                          <p:spTgt spid="1027"/>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bg/>
                                          </p:spTgt>
                                        </p:tgtEl>
                                        <p:attrNameLst>
                                          <p:attrName>style.visibility</p:attrName>
                                        </p:attrNameLst>
                                      </p:cBhvr>
                                      <p:to>
                                        <p:strVal val="visible"/>
                                      </p:to>
                                    </p:set>
                                    <p:animEffect transition="in" filter="box(in)">
                                      <p:cBhvr>
                                        <p:cTn id="17" dur="500"/>
                                        <p:tgtEl>
                                          <p:spTgt spid="3">
                                            <p:bg/>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box(in)">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box(in)">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box(in)">
                                      <p:cBhvr>
                                        <p:cTn id="3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71472" y="274638"/>
            <a:ext cx="3571900" cy="1143000"/>
          </a:xfrm>
        </p:spPr>
        <p:style>
          <a:lnRef idx="1">
            <a:schemeClr val="accent2"/>
          </a:lnRef>
          <a:fillRef idx="2">
            <a:schemeClr val="accent2"/>
          </a:fillRef>
          <a:effectRef idx="1">
            <a:schemeClr val="accent2"/>
          </a:effectRef>
          <a:fontRef idx="minor">
            <a:schemeClr val="dk1"/>
          </a:fontRef>
        </p:style>
        <p:txBody>
          <a:bodyPr anchor="ctr"/>
          <a:lstStyle/>
          <a:p>
            <a:pPr algn="ctr"/>
            <a:r>
              <a:rPr lang="ar-IQ" b="1" dirty="0" smtClean="0"/>
              <a:t>التعلم الزائد في المهارات الرياضية </a:t>
            </a:r>
            <a:endParaRPr lang="ar-IQ" b="1" dirty="0"/>
          </a:p>
        </p:txBody>
      </p:sp>
      <p:sp>
        <p:nvSpPr>
          <p:cNvPr id="3" name="عنصر نائب للمحتوى 2"/>
          <p:cNvSpPr>
            <a:spLocks noGrp="1"/>
          </p:cNvSpPr>
          <p:nvPr>
            <p:ph sz="quarter" idx="1"/>
          </p:nvPr>
        </p:nvSpPr>
        <p:spPr>
          <a:xfrm>
            <a:off x="457200" y="1600200"/>
            <a:ext cx="3657600" cy="3186122"/>
          </a:xfrm>
        </p:spPr>
        <p:style>
          <a:lnRef idx="2">
            <a:schemeClr val="accent2"/>
          </a:lnRef>
          <a:fillRef idx="1">
            <a:schemeClr val="lt1"/>
          </a:fillRef>
          <a:effectRef idx="0">
            <a:schemeClr val="accent2"/>
          </a:effectRef>
          <a:fontRef idx="minor">
            <a:schemeClr val="dk1"/>
          </a:fontRef>
        </p:style>
        <p:txBody>
          <a:bodyPr/>
          <a:lstStyle/>
          <a:p>
            <a:pPr lvl="0" algn="justLow"/>
            <a:r>
              <a:rPr lang="ar-IQ" dirty="0" smtClean="0"/>
              <a:t>هو استمرارية الممارسة لأكثر من الكمية المطلوبة لتحقيق مستوى أداء محدد . فالمعلم يحدد الأداء المعياري المطلوب الوصول إليه ، ثم يضع تصوره لكمية زمن الممارسة المطلوبة لاكتساب هذا الأداء المعياري فالممارسة الإضافية يطلق عليها التعلم الزائد </a:t>
            </a:r>
            <a:endParaRPr lang="en-US" dirty="0" smtClean="0"/>
          </a:p>
        </p:txBody>
      </p:sp>
      <p:pic>
        <p:nvPicPr>
          <p:cNvPr id="5" name="عنصر نائب للمحتوى 4" descr="vlcsnap-2012-05-10-20h15m28s41.png"/>
          <p:cNvPicPr>
            <a:picLocks noGrp="1" noChangeAspect="1"/>
          </p:cNvPicPr>
          <p:nvPr>
            <p:ph sz="quarter" idx="2"/>
          </p:nvPr>
        </p:nvPicPr>
        <p:blipFill>
          <a:blip r:embed="rId2"/>
          <a:stretch>
            <a:fillRect/>
          </a:stretch>
        </p:blipFill>
        <p:spPr>
          <a:xfrm>
            <a:off x="4270374" y="642918"/>
            <a:ext cx="4302153" cy="5357850"/>
          </a:xfrm>
        </p:spPr>
      </p:pic>
      <p:pic>
        <p:nvPicPr>
          <p:cNvPr id="8194" name="Picture 2" descr="C:\Users\ali\Pictures\vlcsnap-2012-05-22-20h54m14s88.png"/>
          <p:cNvPicPr>
            <a:picLocks noChangeAspect="1" noChangeArrowheads="1"/>
          </p:cNvPicPr>
          <p:nvPr/>
        </p:nvPicPr>
        <p:blipFill>
          <a:blip r:embed="rId3"/>
          <a:srcRect/>
          <a:stretch>
            <a:fillRect/>
          </a:stretch>
        </p:blipFill>
        <p:spPr bwMode="auto">
          <a:xfrm>
            <a:off x="500034" y="4786322"/>
            <a:ext cx="3286148" cy="157163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to="" calcmode="lin" valueType="num">
                                      <p:cBhvr>
                                        <p:cTn id="12" dur="1" fill="hold"/>
                                        <p:tgtEl>
                                          <p:spTgt spid="2"/>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bg/>
                                          </p:spTgt>
                                        </p:tgtEl>
                                        <p:attrNameLst>
                                          <p:attrName>style.visibility</p:attrName>
                                        </p:attrNameLst>
                                      </p:cBhvr>
                                      <p:to>
                                        <p:strVal val="visible"/>
                                      </p:to>
                                    </p:set>
                                    <p:anim to="" calcmode="lin" valueType="num">
                                      <p:cBhvr>
                                        <p:cTn id="17" dur="1" fill="hold"/>
                                        <p:tgtEl>
                                          <p:spTgt spid="3">
                                            <p:bg/>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 to="" calcmode="lin" valueType="num">
                                      <p:cBhvr>
                                        <p:cTn id="22" dur="1" fill="hold"/>
                                        <p:tgtEl>
                                          <p:spTgt spid="3">
                                            <p:txEl>
                                              <p:pRg st="0" end="0"/>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8194"/>
                                        </p:tgtEl>
                                        <p:attrNameLst>
                                          <p:attrName>style.visibility</p:attrName>
                                        </p:attrNameLst>
                                      </p:cBhvr>
                                      <p:to>
                                        <p:strVal val="visible"/>
                                      </p:to>
                                    </p:set>
                                    <p:anim to="" calcmode="lin" valueType="num">
                                      <p:cBhvr>
                                        <p:cTn id="27" dur="1" fill="hold"/>
                                        <p:tgtEl>
                                          <p:spTgt spid="819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14414" y="273050"/>
            <a:ext cx="5786478" cy="727058"/>
          </a:xfrm>
          <a:effectLst>
            <a:glow rad="228600">
              <a:schemeClr val="accent4">
                <a:satMod val="175000"/>
                <a:alpha val="40000"/>
              </a:schemeClr>
            </a:glow>
            <a:outerShdw blurRad="50800" dist="20000" dir="5400000" rotWithShape="0">
              <a:srgbClr val="000000">
                <a:alpha val="42000"/>
              </a:srgbClr>
            </a:outerShdw>
          </a:effectLst>
        </p:spPr>
        <p:style>
          <a:lnRef idx="1">
            <a:schemeClr val="accent5"/>
          </a:lnRef>
          <a:fillRef idx="3">
            <a:schemeClr val="accent5"/>
          </a:fillRef>
          <a:effectRef idx="2">
            <a:schemeClr val="accent5"/>
          </a:effectRef>
          <a:fontRef idx="minor">
            <a:schemeClr val="lt1"/>
          </a:fontRef>
        </p:style>
        <p:txBody>
          <a:bodyPr anchor="ctr"/>
          <a:lstStyle/>
          <a:p>
            <a:pPr algn="ctr"/>
            <a:r>
              <a:rPr lang="ar-IQ" b="1" dirty="0" smtClean="0"/>
              <a:t>توزيع الممارسة ( جدولة التمرين )</a:t>
            </a:r>
            <a:endParaRPr lang="ar-IQ" b="1" dirty="0"/>
          </a:p>
        </p:txBody>
      </p:sp>
      <p:sp>
        <p:nvSpPr>
          <p:cNvPr id="6" name="عنصر نائب للمحتوى 5"/>
          <p:cNvSpPr>
            <a:spLocks noGrp="1"/>
          </p:cNvSpPr>
          <p:nvPr>
            <p:ph sz="quarter" idx="2"/>
          </p:nvPr>
        </p:nvSpPr>
        <p:spPr>
          <a:solidFill>
            <a:srgbClr val="FFC000"/>
          </a:solidFill>
          <a:effectLst>
            <a:glow rad="139700">
              <a:schemeClr val="accent5">
                <a:satMod val="175000"/>
                <a:alpha val="40000"/>
              </a:schemeClr>
            </a:glow>
          </a:effectLst>
        </p:spPr>
        <p:txBody>
          <a:bodyPr/>
          <a:lstStyle/>
          <a:p>
            <a:pPr algn="justLow"/>
            <a:r>
              <a:rPr lang="ar-IQ" dirty="0" smtClean="0"/>
              <a:t>التدريب الثابت يعني التكرارات المتعاقبة لأداء وتنفيذ ثابت حيث يخضع لمتغير واحد فقط خلال فترة الوحدة التعليمية . أما التدريب المتغير فانه يعني التكرارات المتعاقبة حيث يتطلب من المتعلم التهيؤ لاستقبال الظروف المتغيرة والتحرك على أساس هذا التغير </a:t>
            </a:r>
            <a:endParaRPr lang="ar-IQ" dirty="0"/>
          </a:p>
        </p:txBody>
      </p:sp>
      <p:sp>
        <p:nvSpPr>
          <p:cNvPr id="8" name="عنصر نائب للمحتوى 7"/>
          <p:cNvSpPr>
            <a:spLocks noGrp="1"/>
          </p:cNvSpPr>
          <p:nvPr>
            <p:ph sz="quarter" idx="4"/>
          </p:nvPr>
        </p:nvSpPr>
        <p:spPr>
          <a:solidFill>
            <a:srgbClr val="FF9999"/>
          </a:solidFill>
        </p:spPr>
        <p:txBody>
          <a:bodyPr>
            <a:normAutofit fontScale="92500" lnSpcReduction="10000"/>
          </a:bodyPr>
          <a:lstStyle/>
          <a:p>
            <a:pPr algn="justLow"/>
            <a:r>
              <a:rPr lang="ar-IQ" dirty="0" smtClean="0"/>
              <a:t>عند تعلم مهارة سوف ينتقل المدرس إلى تعليم المهارة الأخرى . إن مثل هذا التمرين يسمى بالتمرين المتسلسل ، ويظهر من هذه الطريقة أن المتعلم سوف يركز على المهارة من كل الجوانب ويتفرغ للتركيز عليها فقط حتى تصل مستوى أداء جيد قبل الانتقال إلى مهارة أخرى ، وفي بعض الأحيان يقوم المتعلم بالتدريب على أكثر من مهارة في الوحدة التعليمية الواحدة وهذا ما يسمى بالتدريب العشوائي </a:t>
            </a:r>
            <a:endParaRPr lang="ar-IQ" dirty="0"/>
          </a:p>
        </p:txBody>
      </p:sp>
      <p:sp>
        <p:nvSpPr>
          <p:cNvPr id="5" name="عنصر نائب للنص 4"/>
          <p:cNvSpPr>
            <a:spLocks noGrp="1"/>
          </p:cNvSpPr>
          <p:nvPr>
            <p:ph type="body" sz="quarter" idx="1"/>
          </p:nvPr>
        </p:nvSpPr>
        <p:spPr>
          <a:effectLst>
            <a:glow rad="228600">
              <a:schemeClr val="accent3">
                <a:satMod val="175000"/>
                <a:alpha val="40000"/>
              </a:schemeClr>
            </a:glow>
            <a:outerShdw blurRad="50800" dist="20000" dir="5400000" rotWithShape="0">
              <a:srgbClr val="000000">
                <a:alpha val="42000"/>
              </a:srgbClr>
            </a:outerShdw>
          </a:effectLst>
        </p:spPr>
        <p:style>
          <a:lnRef idx="1">
            <a:schemeClr val="accent5"/>
          </a:lnRef>
          <a:fillRef idx="3">
            <a:schemeClr val="accent5"/>
          </a:fillRef>
          <a:effectRef idx="2">
            <a:schemeClr val="accent5"/>
          </a:effectRef>
          <a:fontRef idx="minor">
            <a:schemeClr val="lt1"/>
          </a:fontRef>
        </p:style>
        <p:txBody>
          <a:bodyPr/>
          <a:lstStyle/>
          <a:p>
            <a:pPr algn="ctr"/>
            <a:r>
              <a:rPr lang="ar-IQ" dirty="0" smtClean="0"/>
              <a:t>التدريب الثابت والمتغير </a:t>
            </a:r>
            <a:endParaRPr lang="ar-IQ" dirty="0"/>
          </a:p>
        </p:txBody>
      </p:sp>
      <p:sp>
        <p:nvSpPr>
          <p:cNvPr id="7" name="عنصر نائب للنص 6"/>
          <p:cNvSpPr>
            <a:spLocks noGrp="1"/>
          </p:cNvSpPr>
          <p:nvPr>
            <p:ph type="body" sz="quarter" idx="3"/>
          </p:nvPr>
        </p:nvSpPr>
        <p:spPr>
          <a:effectLst>
            <a:glow rad="228600">
              <a:schemeClr val="accent4">
                <a:satMod val="175000"/>
                <a:alpha val="40000"/>
              </a:schemeClr>
            </a:glow>
            <a:outerShdw blurRad="50800" dist="20000" dir="5400000" rotWithShape="0">
              <a:srgbClr val="000000">
                <a:alpha val="42000"/>
              </a:srgbClr>
            </a:outerShdw>
          </a:effectLst>
        </p:spPr>
        <p:style>
          <a:lnRef idx="1">
            <a:schemeClr val="accent5"/>
          </a:lnRef>
          <a:fillRef idx="3">
            <a:schemeClr val="accent5"/>
          </a:fillRef>
          <a:effectRef idx="2">
            <a:schemeClr val="accent5"/>
          </a:effectRef>
          <a:fontRef idx="minor">
            <a:schemeClr val="lt1"/>
          </a:fontRef>
        </p:style>
        <p:txBody>
          <a:bodyPr/>
          <a:lstStyle/>
          <a:p>
            <a:pPr algn="ctr"/>
            <a:r>
              <a:rPr lang="ar-IQ" dirty="0" smtClean="0"/>
              <a:t>التمرين العشوائي والمتسلسل </a:t>
            </a:r>
            <a:endParaRPr lang="ar-IQ"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7">
                                            <p:bg/>
                                          </p:spTgt>
                                        </p:tgtEl>
                                        <p:attrNameLst>
                                          <p:attrName>style.visibility</p:attrName>
                                        </p:attrNameLst>
                                      </p:cBhvr>
                                      <p:to>
                                        <p:strVal val="visible"/>
                                      </p:to>
                                    </p:set>
                                    <p:anim to="" calcmode="lin" valueType="num">
                                      <p:cBhvr>
                                        <p:cTn id="12" dur="1" fill="hold"/>
                                        <p:tgtEl>
                                          <p:spTgt spid="7">
                                            <p:bg/>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 to="" calcmode="lin" valueType="num">
                                      <p:cBhvr>
                                        <p:cTn id="17" dur="1" fill="hold"/>
                                        <p:tgtEl>
                                          <p:spTgt spid="7">
                                            <p:txEl>
                                              <p:pRg st="0" end="0"/>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8">
                                            <p:bg/>
                                          </p:spTgt>
                                        </p:tgtEl>
                                        <p:attrNameLst>
                                          <p:attrName>style.visibility</p:attrName>
                                        </p:attrNameLst>
                                      </p:cBhvr>
                                      <p:to>
                                        <p:strVal val="visible"/>
                                      </p:to>
                                    </p:set>
                                    <p:anim to="" calcmode="lin" valueType="num">
                                      <p:cBhvr>
                                        <p:cTn id="22" dur="1" fill="hold"/>
                                        <p:tgtEl>
                                          <p:spTgt spid="8">
                                            <p:bg/>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 to="" calcmode="lin" valueType="num">
                                      <p:cBhvr>
                                        <p:cTn id="27" dur="1" fill="hold"/>
                                        <p:tgtEl>
                                          <p:spTgt spid="8">
                                            <p:txEl>
                                              <p:pRg st="0" end="0"/>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5">
                                            <p:bg/>
                                          </p:spTgt>
                                        </p:tgtEl>
                                        <p:attrNameLst>
                                          <p:attrName>style.visibility</p:attrName>
                                        </p:attrNameLst>
                                      </p:cBhvr>
                                      <p:to>
                                        <p:strVal val="visible"/>
                                      </p:to>
                                    </p:set>
                                    <p:anim to="" calcmode="lin" valueType="num">
                                      <p:cBhvr>
                                        <p:cTn id="32" dur="1" fill="hold"/>
                                        <p:tgtEl>
                                          <p:spTgt spid="5">
                                            <p:bg/>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 to="" calcmode="lin" valueType="num">
                                      <p:cBhvr>
                                        <p:cTn id="37" dur="1" fill="hold"/>
                                        <p:tgtEl>
                                          <p:spTgt spid="5">
                                            <p:txEl>
                                              <p:pRg st="0" end="0"/>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6">
                                            <p:bg/>
                                          </p:spTgt>
                                        </p:tgtEl>
                                        <p:attrNameLst>
                                          <p:attrName>style.visibility</p:attrName>
                                        </p:attrNameLst>
                                      </p:cBhvr>
                                      <p:to>
                                        <p:strVal val="visible"/>
                                      </p:to>
                                    </p:set>
                                    <p:anim to="" calcmode="lin" valueType="num">
                                      <p:cBhvr>
                                        <p:cTn id="42" dur="1" fill="hold"/>
                                        <p:tgtEl>
                                          <p:spTgt spid="6">
                                            <p:bg/>
                                          </p:spTgt>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6">
                                            <p:txEl>
                                              <p:pRg st="0" end="0"/>
                                            </p:txEl>
                                          </p:spTgt>
                                        </p:tgtEl>
                                        <p:attrNameLst>
                                          <p:attrName>style.visibility</p:attrName>
                                        </p:attrNameLst>
                                      </p:cBhvr>
                                      <p:to>
                                        <p:strVal val="visible"/>
                                      </p:to>
                                    </p:set>
                                    <p:anim to="" calcmode="lin" valueType="num">
                                      <p:cBhvr>
                                        <p:cTn id="47" dur="1" fill="hold"/>
                                        <p:tgtEl>
                                          <p:spTgt spid="6">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build="p" animBg="1"/>
      <p:bldP spid="8" grpId="0" build="p" animBg="1"/>
      <p:bldP spid="5" grpId="0" build="p" animBg="1"/>
      <p:bldP spid="7"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FF9999"/>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4929214" y="273050"/>
            <a:ext cx="3357562" cy="1143000"/>
          </a:xfrm>
          <a:solidFill>
            <a:schemeClr val="accent6">
              <a:lumMod val="40000"/>
              <a:lumOff val="60000"/>
            </a:schemeClr>
          </a:solidFill>
          <a:effectLst>
            <a:glow rad="228600">
              <a:schemeClr val="accent1">
                <a:satMod val="175000"/>
                <a:alpha val="40000"/>
              </a:schemeClr>
            </a:glow>
          </a:effectLst>
        </p:spPr>
        <p:txBody>
          <a:bodyPr>
            <a:normAutofit/>
          </a:bodyPr>
          <a:lstStyle/>
          <a:p>
            <a:pPr algn="ctr"/>
            <a:r>
              <a:rPr lang="ar-IQ" sz="3200" b="1" dirty="0" smtClean="0">
                <a:solidFill>
                  <a:srgbClr val="FF0000"/>
                </a:solidFill>
                <a:effectLst>
                  <a:glow rad="228600">
                    <a:schemeClr val="accent6">
                      <a:satMod val="175000"/>
                      <a:alpha val="40000"/>
                    </a:schemeClr>
                  </a:glow>
                </a:effectLst>
              </a:rPr>
              <a:t>التدريب المكثف والتدريب الموزع </a:t>
            </a:r>
            <a:endParaRPr lang="ar-IQ" sz="3200" b="1" dirty="0">
              <a:solidFill>
                <a:srgbClr val="FF0000"/>
              </a:solidFill>
              <a:effectLst>
                <a:glow rad="228600">
                  <a:schemeClr val="accent6">
                    <a:satMod val="175000"/>
                    <a:alpha val="40000"/>
                  </a:schemeClr>
                </a:glow>
              </a:effectLst>
            </a:endParaRPr>
          </a:p>
        </p:txBody>
      </p:sp>
      <p:sp>
        <p:nvSpPr>
          <p:cNvPr id="3" name="عنصر نائب للمحتوى 2"/>
          <p:cNvSpPr>
            <a:spLocks noGrp="1"/>
          </p:cNvSpPr>
          <p:nvPr>
            <p:ph sz="quarter" idx="2"/>
          </p:nvPr>
        </p:nvSpPr>
        <p:spPr>
          <a:xfrm>
            <a:off x="457200" y="642918"/>
            <a:ext cx="4186238" cy="5605482"/>
          </a:xfrm>
        </p:spPr>
        <p:style>
          <a:lnRef idx="2">
            <a:schemeClr val="accent3"/>
          </a:lnRef>
          <a:fillRef idx="1">
            <a:schemeClr val="lt1"/>
          </a:fillRef>
          <a:effectRef idx="0">
            <a:schemeClr val="accent3"/>
          </a:effectRef>
          <a:fontRef idx="minor">
            <a:schemeClr val="dk1"/>
          </a:fontRef>
        </p:style>
        <p:txBody>
          <a:bodyPr>
            <a:normAutofit/>
          </a:bodyPr>
          <a:lstStyle/>
          <a:p>
            <a:pPr algn="justLow"/>
            <a:r>
              <a:rPr lang="ar-IQ" dirty="0" smtClean="0"/>
              <a:t>أن المبدأ الذي يحدد التدريب المكثف والموزع هو فترات الراحة بين التكرارات ، والتدريب المكثف يعني وجود تكرارات وبدون فترة راحة أو فترات راحة قصيرة بين مجاميع التكرارات . أما التدريب الموزع فيعني إن هناك فترات راحة كافية بين التكرارات . أما كيفية تحديد فترات الراحة بين التكرارات فأن ذلك عملية نسبية ويمكن أن نضع التدريب المكثف والموزع على خط له نهايتين النهاية الأولى المكثف والنهاية الثانية الموزع وكلما زاد فترات الراحة بين التكرارات اتجه التدريب لان يكون موزعا والعكس صحيح .</a:t>
            </a:r>
            <a:endParaRPr lang="ar-IQ" dirty="0"/>
          </a:p>
        </p:txBody>
      </p:sp>
      <p:pic>
        <p:nvPicPr>
          <p:cNvPr id="7" name="عنصر نائب للمحتوى 6" descr="vlcsnap-2012-05-10-22h01m19s55.png"/>
          <p:cNvPicPr>
            <a:picLocks noGrp="1" noChangeAspect="1"/>
          </p:cNvPicPr>
          <p:nvPr>
            <p:ph sz="quarter" idx="4"/>
          </p:nvPr>
        </p:nvPicPr>
        <p:blipFill>
          <a:blip r:embed="rId2"/>
          <a:stretch>
            <a:fillRect/>
          </a:stretch>
        </p:blipFill>
        <p:spPr>
          <a:xfrm>
            <a:off x="4857750" y="1643050"/>
            <a:ext cx="3500464" cy="4572032"/>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to="" calcmode="lin" valueType="num">
                                      <p:cBhvr>
                                        <p:cTn id="12" dur="1" fill="hold"/>
                                        <p:tgtEl>
                                          <p:spTgt spid="7"/>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bg/>
                                          </p:spTgt>
                                        </p:tgtEl>
                                        <p:attrNameLst>
                                          <p:attrName>style.visibility</p:attrName>
                                        </p:attrNameLst>
                                      </p:cBhvr>
                                      <p:to>
                                        <p:strVal val="visible"/>
                                      </p:to>
                                    </p:set>
                                    <p:anim to="" calcmode="lin" valueType="num">
                                      <p:cBhvr>
                                        <p:cTn id="17" dur="1" fill="hold"/>
                                        <p:tgtEl>
                                          <p:spTgt spid="3">
                                            <p:bg/>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 to="" calcmode="lin" valueType="num">
                                      <p:cBhvr>
                                        <p:cTn id="22" dur="1" fill="hold"/>
                                        <p:tgtEl>
                                          <p:spTgt spid="3">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20000"/>
                <a:lumOff val="80000"/>
              </a:schemeClr>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12" name="عنوان 11"/>
          <p:cNvSpPr>
            <a:spLocks noGrp="1"/>
          </p:cNvSpPr>
          <p:nvPr>
            <p:ph type="title"/>
          </p:nvPr>
        </p:nvSpPr>
        <p:spPr>
          <a:xfrm>
            <a:off x="1643042" y="274638"/>
            <a:ext cx="5500726" cy="1011222"/>
          </a:xfrm>
          <a:solidFill>
            <a:srgbClr val="FF9999"/>
          </a:solidFill>
          <a:effectLst>
            <a:glow rad="228600">
              <a:schemeClr val="accent6">
                <a:satMod val="175000"/>
                <a:alpha val="40000"/>
              </a:schemeClr>
            </a:glow>
          </a:effectLst>
        </p:spPr>
        <p:txBody>
          <a:bodyPr anchor="ctr"/>
          <a:lstStyle/>
          <a:p>
            <a:pPr algn="ctr"/>
            <a:r>
              <a:rPr lang="ar-IQ" b="1"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التمرين البدني والتمرين الذهني </a:t>
            </a:r>
            <a:endParaRPr lang="ar-IQ" b="1" cap="none"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3" name="عنصر نائب للمحتوى 12"/>
          <p:cNvSpPr>
            <a:spLocks noGrp="1"/>
          </p:cNvSpPr>
          <p:nvPr>
            <p:ph sz="quarter" idx="1"/>
          </p:nvPr>
        </p:nvSpPr>
        <p:spPr>
          <a:xfrm>
            <a:off x="457200" y="1600200"/>
            <a:ext cx="7467600" cy="4614882"/>
          </a:xfrm>
          <a:effectLst>
            <a:glow rad="228600">
              <a:schemeClr val="accent4">
                <a:satMod val="175000"/>
                <a:alpha val="40000"/>
              </a:schemeClr>
            </a:glow>
          </a:effectLst>
        </p:spPr>
        <p:style>
          <a:lnRef idx="2">
            <a:schemeClr val="accent5"/>
          </a:lnRef>
          <a:fillRef idx="1">
            <a:schemeClr val="lt1"/>
          </a:fillRef>
          <a:effectRef idx="0">
            <a:schemeClr val="accent5"/>
          </a:effectRef>
          <a:fontRef idx="minor">
            <a:schemeClr val="dk1"/>
          </a:fontRef>
        </p:style>
        <p:txBody>
          <a:bodyPr/>
          <a:lstStyle/>
          <a:p>
            <a:pPr algn="justLow"/>
            <a:r>
              <a:rPr lang="ar-IQ" b="1" dirty="0" smtClean="0">
                <a:solidFill>
                  <a:srgbClr val="FF0000"/>
                </a:solidFill>
              </a:rPr>
              <a:t>يعرف التمرين الذهني بأنه عملية تكرار التصور الذاتي الإرادي لخط سير حركة رياضية معينة، ويحتوي هذا التصور على عوامل الرؤية والسمع والإحساس بالحركة والمكان والزمن، إي كل ما يختص بالحركة دون الأداء الفعلي لها</a:t>
            </a:r>
          </a:p>
          <a:p>
            <a:pPr algn="justLow"/>
            <a:r>
              <a:rPr lang="ar-IQ" b="1" dirty="0" smtClean="0">
                <a:solidFill>
                  <a:srgbClr val="00B050"/>
                </a:solidFill>
              </a:rPr>
              <a:t>التدريب الذهني يساهم في مراحل اكتساب المهارات الحركية ويؤدي دورا مهما في عملية التعلم وزيادة القدرة على التنبؤ ويساهم في الاستعداد للمواقف في المستقبل</a:t>
            </a:r>
          </a:p>
          <a:p>
            <a:pPr algn="justLow"/>
            <a:r>
              <a:rPr lang="ar-IQ" b="1" dirty="0" smtClean="0">
                <a:solidFill>
                  <a:srgbClr val="FF0000"/>
                </a:solidFill>
              </a:rPr>
              <a:t>التمرين الذهني ظاهرة مهمة من مظاهر تعلم المهارات الحركية فهو عبارة عن تصور الأداء بدون أن يظهر على الفرد فعل ظاهري ملموس فهو "نشاط ذهني يقترن بنشاط حركي"</a:t>
            </a:r>
            <a:endParaRPr lang="ar-IQ"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to="" calcmode="lin" valueType="num">
                                      <p:cBhvr>
                                        <p:cTn id="7" dur="1" fill="hold"/>
                                        <p:tgtEl>
                                          <p:spTgt spid="1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3">
                                            <p:bg/>
                                          </p:spTgt>
                                        </p:tgtEl>
                                        <p:attrNameLst>
                                          <p:attrName>style.visibility</p:attrName>
                                        </p:attrNameLst>
                                      </p:cBhvr>
                                      <p:to>
                                        <p:strVal val="visible"/>
                                      </p:to>
                                    </p:set>
                                    <p:anim to="" calcmode="lin" valueType="num">
                                      <p:cBhvr>
                                        <p:cTn id="12" dur="1" fill="hold"/>
                                        <p:tgtEl>
                                          <p:spTgt spid="13">
                                            <p:bg/>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 to="" calcmode="lin" valueType="num">
                                      <p:cBhvr>
                                        <p:cTn id="17" dur="1" fill="hold"/>
                                        <p:tgtEl>
                                          <p:spTgt spid="13">
                                            <p:txEl>
                                              <p:pRg st="0" end="0"/>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13">
                                            <p:txEl>
                                              <p:pRg st="1" end="1"/>
                                            </p:txEl>
                                          </p:spTgt>
                                        </p:tgtEl>
                                        <p:attrNameLst>
                                          <p:attrName>style.visibility</p:attrName>
                                        </p:attrNameLst>
                                      </p:cBhvr>
                                      <p:to>
                                        <p:strVal val="visible"/>
                                      </p:to>
                                    </p:set>
                                    <p:anim to="" calcmode="lin" valueType="num">
                                      <p:cBhvr>
                                        <p:cTn id="22" dur="1" fill="hold"/>
                                        <p:tgtEl>
                                          <p:spTgt spid="13">
                                            <p:txEl>
                                              <p:pRg st="1" end="1"/>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13">
                                            <p:txEl>
                                              <p:pRg st="2" end="2"/>
                                            </p:txEl>
                                          </p:spTgt>
                                        </p:tgtEl>
                                        <p:attrNameLst>
                                          <p:attrName>style.visibility</p:attrName>
                                        </p:attrNameLst>
                                      </p:cBhvr>
                                      <p:to>
                                        <p:strVal val="visible"/>
                                      </p:to>
                                    </p:set>
                                    <p:anim to="" calcmode="lin" valueType="num">
                                      <p:cBhvr>
                                        <p:cTn id="27" dur="1" fill="hold"/>
                                        <p:tgtEl>
                                          <p:spTgt spid="1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لمحتوى 5"/>
          <p:cNvSpPr>
            <a:spLocks noGrp="1"/>
          </p:cNvSpPr>
          <p:nvPr>
            <p:ph sz="quarter" idx="2"/>
          </p:nvPr>
        </p:nvSpPr>
        <p:spPr>
          <a:xfrm>
            <a:off x="457200" y="1071546"/>
            <a:ext cx="3657600" cy="3500462"/>
          </a:xfrm>
        </p:spPr>
        <p:style>
          <a:lnRef idx="2">
            <a:schemeClr val="accent2"/>
          </a:lnRef>
          <a:fillRef idx="1">
            <a:schemeClr val="lt1"/>
          </a:fillRef>
          <a:effectRef idx="0">
            <a:schemeClr val="accent2"/>
          </a:effectRef>
          <a:fontRef idx="minor">
            <a:schemeClr val="dk1"/>
          </a:fontRef>
        </p:style>
        <p:txBody>
          <a:bodyPr/>
          <a:lstStyle/>
          <a:p>
            <a:pPr lvl="0" algn="justLow"/>
            <a:r>
              <a:rPr lang="ar-IQ" dirty="0" smtClean="0"/>
              <a:t>التمرين الذهني الداخلي ويتم عن طريق تصور الفرد للأداء ذهنياً.</a:t>
            </a:r>
            <a:endParaRPr lang="en-US" dirty="0" smtClean="0"/>
          </a:p>
          <a:p>
            <a:pPr lvl="0" algn="justLow"/>
            <a:r>
              <a:rPr lang="ar-IQ" dirty="0" smtClean="0"/>
              <a:t>التمرين الذهني الخارجي ويتم عن طريق مراقبة الفرد لمهارة يقوم بأدائها شخص آخر، وهذه المراقبة تتطلب مشاركة بعض الحواس كالنظر والسمع مع التصور الداخلي المرتبط بالتفكير بالأداء.</a:t>
            </a:r>
            <a:endParaRPr lang="en-US" dirty="0" smtClean="0"/>
          </a:p>
        </p:txBody>
      </p:sp>
      <p:sp>
        <p:nvSpPr>
          <p:cNvPr id="8" name="عنصر نائب للمحتوى 7"/>
          <p:cNvSpPr>
            <a:spLocks noGrp="1"/>
          </p:cNvSpPr>
          <p:nvPr>
            <p:ph sz="quarter" idx="4"/>
          </p:nvPr>
        </p:nvSpPr>
        <p:spPr>
          <a:xfrm>
            <a:off x="4371975" y="1785926"/>
            <a:ext cx="3657600" cy="4462474"/>
          </a:xfrm>
        </p:spPr>
        <p:style>
          <a:lnRef idx="2">
            <a:schemeClr val="accent2"/>
          </a:lnRef>
          <a:fillRef idx="1">
            <a:schemeClr val="lt1"/>
          </a:fillRef>
          <a:effectRef idx="0">
            <a:schemeClr val="accent2"/>
          </a:effectRef>
          <a:fontRef idx="minor">
            <a:schemeClr val="dk1"/>
          </a:fontRef>
        </p:style>
        <p:txBody>
          <a:bodyPr/>
          <a:lstStyle/>
          <a:p>
            <a:pPr lvl="0" algn="justLow"/>
            <a:r>
              <a:rPr lang="ar-IQ" dirty="0" smtClean="0"/>
              <a:t>التمرين الذهني جيد إذا ارتبط بالتمرين البدني ولكنه ليس بأحسن من التمرين البدنــي.</a:t>
            </a:r>
            <a:endParaRPr lang="en-US" dirty="0" smtClean="0"/>
          </a:p>
          <a:p>
            <a:pPr lvl="0" algn="justLow"/>
            <a:r>
              <a:rPr lang="ar-IQ" dirty="0" smtClean="0"/>
              <a:t>التمرين الذهني يفقد أهميته إذا استمر لأكثر من (5) دقائق وأحسن مدة له هي بين (2-5) دقائق.</a:t>
            </a:r>
            <a:endParaRPr lang="en-US" dirty="0" smtClean="0"/>
          </a:p>
          <a:p>
            <a:pPr algn="justLow"/>
            <a:r>
              <a:rPr lang="ar-IQ" dirty="0" smtClean="0"/>
              <a:t>التمرين الذهني يكون أفضل في المراحل الأولى من التعلم خصوصاً في المهارات المعقدة أكثر منها في المهارات البسيطة.</a:t>
            </a:r>
            <a:endParaRPr lang="ar-IQ" dirty="0"/>
          </a:p>
        </p:txBody>
      </p:sp>
      <p:sp>
        <p:nvSpPr>
          <p:cNvPr id="5" name="عنصر نائب للنص 4"/>
          <p:cNvSpPr>
            <a:spLocks noGrp="1"/>
          </p:cNvSpPr>
          <p:nvPr>
            <p:ph type="body" sz="quarter" idx="1"/>
          </p:nvPr>
        </p:nvSpPr>
        <p:spPr>
          <a:xfrm>
            <a:off x="457200" y="214290"/>
            <a:ext cx="3657600" cy="658368"/>
          </a:xfrm>
          <a:solidFill>
            <a:srgbClr val="FFFF00"/>
          </a:solidFill>
          <a:effectLst>
            <a:glow rad="228600">
              <a:schemeClr val="accent2">
                <a:satMod val="175000"/>
                <a:alpha val="40000"/>
              </a:schemeClr>
            </a:glow>
          </a:effectLst>
        </p:spPr>
        <p:txBody>
          <a:bodyPr/>
          <a:lstStyle/>
          <a:p>
            <a:pPr algn="ctr"/>
            <a:r>
              <a:rPr lang="ar-IQ" sz="2400" dirty="0" smtClean="0">
                <a:solidFill>
                  <a:schemeClr val="accent1">
                    <a:lumMod val="75000"/>
                  </a:schemeClr>
                </a:solidFill>
              </a:rPr>
              <a:t>أنواع التدريب الذهني</a:t>
            </a:r>
            <a:endParaRPr lang="ar-IQ" sz="2400" dirty="0">
              <a:solidFill>
                <a:schemeClr val="accent1">
                  <a:lumMod val="75000"/>
                </a:schemeClr>
              </a:solidFill>
            </a:endParaRPr>
          </a:p>
        </p:txBody>
      </p:sp>
      <p:sp>
        <p:nvSpPr>
          <p:cNvPr id="7" name="عنصر نائب للنص 6"/>
          <p:cNvSpPr>
            <a:spLocks noGrp="1"/>
          </p:cNvSpPr>
          <p:nvPr>
            <p:ph type="body" sz="quarter" idx="3"/>
          </p:nvPr>
        </p:nvSpPr>
        <p:spPr>
          <a:xfrm>
            <a:off x="4343400" y="714356"/>
            <a:ext cx="3657600" cy="658368"/>
          </a:xfrm>
          <a:solidFill>
            <a:srgbClr val="FFFF00"/>
          </a:solidFill>
          <a:effectLst>
            <a:glow rad="228600">
              <a:schemeClr val="accent2">
                <a:satMod val="175000"/>
                <a:alpha val="40000"/>
              </a:schemeClr>
            </a:glow>
          </a:effectLst>
        </p:spPr>
        <p:txBody>
          <a:bodyPr/>
          <a:lstStyle/>
          <a:p>
            <a:pPr algn="ctr"/>
            <a:r>
              <a:rPr lang="ar-IQ" sz="2400" dirty="0" smtClean="0">
                <a:solidFill>
                  <a:schemeClr val="accent1">
                    <a:lumMod val="75000"/>
                  </a:schemeClr>
                </a:solidFill>
              </a:rPr>
              <a:t>بعض خواص التدريب الذهني</a:t>
            </a:r>
            <a:endParaRPr lang="ar-IQ" sz="2400" dirty="0">
              <a:solidFill>
                <a:schemeClr val="accent1">
                  <a:lumMod val="75000"/>
                </a:schemeClr>
              </a:solidFill>
            </a:endParaRPr>
          </a:p>
        </p:txBody>
      </p:sp>
      <p:pic>
        <p:nvPicPr>
          <p:cNvPr id="9218" name="Picture 2" descr="C:\Users\ali\Pictures\vlcsnap-2012-05-14-21h37m57s37.png"/>
          <p:cNvPicPr>
            <a:picLocks noChangeAspect="1" noChangeArrowheads="1"/>
          </p:cNvPicPr>
          <p:nvPr/>
        </p:nvPicPr>
        <p:blipFill>
          <a:blip r:embed="rId2" cstate="print"/>
          <a:stretch>
            <a:fillRect/>
          </a:stretch>
        </p:blipFill>
        <p:spPr bwMode="auto">
          <a:xfrm>
            <a:off x="763178" y="4714884"/>
            <a:ext cx="3050402" cy="171451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 to="" calcmode="lin" valueType="num">
                                      <p:cBhvr>
                                        <p:cTn id="7" dur="1" fill="hold"/>
                                        <p:tgtEl>
                                          <p:spTgt spid="7">
                                            <p:bg/>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to="" calcmode="lin" valueType="num">
                                      <p:cBhvr>
                                        <p:cTn id="12" dur="1" fill="hold"/>
                                        <p:tgtEl>
                                          <p:spTgt spid="7">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8">
                                            <p:bg/>
                                          </p:spTgt>
                                        </p:tgtEl>
                                        <p:attrNameLst>
                                          <p:attrName>style.visibility</p:attrName>
                                        </p:attrNameLst>
                                      </p:cBhvr>
                                      <p:to>
                                        <p:strVal val="visible"/>
                                      </p:to>
                                    </p:set>
                                    <p:anim to="" calcmode="lin" valueType="num">
                                      <p:cBhvr>
                                        <p:cTn id="17" dur="1" fill="hold"/>
                                        <p:tgtEl>
                                          <p:spTgt spid="8">
                                            <p:bg/>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 to="" calcmode="lin" valueType="num">
                                      <p:cBhvr>
                                        <p:cTn id="22" dur="1" fill="hold"/>
                                        <p:tgtEl>
                                          <p:spTgt spid="8">
                                            <p:txEl>
                                              <p:pRg st="0" end="0"/>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anim to="" calcmode="lin" valueType="num">
                                      <p:cBhvr>
                                        <p:cTn id="27" dur="1" fill="hold"/>
                                        <p:tgtEl>
                                          <p:spTgt spid="8">
                                            <p:txEl>
                                              <p:pRg st="1" end="1"/>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8">
                                            <p:txEl>
                                              <p:pRg st="2" end="2"/>
                                            </p:txEl>
                                          </p:spTgt>
                                        </p:tgtEl>
                                        <p:attrNameLst>
                                          <p:attrName>style.visibility</p:attrName>
                                        </p:attrNameLst>
                                      </p:cBhvr>
                                      <p:to>
                                        <p:strVal val="visible"/>
                                      </p:to>
                                    </p:set>
                                    <p:anim to="" calcmode="lin" valueType="num">
                                      <p:cBhvr>
                                        <p:cTn id="32" dur="1" fill="hold"/>
                                        <p:tgtEl>
                                          <p:spTgt spid="8">
                                            <p:txEl>
                                              <p:pRg st="2" end="2"/>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9218"/>
                                        </p:tgtEl>
                                        <p:attrNameLst>
                                          <p:attrName>style.visibility</p:attrName>
                                        </p:attrNameLst>
                                      </p:cBhvr>
                                      <p:to>
                                        <p:strVal val="visible"/>
                                      </p:to>
                                    </p:set>
                                    <p:anim to="" calcmode="lin" valueType="num">
                                      <p:cBhvr>
                                        <p:cTn id="37" dur="1" fill="hold"/>
                                        <p:tgtEl>
                                          <p:spTgt spid="9218"/>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5">
                                            <p:bg/>
                                          </p:spTgt>
                                        </p:tgtEl>
                                        <p:attrNameLst>
                                          <p:attrName>style.visibility</p:attrName>
                                        </p:attrNameLst>
                                      </p:cBhvr>
                                      <p:to>
                                        <p:strVal val="visible"/>
                                      </p:to>
                                    </p:set>
                                    <p:anim to="" calcmode="lin" valueType="num">
                                      <p:cBhvr>
                                        <p:cTn id="42" dur="1" fill="hold"/>
                                        <p:tgtEl>
                                          <p:spTgt spid="5">
                                            <p:bg/>
                                          </p:spTgt>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5">
                                            <p:txEl>
                                              <p:pRg st="0" end="0"/>
                                            </p:txEl>
                                          </p:spTgt>
                                        </p:tgtEl>
                                        <p:attrNameLst>
                                          <p:attrName>style.visibility</p:attrName>
                                        </p:attrNameLst>
                                      </p:cBhvr>
                                      <p:to>
                                        <p:strVal val="visible"/>
                                      </p:to>
                                    </p:set>
                                    <p:anim to="" calcmode="lin" valueType="num">
                                      <p:cBhvr>
                                        <p:cTn id="47" dur="1" fill="hold"/>
                                        <p:tgtEl>
                                          <p:spTgt spid="5">
                                            <p:txEl>
                                              <p:pRg st="0" end="0"/>
                                            </p:txEl>
                                          </p:spTgt>
                                        </p:tgtEl>
                                        <p:attrNameLst>
                                          <p:attrName/>
                                        </p:attrNameLst>
                                      </p:cBhvr>
                                    </p:anim>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grpId="0" nodeType="clickEffect">
                                  <p:stCondLst>
                                    <p:cond delay="0"/>
                                  </p:stCondLst>
                                  <p:childTnLst>
                                    <p:set>
                                      <p:cBhvr>
                                        <p:cTn id="51" dur="1" fill="hold">
                                          <p:stCondLst>
                                            <p:cond delay="0"/>
                                          </p:stCondLst>
                                        </p:cTn>
                                        <p:tgtEl>
                                          <p:spTgt spid="6">
                                            <p:bg/>
                                          </p:spTgt>
                                        </p:tgtEl>
                                        <p:attrNameLst>
                                          <p:attrName>style.visibility</p:attrName>
                                        </p:attrNameLst>
                                      </p:cBhvr>
                                      <p:to>
                                        <p:strVal val="visible"/>
                                      </p:to>
                                    </p:set>
                                    <p:anim to="" calcmode="lin" valueType="num">
                                      <p:cBhvr>
                                        <p:cTn id="52" dur="1" fill="hold"/>
                                        <p:tgtEl>
                                          <p:spTgt spid="6">
                                            <p:bg/>
                                          </p:spTgt>
                                        </p:tgtEl>
                                        <p:attrNameLst>
                                          <p:attrName/>
                                        </p:attrNameLst>
                                      </p:cBhvr>
                                    </p:anim>
                                  </p:childTnLst>
                                </p:cTn>
                              </p:par>
                            </p:childTnLst>
                          </p:cTn>
                        </p:par>
                      </p:childTnLst>
                    </p:cTn>
                  </p:par>
                  <p:par>
                    <p:cTn id="53" fill="hold">
                      <p:stCondLst>
                        <p:cond delay="indefinite"/>
                      </p:stCondLst>
                      <p:childTnLst>
                        <p:par>
                          <p:cTn id="54" fill="hold">
                            <p:stCondLst>
                              <p:cond delay="0"/>
                            </p:stCondLst>
                            <p:childTnLst>
                              <p:par>
                                <p:cTn id="55" presetID="24" presetClass="entr" presetSubtype="0" fill="hold" grpId="0" nodeType="clickEffect">
                                  <p:stCondLst>
                                    <p:cond delay="0"/>
                                  </p:stCondLst>
                                  <p:childTnLst>
                                    <p:set>
                                      <p:cBhvr>
                                        <p:cTn id="56" dur="1" fill="hold">
                                          <p:stCondLst>
                                            <p:cond delay="0"/>
                                          </p:stCondLst>
                                        </p:cTn>
                                        <p:tgtEl>
                                          <p:spTgt spid="6">
                                            <p:txEl>
                                              <p:pRg st="0" end="0"/>
                                            </p:txEl>
                                          </p:spTgt>
                                        </p:tgtEl>
                                        <p:attrNameLst>
                                          <p:attrName>style.visibility</p:attrName>
                                        </p:attrNameLst>
                                      </p:cBhvr>
                                      <p:to>
                                        <p:strVal val="visible"/>
                                      </p:to>
                                    </p:set>
                                    <p:anim to="" calcmode="lin" valueType="num">
                                      <p:cBhvr>
                                        <p:cTn id="57" dur="1" fill="hold"/>
                                        <p:tgtEl>
                                          <p:spTgt spid="6">
                                            <p:txEl>
                                              <p:pRg st="0" end="0"/>
                                            </p:txEl>
                                          </p:spTgt>
                                        </p:tgtEl>
                                        <p:attrNameLst>
                                          <p:attrName/>
                                        </p:attrNameLst>
                                      </p:cBhvr>
                                    </p:anim>
                                  </p:childTnLst>
                                </p:cTn>
                              </p:par>
                            </p:childTnLst>
                          </p:cTn>
                        </p:par>
                      </p:childTnLst>
                    </p:cTn>
                  </p:par>
                  <p:par>
                    <p:cTn id="58" fill="hold">
                      <p:stCondLst>
                        <p:cond delay="indefinite"/>
                      </p:stCondLst>
                      <p:childTnLst>
                        <p:par>
                          <p:cTn id="59" fill="hold">
                            <p:stCondLst>
                              <p:cond delay="0"/>
                            </p:stCondLst>
                            <p:childTnLst>
                              <p:par>
                                <p:cTn id="60" presetID="24" presetClass="entr" presetSubtype="0" fill="hold" grpId="0" nodeType="clickEffect">
                                  <p:stCondLst>
                                    <p:cond delay="0"/>
                                  </p:stCondLst>
                                  <p:childTnLst>
                                    <p:set>
                                      <p:cBhvr>
                                        <p:cTn id="61" dur="1" fill="hold">
                                          <p:stCondLst>
                                            <p:cond delay="0"/>
                                          </p:stCondLst>
                                        </p:cTn>
                                        <p:tgtEl>
                                          <p:spTgt spid="6">
                                            <p:txEl>
                                              <p:pRg st="1" end="1"/>
                                            </p:txEl>
                                          </p:spTgt>
                                        </p:tgtEl>
                                        <p:attrNameLst>
                                          <p:attrName>style.visibility</p:attrName>
                                        </p:attrNameLst>
                                      </p:cBhvr>
                                      <p:to>
                                        <p:strVal val="visible"/>
                                      </p:to>
                                    </p:set>
                                    <p:anim to="" calcmode="lin" valueType="num">
                                      <p:cBhvr>
                                        <p:cTn id="62" dur="1" fill="hold"/>
                                        <p:tgtEl>
                                          <p:spTgt spid="6">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8" grpId="0" build="p" animBg="1"/>
      <p:bldP spid="5" grpId="0" build="p" animBg="1"/>
      <p:bldP spid="7"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35000">
              <a:srgbClr val="FFFF00">
                <a:alpha val="69000"/>
              </a:srgbClr>
            </a:gs>
            <a:gs pos="30000">
              <a:srgbClr val="D49E6C"/>
            </a:gs>
            <a:gs pos="70000">
              <a:srgbClr val="A65528"/>
            </a:gs>
            <a:gs pos="100000">
              <a:srgbClr val="663012"/>
            </a:gs>
          </a:gsLst>
          <a:lin ang="5400000" scaled="0"/>
        </a:gra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4329114" cy="868346"/>
          </a:xfrm>
        </p:spPr>
        <p:style>
          <a:lnRef idx="3">
            <a:schemeClr val="lt1"/>
          </a:lnRef>
          <a:fillRef idx="1">
            <a:schemeClr val="accent3"/>
          </a:fillRef>
          <a:effectRef idx="1">
            <a:schemeClr val="accent3"/>
          </a:effectRef>
          <a:fontRef idx="minor">
            <a:schemeClr val="lt1"/>
          </a:fontRef>
        </p:style>
        <p:txBody>
          <a:bodyPr anchor="ctr">
            <a:normAutofit/>
          </a:bodyPr>
          <a:lstStyle/>
          <a:p>
            <a:pPr algn="ctr"/>
            <a:r>
              <a:rPr lang="ar-IQ" sz="3600" b="1" dirty="0" smtClean="0">
                <a:effectLst>
                  <a:glow rad="139700">
                    <a:schemeClr val="accent6">
                      <a:satMod val="175000"/>
                      <a:alpha val="40000"/>
                    </a:schemeClr>
                  </a:glow>
                </a:effectLst>
              </a:rPr>
              <a:t>التدريب والممارسة</a:t>
            </a:r>
            <a:endParaRPr lang="ar-IQ" sz="3600" b="1" dirty="0">
              <a:effectLst>
                <a:glow rad="139700">
                  <a:schemeClr val="accent6">
                    <a:satMod val="175000"/>
                    <a:alpha val="40000"/>
                  </a:schemeClr>
                </a:glow>
              </a:effectLst>
            </a:endParaRPr>
          </a:p>
        </p:txBody>
      </p:sp>
      <p:sp>
        <p:nvSpPr>
          <p:cNvPr id="3" name="عنصر نائب للمحتوى 2"/>
          <p:cNvSpPr>
            <a:spLocks noGrp="1"/>
          </p:cNvSpPr>
          <p:nvPr>
            <p:ph sz="quarter" idx="1"/>
          </p:nvPr>
        </p:nvSpPr>
        <p:spPr>
          <a:xfrm>
            <a:off x="457200" y="1214422"/>
            <a:ext cx="7467600" cy="5259530"/>
          </a:xfrm>
        </p:spPr>
        <p:style>
          <a:lnRef idx="0">
            <a:scrgbClr r="0" g="0" b="0"/>
          </a:lnRef>
          <a:fillRef idx="1002">
            <a:schemeClr val="lt1"/>
          </a:fillRef>
          <a:effectRef idx="0">
            <a:scrgbClr r="0" g="0" b="0"/>
          </a:effectRef>
          <a:fontRef idx="major"/>
        </p:style>
        <p:txBody>
          <a:bodyPr/>
          <a:lstStyle/>
          <a:p>
            <a:pPr algn="just"/>
            <a:r>
              <a:rPr lang="ar-IQ" b="1" dirty="0" smtClean="0">
                <a:solidFill>
                  <a:srgbClr val="FF0000"/>
                </a:solidFill>
              </a:rPr>
              <a:t>أن عملية تعلم مهارة ما لا يمكن تحقيقها بمجرد الدافع لتعلمها فقط بل يجب ممارستها وتكرار أدائها مرة تلو المرة ليسيطر المتعلم على حركاته </a:t>
            </a:r>
          </a:p>
          <a:p>
            <a:pPr algn="just"/>
            <a:r>
              <a:rPr lang="ar-IQ" b="1" dirty="0" smtClean="0">
                <a:solidFill>
                  <a:schemeClr val="accent4">
                    <a:lumMod val="75000"/>
                  </a:schemeClr>
                </a:solidFill>
              </a:rPr>
              <a:t>تقل الأخطاء ويتمكن اللاعب من زيادة القدرة على الربط والتنظيم والتنسيق بين حركاته .</a:t>
            </a:r>
          </a:p>
          <a:p>
            <a:pPr algn="just"/>
            <a:r>
              <a:rPr lang="ar-IQ" b="1" dirty="0" smtClean="0">
                <a:solidFill>
                  <a:srgbClr val="7030A0"/>
                </a:solidFill>
              </a:rPr>
              <a:t>أن تعلم الحركة لا يمكن </a:t>
            </a:r>
            <a:r>
              <a:rPr lang="ar-IQ" b="1" dirty="0" err="1" smtClean="0">
                <a:solidFill>
                  <a:srgbClr val="7030A0"/>
                </a:solidFill>
              </a:rPr>
              <a:t>ان</a:t>
            </a:r>
            <a:r>
              <a:rPr lang="ar-IQ" b="1" dirty="0" smtClean="0">
                <a:solidFill>
                  <a:srgbClr val="7030A0"/>
                </a:solidFill>
              </a:rPr>
              <a:t> يتم بالدافع فقط أو بالمشاهدة للنموذج أو الشرح من قبل المدرب بل يتطلب ذلك أساسا بالحركة عن طريق التدريب والممارسة </a:t>
            </a:r>
          </a:p>
          <a:p>
            <a:pPr algn="just"/>
            <a:r>
              <a:rPr lang="ar-IQ" b="1" dirty="0" smtClean="0">
                <a:solidFill>
                  <a:srgbClr val="FFC000"/>
                </a:solidFill>
              </a:rPr>
              <a:t>الممارسة وبذل الجهد بالتدريب والتكرارات المستمرة ضرورية في في عملية تفاعل الفرد مع المهارة والسيطرة على حركاته وتحقيق التناسق بين الحركات </a:t>
            </a:r>
          </a:p>
          <a:p>
            <a:pPr algn="just"/>
            <a:r>
              <a:rPr lang="ar-IQ" b="1" dirty="0" smtClean="0">
                <a:solidFill>
                  <a:srgbClr val="C00000"/>
                </a:solidFill>
              </a:rPr>
              <a:t>الممارسة تتطلب التدريب المنظم عن طريق أدائها وفقا لخطوات تعليمية بسيطة ثم الانتقال التدريجي في زيادة السرعة وقوة الأداء للمهارة </a:t>
            </a:r>
            <a:endParaRPr lang="en-US" b="1" dirty="0" smtClean="0">
              <a:solidFill>
                <a:srgbClr val="C00000"/>
              </a:solidFill>
            </a:endParaRPr>
          </a:p>
          <a:p>
            <a:pPr algn="just"/>
            <a:endParaRPr lang="ar-IQ" dirty="0"/>
          </a:p>
        </p:txBody>
      </p:sp>
      <p:pic>
        <p:nvPicPr>
          <p:cNvPr id="2050" name="Picture 2" descr="C:\Users\ali\Desktop\sssc\imagesCAPLI1SI.jpg"/>
          <p:cNvPicPr>
            <a:picLocks noChangeAspect="1" noChangeArrowheads="1"/>
          </p:cNvPicPr>
          <p:nvPr/>
        </p:nvPicPr>
        <p:blipFill>
          <a:blip r:embed="rId2"/>
          <a:srcRect/>
          <a:stretch>
            <a:fillRect/>
          </a:stretch>
        </p:blipFill>
        <p:spPr bwMode="auto">
          <a:xfrm>
            <a:off x="5357818" y="214290"/>
            <a:ext cx="2286016" cy="92869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 to="" calcmode="lin" valueType="num">
                                      <p:cBhvr>
                                        <p:cTn id="12" dur="1" fill="hold"/>
                                        <p:tgtEl>
                                          <p:spTgt spid="2050"/>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bg/>
                                          </p:spTgt>
                                        </p:tgtEl>
                                        <p:attrNameLst>
                                          <p:attrName>style.visibility</p:attrName>
                                        </p:attrNameLst>
                                      </p:cBhvr>
                                      <p:to>
                                        <p:strVal val="visible"/>
                                      </p:to>
                                    </p:set>
                                    <p:anim to="" calcmode="lin" valueType="num">
                                      <p:cBhvr>
                                        <p:cTn id="17" dur="1" fill="hold"/>
                                        <p:tgtEl>
                                          <p:spTgt spid="3">
                                            <p:bg/>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 to="" calcmode="lin" valueType="num">
                                      <p:cBhvr>
                                        <p:cTn id="22" dur="1" fill="hold"/>
                                        <p:tgtEl>
                                          <p:spTgt spid="3">
                                            <p:txEl>
                                              <p:pRg st="0" end="0"/>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 to="" calcmode="lin" valueType="num">
                                      <p:cBhvr>
                                        <p:cTn id="27" dur="1" fill="hold"/>
                                        <p:tgtEl>
                                          <p:spTgt spid="3">
                                            <p:txEl>
                                              <p:pRg st="1" end="1"/>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 to="" calcmode="lin" valueType="num">
                                      <p:cBhvr>
                                        <p:cTn id="32" dur="1" fill="hold"/>
                                        <p:tgtEl>
                                          <p:spTgt spid="3">
                                            <p:txEl>
                                              <p:pRg st="2" end="2"/>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to="" calcmode="lin" valueType="num">
                                      <p:cBhvr>
                                        <p:cTn id="37" dur="1" fill="hold"/>
                                        <p:tgtEl>
                                          <p:spTgt spid="3">
                                            <p:txEl>
                                              <p:pRg st="3" end="3"/>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to="" calcmode="lin" valueType="num">
                                      <p:cBhvr>
                                        <p:cTn id="42" dur="1" fill="hold"/>
                                        <p:tgtEl>
                                          <p:spTgt spid="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457200" y="357166"/>
            <a:ext cx="8043890" cy="3429024"/>
          </a:xfrm>
        </p:spPr>
        <p:txBody>
          <a:bodyPr/>
          <a:lstStyle/>
          <a:p>
            <a:pPr algn="just"/>
            <a:r>
              <a:rPr lang="ar-IQ" dirty="0" smtClean="0">
                <a:solidFill>
                  <a:srgbClr val="FF0000"/>
                </a:solidFill>
              </a:rPr>
              <a:t>ولهذا فعلى المربي الرياضي أن يصمم ظروف الممارسة بالصورة التي تساعد المتعلم على تحقيق النجاح في الأداء في المواقف المختلفة المتوقعة وغير المتوقعة ، ولتحقيق ذلك فلا بد من مراعاة الشروط التالية </a:t>
            </a:r>
            <a:endParaRPr lang="en-US" dirty="0" smtClean="0">
              <a:solidFill>
                <a:srgbClr val="FF0000"/>
              </a:solidFill>
            </a:endParaRPr>
          </a:p>
          <a:p>
            <a:pPr lvl="0" algn="just"/>
            <a:r>
              <a:rPr lang="ar-IQ"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6">
                      <a:satMod val="175000"/>
                      <a:alpha val="40000"/>
                    </a:schemeClr>
                  </a:glow>
                </a:effectLst>
              </a:rPr>
              <a:t>تنوع الممارسة </a:t>
            </a:r>
            <a:endPar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6">
                    <a:satMod val="175000"/>
                    <a:alpha val="40000"/>
                  </a:schemeClr>
                </a:glow>
              </a:effectLst>
            </a:endParaRPr>
          </a:p>
          <a:p>
            <a:pPr algn="just"/>
            <a:r>
              <a:rPr lang="ar-IQ"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6">
                      <a:satMod val="175000"/>
                      <a:alpha val="40000"/>
                    </a:schemeClr>
                  </a:glow>
                </a:effectLst>
              </a:rPr>
              <a:t>كمية الممارسة</a:t>
            </a:r>
            <a:endPar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6">
                    <a:satMod val="175000"/>
                    <a:alpha val="40000"/>
                  </a:schemeClr>
                </a:glow>
              </a:effectLst>
            </a:endParaRPr>
          </a:p>
          <a:p>
            <a:pPr algn="just"/>
            <a:r>
              <a:rPr lang="ar-IQ"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6">
                      <a:satMod val="175000"/>
                      <a:alpha val="40000"/>
                    </a:schemeClr>
                  </a:glow>
                </a:effectLst>
              </a:rPr>
              <a:t>توزيع الممارسة</a:t>
            </a:r>
            <a:endPar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6">
                    <a:satMod val="175000"/>
                    <a:alpha val="40000"/>
                  </a:schemeClr>
                </a:glow>
              </a:effectLst>
            </a:endParaRPr>
          </a:p>
          <a:p>
            <a:pPr algn="just"/>
            <a:r>
              <a:rPr lang="ar-IQ"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6">
                      <a:satMod val="175000"/>
                      <a:alpha val="40000"/>
                    </a:schemeClr>
                  </a:glow>
                </a:effectLst>
              </a:rPr>
              <a:t>أشكال الممارسة</a:t>
            </a:r>
            <a:endPar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6">
                    <a:satMod val="175000"/>
                    <a:alpha val="40000"/>
                  </a:schemeClr>
                </a:glow>
              </a:effectLst>
            </a:endParaRPr>
          </a:p>
          <a:p>
            <a:pPr algn="just">
              <a:buNone/>
            </a:pPr>
            <a:endParaRPr lang="ar-IQ" dirty="0"/>
          </a:p>
        </p:txBody>
      </p:sp>
      <p:pic>
        <p:nvPicPr>
          <p:cNvPr id="3074" name="Picture 2" descr="C:\Users\ali\Desktop\sssc\imagesCANIY4HA.jpg"/>
          <p:cNvPicPr>
            <a:picLocks noChangeAspect="1" noChangeArrowheads="1"/>
          </p:cNvPicPr>
          <p:nvPr/>
        </p:nvPicPr>
        <p:blipFill>
          <a:blip r:embed="rId2"/>
          <a:srcRect/>
          <a:stretch>
            <a:fillRect/>
          </a:stretch>
        </p:blipFill>
        <p:spPr bwMode="auto">
          <a:xfrm>
            <a:off x="1643042" y="2214554"/>
            <a:ext cx="4143403" cy="364333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to="" calcmode="lin" valueType="num">
                                      <p:cBhvr>
                                        <p:cTn id="7" dur="1" fill="hold"/>
                                        <p:tgtEl>
                                          <p:spTgt spid="307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to="" calcmode="lin" valueType="num">
                                      <p:cBhvr>
                                        <p:cTn id="17" dur="1" fill="hold"/>
                                        <p:tgtEl>
                                          <p:spTgt spid="3">
                                            <p:txEl>
                                              <p:pRg st="1" end="1"/>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to="" calcmode="lin" valueType="num">
                                      <p:cBhvr>
                                        <p:cTn id="22" dur="1" fill="hold"/>
                                        <p:tgtEl>
                                          <p:spTgt spid="3">
                                            <p:txEl>
                                              <p:pRg st="2" end="2"/>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to="" calcmode="lin" valueType="num">
                                      <p:cBhvr>
                                        <p:cTn id="27" dur="1" fill="hold"/>
                                        <p:tgtEl>
                                          <p:spTgt spid="3">
                                            <p:txEl>
                                              <p:pRg st="3" end="3"/>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to="" calcmode="lin" valueType="num">
                                      <p:cBhvr>
                                        <p:cTn id="32" dur="1" fill="hold"/>
                                        <p:tgtEl>
                                          <p:spTgt spid="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92D050"/>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6143636" y="274638"/>
            <a:ext cx="2357454" cy="796908"/>
          </a:xfrm>
        </p:spPr>
        <p:style>
          <a:lnRef idx="2">
            <a:schemeClr val="accent6"/>
          </a:lnRef>
          <a:fillRef idx="1">
            <a:schemeClr val="lt1"/>
          </a:fillRef>
          <a:effectRef idx="0">
            <a:schemeClr val="accent6"/>
          </a:effectRef>
          <a:fontRef idx="minor">
            <a:schemeClr val="dk1"/>
          </a:fontRef>
        </p:style>
        <p:txBody>
          <a:bodyPr anchor="ctr"/>
          <a:lstStyle/>
          <a:p>
            <a:pPr algn="ctr"/>
            <a:r>
              <a:rPr lang="ar-IQ" b="1" cap="none"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تنوع الممارسة </a:t>
            </a:r>
            <a:endParaRPr lang="ar-IQ" b="1" cap="none"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3" name="عنصر نائب للمحتوى 2"/>
          <p:cNvSpPr>
            <a:spLocks noGrp="1"/>
          </p:cNvSpPr>
          <p:nvPr>
            <p:ph sz="quarter" idx="1"/>
          </p:nvPr>
        </p:nvSpPr>
        <p:spPr>
          <a:xfrm>
            <a:off x="457200" y="1285860"/>
            <a:ext cx="8043890" cy="3143272"/>
          </a:xfrm>
        </p:spPr>
        <p:style>
          <a:lnRef idx="2">
            <a:schemeClr val="accent2"/>
          </a:lnRef>
          <a:fillRef idx="1">
            <a:schemeClr val="lt1"/>
          </a:fillRef>
          <a:effectRef idx="0">
            <a:schemeClr val="accent2"/>
          </a:effectRef>
          <a:fontRef idx="minor">
            <a:schemeClr val="dk1"/>
          </a:fontRef>
        </p:style>
        <p:txBody>
          <a:bodyPr/>
          <a:lstStyle/>
          <a:p>
            <a:pPr algn="just"/>
            <a:r>
              <a:rPr lang="ar-IQ" b="1" dirty="0" smtClean="0">
                <a:solidFill>
                  <a:srgbClr val="FF0000"/>
                </a:solidFill>
              </a:rPr>
              <a:t>من إحدى خصائص الممارسة التي تنمي من فرص النجاح في المواقف الجديدة هو تنوع في خبرات المتعلم أثناء الممارسة</a:t>
            </a:r>
          </a:p>
          <a:p>
            <a:pPr algn="just"/>
            <a:r>
              <a:rPr lang="ar-IQ" b="1" dirty="0" smtClean="0">
                <a:solidFill>
                  <a:schemeClr val="accent5">
                    <a:lumMod val="75000"/>
                  </a:schemeClr>
                </a:solidFill>
              </a:rPr>
              <a:t>خصائص البيئة التي تتم فيها الممارسة بالإضافة إلى التنوع في إشكال المهارة المتعلمة نفسها </a:t>
            </a:r>
          </a:p>
          <a:p>
            <a:pPr algn="just"/>
            <a:r>
              <a:rPr lang="ar-IQ" b="1" dirty="0" smtClean="0">
                <a:solidFill>
                  <a:srgbClr val="FF0000"/>
                </a:solidFill>
              </a:rPr>
              <a:t>زيادة القدرة على أداء المهارة في المواقف المستقبلية </a:t>
            </a:r>
          </a:p>
          <a:p>
            <a:pPr algn="just"/>
            <a:r>
              <a:rPr lang="ar-IQ" b="1" dirty="0" smtClean="0">
                <a:solidFill>
                  <a:schemeClr val="accent5">
                    <a:lumMod val="75000"/>
                  </a:schemeClr>
                </a:solidFill>
              </a:rPr>
              <a:t>تشير النتائج إلى أن زيادة أخطاء الأداء تؤدي إلى تعلم أفضل منه في حالة قلتها ( وذلك في حالة حدوثها في بداية عملية التعلم )</a:t>
            </a:r>
            <a:endParaRPr lang="ar-IQ" b="1" dirty="0">
              <a:solidFill>
                <a:schemeClr val="accent5">
                  <a:lumMod val="75000"/>
                </a:schemeClr>
              </a:solidFill>
            </a:endParaRPr>
          </a:p>
        </p:txBody>
      </p:sp>
      <p:pic>
        <p:nvPicPr>
          <p:cNvPr id="4099" name="Picture 3" descr="C:\Users\ali\Desktop\sssc\imagesCA87SD0Q.jpg"/>
          <p:cNvPicPr>
            <a:picLocks noChangeAspect="1" noChangeArrowheads="1"/>
          </p:cNvPicPr>
          <p:nvPr/>
        </p:nvPicPr>
        <p:blipFill>
          <a:blip r:embed="rId2"/>
          <a:srcRect/>
          <a:stretch>
            <a:fillRect/>
          </a:stretch>
        </p:blipFill>
        <p:spPr bwMode="auto">
          <a:xfrm>
            <a:off x="1643042" y="4286256"/>
            <a:ext cx="5000660" cy="235745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 to="" calcmode="lin" valueType="num">
                                      <p:cBhvr>
                                        <p:cTn id="12" dur="1" fill="hold"/>
                                        <p:tgtEl>
                                          <p:spTgt spid="3">
                                            <p:bg/>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to="" calcmode="lin" valueType="num">
                                      <p:cBhvr>
                                        <p:cTn id="17" dur="1" fill="hold"/>
                                        <p:tgtEl>
                                          <p:spTgt spid="3">
                                            <p:txEl>
                                              <p:pRg st="0" end="0"/>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to="" calcmode="lin" valueType="num">
                                      <p:cBhvr>
                                        <p:cTn id="22" dur="1" fill="hold"/>
                                        <p:tgtEl>
                                          <p:spTgt spid="3">
                                            <p:txEl>
                                              <p:pRg st="1" end="1"/>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to="" calcmode="lin" valueType="num">
                                      <p:cBhvr>
                                        <p:cTn id="27" dur="1" fill="hold"/>
                                        <p:tgtEl>
                                          <p:spTgt spid="3">
                                            <p:txEl>
                                              <p:pRg st="2" end="2"/>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to="" calcmode="lin" valueType="num">
                                      <p:cBhvr>
                                        <p:cTn id="32" dur="1" fill="hold"/>
                                        <p:tgtEl>
                                          <p:spTgt spid="3">
                                            <p:txEl>
                                              <p:pRg st="3" end="3"/>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4099"/>
                                        </p:tgtEl>
                                        <p:attrNameLst>
                                          <p:attrName>style.visibility</p:attrName>
                                        </p:attrNameLst>
                                      </p:cBhvr>
                                      <p:to>
                                        <p:strVal val="visible"/>
                                      </p:to>
                                    </p:set>
                                    <p:anim to="" calcmode="lin" valueType="num">
                                      <p:cBhvr>
                                        <p:cTn id="37" dur="1" fill="hold"/>
                                        <p:tgtEl>
                                          <p:spTgt spid="409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a:xfrm>
            <a:off x="2428860" y="273050"/>
            <a:ext cx="3857628" cy="1143000"/>
          </a:xfrm>
        </p:spPr>
        <p:style>
          <a:lnRef idx="0">
            <a:schemeClr val="accent4"/>
          </a:lnRef>
          <a:fillRef idx="3">
            <a:schemeClr val="accent4"/>
          </a:fillRef>
          <a:effectRef idx="3">
            <a:schemeClr val="accent4"/>
          </a:effectRef>
          <a:fontRef idx="minor">
            <a:schemeClr val="lt1"/>
          </a:fontRef>
        </p:style>
        <p:txBody>
          <a:bodyPr anchor="ctr"/>
          <a:lstStyle/>
          <a:p>
            <a:pPr algn="ctr"/>
            <a:r>
              <a:rPr lang="ar-IQ" b="1" cap="non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rPr>
              <a:t>أساليب تنوع الممارسة </a:t>
            </a:r>
            <a:endParaRPr lang="ar-IQ" b="1" cap="none"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endParaRPr>
          </a:p>
        </p:txBody>
      </p:sp>
      <p:sp>
        <p:nvSpPr>
          <p:cNvPr id="6" name="عنصر نائب للمحتوى 5"/>
          <p:cNvSpPr>
            <a:spLocks noGrp="1"/>
          </p:cNvSpPr>
          <p:nvPr>
            <p:ph sz="quarter" idx="2"/>
          </p:nvPr>
        </p:nvSpPr>
        <p:spPr>
          <a:xfrm>
            <a:off x="457200" y="2362200"/>
            <a:ext cx="3657600" cy="1709742"/>
          </a:xfrm>
        </p:spPr>
        <p:style>
          <a:lnRef idx="0">
            <a:scrgbClr r="0" g="0" b="0"/>
          </a:lnRef>
          <a:fillRef idx="1002">
            <a:schemeClr val="lt2"/>
          </a:fillRef>
          <a:effectRef idx="0">
            <a:scrgbClr r="0" g="0" b="0"/>
          </a:effectRef>
          <a:fontRef idx="major"/>
        </p:style>
        <p:txBody>
          <a:bodyPr/>
          <a:lstStyle/>
          <a:p>
            <a:pPr algn="justLow"/>
            <a:r>
              <a:rPr lang="ar-IQ" dirty="0" smtClean="0"/>
              <a:t>تنوع الممارسة للمهارات المغلقة </a:t>
            </a:r>
          </a:p>
          <a:p>
            <a:pPr algn="justLow"/>
            <a:r>
              <a:rPr lang="ar-IQ" dirty="0" smtClean="0"/>
              <a:t>تنوع الممارسة للمهارات المفتوحة </a:t>
            </a:r>
            <a:endParaRPr lang="ar-IQ" dirty="0"/>
          </a:p>
        </p:txBody>
      </p:sp>
      <p:sp>
        <p:nvSpPr>
          <p:cNvPr id="8" name="عنصر نائب للمحتوى 7"/>
          <p:cNvSpPr>
            <a:spLocks noGrp="1"/>
          </p:cNvSpPr>
          <p:nvPr>
            <p:ph sz="quarter" idx="4"/>
          </p:nvPr>
        </p:nvSpPr>
        <p:spPr>
          <a:xfrm>
            <a:off x="4371975" y="2362200"/>
            <a:ext cx="3657600" cy="1709742"/>
          </a:xfrm>
        </p:spPr>
        <p:style>
          <a:lnRef idx="0">
            <a:scrgbClr r="0" g="0" b="0"/>
          </a:lnRef>
          <a:fillRef idx="1002">
            <a:schemeClr val="lt2"/>
          </a:fillRef>
          <a:effectRef idx="0">
            <a:scrgbClr r="0" g="0" b="0"/>
          </a:effectRef>
          <a:fontRef idx="major"/>
        </p:style>
        <p:txBody>
          <a:bodyPr/>
          <a:lstStyle/>
          <a:p>
            <a:pPr algn="justLow"/>
            <a:r>
              <a:rPr lang="ar-IQ" dirty="0" smtClean="0"/>
              <a:t>المحددات الخارجية المنظمة للأداء </a:t>
            </a:r>
          </a:p>
          <a:p>
            <a:pPr algn="justLow"/>
            <a:r>
              <a:rPr lang="ar-IQ" dirty="0" smtClean="0"/>
              <a:t>المحددات الخارجية الغير منظمة للأداء </a:t>
            </a:r>
            <a:endParaRPr lang="ar-IQ" dirty="0"/>
          </a:p>
        </p:txBody>
      </p:sp>
      <p:sp>
        <p:nvSpPr>
          <p:cNvPr id="5" name="عنصر نائب للنص 4"/>
          <p:cNvSpPr>
            <a:spLocks noGrp="1"/>
          </p:cNvSpPr>
          <p:nvPr>
            <p:ph type="body" sz="quarter" idx="1"/>
          </p:nvPr>
        </p:nvSpPr>
        <p:spPr/>
        <p:style>
          <a:lnRef idx="1">
            <a:schemeClr val="accent3"/>
          </a:lnRef>
          <a:fillRef idx="3">
            <a:schemeClr val="accent3"/>
          </a:fillRef>
          <a:effectRef idx="2">
            <a:schemeClr val="accent3"/>
          </a:effectRef>
          <a:fontRef idx="minor">
            <a:schemeClr val="lt1"/>
          </a:fontRef>
        </p:style>
        <p:txBody>
          <a:bodyPr/>
          <a:lstStyle/>
          <a:p>
            <a:pPr algn="ctr"/>
            <a:r>
              <a:rPr lang="ar-IQ" dirty="0" smtClean="0"/>
              <a:t>تنوع خصائص المهارة خلال الممارسة </a:t>
            </a:r>
            <a:endParaRPr lang="ar-IQ" dirty="0"/>
          </a:p>
        </p:txBody>
      </p:sp>
      <p:sp>
        <p:nvSpPr>
          <p:cNvPr id="7" name="عنصر نائب للنص 6"/>
          <p:cNvSpPr>
            <a:spLocks noGrp="1"/>
          </p:cNvSpPr>
          <p:nvPr>
            <p:ph type="body" sz="quarter" idx="3"/>
          </p:nvPr>
        </p:nvSpPr>
        <p:spPr/>
        <p:style>
          <a:lnRef idx="1">
            <a:schemeClr val="accent3"/>
          </a:lnRef>
          <a:fillRef idx="3">
            <a:schemeClr val="accent3"/>
          </a:fillRef>
          <a:effectRef idx="2">
            <a:schemeClr val="accent3"/>
          </a:effectRef>
          <a:fontRef idx="minor">
            <a:schemeClr val="lt1"/>
          </a:fontRef>
        </p:style>
        <p:txBody>
          <a:bodyPr/>
          <a:lstStyle/>
          <a:p>
            <a:pPr algn="ctr"/>
            <a:r>
              <a:rPr lang="ar-IQ" dirty="0" smtClean="0"/>
              <a:t>تنوع بيئة الممارسة </a:t>
            </a:r>
            <a:endParaRPr lang="ar-IQ" dirty="0"/>
          </a:p>
        </p:txBody>
      </p:sp>
      <p:pic>
        <p:nvPicPr>
          <p:cNvPr id="5122" name="Picture 2" descr="C:\Users\ali\Desktop\sssc\imagesCAAOTVEL.jpg"/>
          <p:cNvPicPr>
            <a:picLocks noChangeAspect="1" noChangeArrowheads="1"/>
          </p:cNvPicPr>
          <p:nvPr/>
        </p:nvPicPr>
        <p:blipFill>
          <a:blip r:embed="rId2"/>
          <a:srcRect/>
          <a:stretch>
            <a:fillRect/>
          </a:stretch>
        </p:blipFill>
        <p:spPr bwMode="auto">
          <a:xfrm>
            <a:off x="2214546" y="4071942"/>
            <a:ext cx="4000528" cy="242889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 to="" calcmode="lin" valueType="num">
                                      <p:cBhvr>
                                        <p:cTn id="12" dur="1" fill="hold"/>
                                        <p:tgtEl>
                                          <p:spTgt spid="5122"/>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7">
                                            <p:bg/>
                                          </p:spTgt>
                                        </p:tgtEl>
                                        <p:attrNameLst>
                                          <p:attrName>style.visibility</p:attrName>
                                        </p:attrNameLst>
                                      </p:cBhvr>
                                      <p:to>
                                        <p:strVal val="visible"/>
                                      </p:to>
                                    </p:set>
                                    <p:anim to="" calcmode="lin" valueType="num">
                                      <p:cBhvr>
                                        <p:cTn id="17" dur="1" fill="hold"/>
                                        <p:tgtEl>
                                          <p:spTgt spid="7">
                                            <p:bg/>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 to="" calcmode="lin" valueType="num">
                                      <p:cBhvr>
                                        <p:cTn id="22" dur="1" fill="hold"/>
                                        <p:tgtEl>
                                          <p:spTgt spid="7">
                                            <p:txEl>
                                              <p:pRg st="0" end="0"/>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8">
                                            <p:bg/>
                                          </p:spTgt>
                                        </p:tgtEl>
                                        <p:attrNameLst>
                                          <p:attrName>style.visibility</p:attrName>
                                        </p:attrNameLst>
                                      </p:cBhvr>
                                      <p:to>
                                        <p:strVal val="visible"/>
                                      </p:to>
                                    </p:set>
                                    <p:anim to="" calcmode="lin" valueType="num">
                                      <p:cBhvr>
                                        <p:cTn id="27" dur="1" fill="hold"/>
                                        <p:tgtEl>
                                          <p:spTgt spid="8">
                                            <p:bg/>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 to="" calcmode="lin" valueType="num">
                                      <p:cBhvr>
                                        <p:cTn id="32" dur="1" fill="hold"/>
                                        <p:tgtEl>
                                          <p:spTgt spid="8">
                                            <p:txEl>
                                              <p:pRg st="0" end="0"/>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8">
                                            <p:txEl>
                                              <p:pRg st="1" end="1"/>
                                            </p:txEl>
                                          </p:spTgt>
                                        </p:tgtEl>
                                        <p:attrNameLst>
                                          <p:attrName>style.visibility</p:attrName>
                                        </p:attrNameLst>
                                      </p:cBhvr>
                                      <p:to>
                                        <p:strVal val="visible"/>
                                      </p:to>
                                    </p:set>
                                    <p:anim to="" calcmode="lin" valueType="num">
                                      <p:cBhvr>
                                        <p:cTn id="37" dur="1" fill="hold"/>
                                        <p:tgtEl>
                                          <p:spTgt spid="8">
                                            <p:txEl>
                                              <p:pRg st="1" end="1"/>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5">
                                            <p:bg/>
                                          </p:spTgt>
                                        </p:tgtEl>
                                        <p:attrNameLst>
                                          <p:attrName>style.visibility</p:attrName>
                                        </p:attrNameLst>
                                      </p:cBhvr>
                                      <p:to>
                                        <p:strVal val="visible"/>
                                      </p:to>
                                    </p:set>
                                    <p:anim to="" calcmode="lin" valueType="num">
                                      <p:cBhvr>
                                        <p:cTn id="42" dur="1" fill="hold"/>
                                        <p:tgtEl>
                                          <p:spTgt spid="5">
                                            <p:bg/>
                                          </p:spTgt>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5">
                                            <p:txEl>
                                              <p:pRg st="0" end="0"/>
                                            </p:txEl>
                                          </p:spTgt>
                                        </p:tgtEl>
                                        <p:attrNameLst>
                                          <p:attrName>style.visibility</p:attrName>
                                        </p:attrNameLst>
                                      </p:cBhvr>
                                      <p:to>
                                        <p:strVal val="visible"/>
                                      </p:to>
                                    </p:set>
                                    <p:anim to="" calcmode="lin" valueType="num">
                                      <p:cBhvr>
                                        <p:cTn id="47" dur="1" fill="hold"/>
                                        <p:tgtEl>
                                          <p:spTgt spid="5">
                                            <p:txEl>
                                              <p:pRg st="0" end="0"/>
                                            </p:txEl>
                                          </p:spTgt>
                                        </p:tgtEl>
                                        <p:attrNameLst>
                                          <p:attrName/>
                                        </p:attrNameLst>
                                      </p:cBhvr>
                                    </p:anim>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grpId="0" nodeType="clickEffect">
                                  <p:stCondLst>
                                    <p:cond delay="0"/>
                                  </p:stCondLst>
                                  <p:childTnLst>
                                    <p:set>
                                      <p:cBhvr>
                                        <p:cTn id="51" dur="1" fill="hold">
                                          <p:stCondLst>
                                            <p:cond delay="0"/>
                                          </p:stCondLst>
                                        </p:cTn>
                                        <p:tgtEl>
                                          <p:spTgt spid="6">
                                            <p:bg/>
                                          </p:spTgt>
                                        </p:tgtEl>
                                        <p:attrNameLst>
                                          <p:attrName>style.visibility</p:attrName>
                                        </p:attrNameLst>
                                      </p:cBhvr>
                                      <p:to>
                                        <p:strVal val="visible"/>
                                      </p:to>
                                    </p:set>
                                    <p:anim to="" calcmode="lin" valueType="num">
                                      <p:cBhvr>
                                        <p:cTn id="52" dur="1" fill="hold"/>
                                        <p:tgtEl>
                                          <p:spTgt spid="6">
                                            <p:bg/>
                                          </p:spTgt>
                                        </p:tgtEl>
                                        <p:attrNameLst>
                                          <p:attrName/>
                                        </p:attrNameLst>
                                      </p:cBhvr>
                                    </p:anim>
                                  </p:childTnLst>
                                </p:cTn>
                              </p:par>
                            </p:childTnLst>
                          </p:cTn>
                        </p:par>
                      </p:childTnLst>
                    </p:cTn>
                  </p:par>
                  <p:par>
                    <p:cTn id="53" fill="hold">
                      <p:stCondLst>
                        <p:cond delay="indefinite"/>
                      </p:stCondLst>
                      <p:childTnLst>
                        <p:par>
                          <p:cTn id="54" fill="hold">
                            <p:stCondLst>
                              <p:cond delay="0"/>
                            </p:stCondLst>
                            <p:childTnLst>
                              <p:par>
                                <p:cTn id="55" presetID="24" presetClass="entr" presetSubtype="0" fill="hold" grpId="0" nodeType="clickEffect">
                                  <p:stCondLst>
                                    <p:cond delay="0"/>
                                  </p:stCondLst>
                                  <p:childTnLst>
                                    <p:set>
                                      <p:cBhvr>
                                        <p:cTn id="56" dur="1" fill="hold">
                                          <p:stCondLst>
                                            <p:cond delay="0"/>
                                          </p:stCondLst>
                                        </p:cTn>
                                        <p:tgtEl>
                                          <p:spTgt spid="6">
                                            <p:txEl>
                                              <p:pRg st="0" end="0"/>
                                            </p:txEl>
                                          </p:spTgt>
                                        </p:tgtEl>
                                        <p:attrNameLst>
                                          <p:attrName>style.visibility</p:attrName>
                                        </p:attrNameLst>
                                      </p:cBhvr>
                                      <p:to>
                                        <p:strVal val="visible"/>
                                      </p:to>
                                    </p:set>
                                    <p:anim to="" calcmode="lin" valueType="num">
                                      <p:cBhvr>
                                        <p:cTn id="57" dur="1" fill="hold"/>
                                        <p:tgtEl>
                                          <p:spTgt spid="6">
                                            <p:txEl>
                                              <p:pRg st="0" end="0"/>
                                            </p:txEl>
                                          </p:spTgt>
                                        </p:tgtEl>
                                        <p:attrNameLst>
                                          <p:attrName/>
                                        </p:attrNameLst>
                                      </p:cBhvr>
                                    </p:anim>
                                  </p:childTnLst>
                                </p:cTn>
                              </p:par>
                            </p:childTnLst>
                          </p:cTn>
                        </p:par>
                      </p:childTnLst>
                    </p:cTn>
                  </p:par>
                  <p:par>
                    <p:cTn id="58" fill="hold">
                      <p:stCondLst>
                        <p:cond delay="indefinite"/>
                      </p:stCondLst>
                      <p:childTnLst>
                        <p:par>
                          <p:cTn id="59" fill="hold">
                            <p:stCondLst>
                              <p:cond delay="0"/>
                            </p:stCondLst>
                            <p:childTnLst>
                              <p:par>
                                <p:cTn id="60" presetID="24" presetClass="entr" presetSubtype="0" fill="hold" grpId="0" nodeType="clickEffect">
                                  <p:stCondLst>
                                    <p:cond delay="0"/>
                                  </p:stCondLst>
                                  <p:childTnLst>
                                    <p:set>
                                      <p:cBhvr>
                                        <p:cTn id="61" dur="1" fill="hold">
                                          <p:stCondLst>
                                            <p:cond delay="0"/>
                                          </p:stCondLst>
                                        </p:cTn>
                                        <p:tgtEl>
                                          <p:spTgt spid="6">
                                            <p:txEl>
                                              <p:pRg st="1" end="1"/>
                                            </p:txEl>
                                          </p:spTgt>
                                        </p:tgtEl>
                                        <p:attrNameLst>
                                          <p:attrName>style.visibility</p:attrName>
                                        </p:attrNameLst>
                                      </p:cBhvr>
                                      <p:to>
                                        <p:strVal val="visible"/>
                                      </p:to>
                                    </p:set>
                                    <p:anim to="" calcmode="lin" valueType="num">
                                      <p:cBhvr>
                                        <p:cTn id="62" dur="1" fill="hold"/>
                                        <p:tgtEl>
                                          <p:spTgt spid="6">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build="p" animBg="1"/>
      <p:bldP spid="8" grpId="0" build="p" animBg="1"/>
      <p:bldP spid="5" grpId="0" build="p" animBg="1"/>
      <p:bldP spid="7"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عنوان 6"/>
          <p:cNvSpPr>
            <a:spLocks noGrp="1"/>
          </p:cNvSpPr>
          <p:nvPr>
            <p:ph type="title"/>
          </p:nvPr>
        </p:nvSpPr>
        <p:spPr>
          <a:xfrm>
            <a:off x="3929058" y="274638"/>
            <a:ext cx="3995742" cy="796908"/>
          </a:xfrm>
        </p:spPr>
        <p:style>
          <a:lnRef idx="1">
            <a:schemeClr val="accent6"/>
          </a:lnRef>
          <a:fillRef idx="2">
            <a:schemeClr val="accent6"/>
          </a:fillRef>
          <a:effectRef idx="1">
            <a:schemeClr val="accent6"/>
          </a:effectRef>
          <a:fontRef idx="minor">
            <a:schemeClr val="dk1"/>
          </a:fontRef>
        </p:style>
        <p:txBody>
          <a:bodyPr anchor="ctr"/>
          <a:lstStyle/>
          <a:p>
            <a:pPr algn="ctr"/>
            <a:r>
              <a:rPr lang="ar-IQ" b="1" dirty="0" smtClean="0">
                <a:solidFill>
                  <a:srgbClr val="FFC000"/>
                </a:solidFill>
              </a:rPr>
              <a:t>تنظيم الممارسة المتنوعة </a:t>
            </a:r>
            <a:endParaRPr lang="ar-IQ" b="1" dirty="0">
              <a:solidFill>
                <a:srgbClr val="FFC000"/>
              </a:solidFill>
            </a:endParaRPr>
          </a:p>
        </p:txBody>
      </p:sp>
      <p:pic>
        <p:nvPicPr>
          <p:cNvPr id="10" name="عنصر نائب للمحتوى 9" descr="vlcsnap-2012-05-10-20h11m46s122.png"/>
          <p:cNvPicPr>
            <a:picLocks noGrp="1" noChangeAspect="1"/>
          </p:cNvPicPr>
          <p:nvPr>
            <p:ph sz="quarter" idx="1"/>
          </p:nvPr>
        </p:nvPicPr>
        <p:blipFill>
          <a:blip r:embed="rId2"/>
          <a:stretch>
            <a:fillRect/>
          </a:stretch>
        </p:blipFill>
        <p:spPr>
          <a:xfrm>
            <a:off x="457200" y="1142984"/>
            <a:ext cx="3114668" cy="5000660"/>
          </a:xfrm>
        </p:spPr>
      </p:pic>
      <p:sp>
        <p:nvSpPr>
          <p:cNvPr id="9" name="عنصر نائب للمحتوى 8"/>
          <p:cNvSpPr>
            <a:spLocks noGrp="1"/>
          </p:cNvSpPr>
          <p:nvPr>
            <p:ph sz="quarter" idx="2"/>
          </p:nvPr>
        </p:nvSpPr>
        <p:spPr>
          <a:xfrm>
            <a:off x="3714744" y="1600200"/>
            <a:ext cx="4213104" cy="4572000"/>
          </a:xfrm>
        </p:spPr>
        <p:style>
          <a:lnRef idx="1">
            <a:schemeClr val="accent6"/>
          </a:lnRef>
          <a:fillRef idx="3">
            <a:schemeClr val="accent6"/>
          </a:fillRef>
          <a:effectRef idx="2">
            <a:schemeClr val="accent6"/>
          </a:effectRef>
          <a:fontRef idx="minor">
            <a:schemeClr val="lt1"/>
          </a:fontRef>
        </p:style>
        <p:txBody>
          <a:bodyPr/>
          <a:lstStyle/>
          <a:p>
            <a:pPr algn="justLow"/>
            <a:r>
              <a:rPr lang="ar-IQ" b="1" dirty="0" smtClean="0">
                <a:solidFill>
                  <a:schemeClr val="bg1"/>
                </a:solidFill>
              </a:rPr>
              <a:t>أن عملية تنظيم الممارسة تشير إلى أن تنظيم العملية التعليمية يقع على عاتق المعرفة التامة في تبويب أعطاء التمارين إضافة إلى المساهمة في أعطاء أمكانية للتجارب كي يصل المتعلم فيها إلى أفضل حالاته أثناء عملية الممارسة </a:t>
            </a:r>
          </a:p>
          <a:p>
            <a:pPr algn="justLow">
              <a:buNone/>
            </a:pPr>
            <a:endParaRPr lang="ar-IQ" dirty="0" smtClean="0"/>
          </a:p>
          <a:p>
            <a:pPr algn="justLow"/>
            <a:r>
              <a:rPr lang="ar-IQ" b="1" dirty="0" smtClean="0">
                <a:solidFill>
                  <a:schemeClr val="bg2">
                    <a:lumMod val="90000"/>
                  </a:schemeClr>
                </a:solidFill>
              </a:rPr>
              <a:t>وأن عملية تنظيم الممارسة تواجه أيضا المؤهل الرياضي </a:t>
            </a:r>
          </a:p>
          <a:p>
            <a:pPr algn="justLow"/>
            <a:endParaRPr lang="ar-IQ"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to="" calcmode="lin" valueType="num">
                                      <p:cBhvr>
                                        <p:cTn id="7" dur="1" fill="hold"/>
                                        <p:tgtEl>
                                          <p:spTgt spid="10"/>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to="" calcmode="lin" valueType="num">
                                      <p:cBhvr>
                                        <p:cTn id="12" dur="1" fill="hold"/>
                                        <p:tgtEl>
                                          <p:spTgt spid="7"/>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9">
                                            <p:bg/>
                                          </p:spTgt>
                                        </p:tgtEl>
                                        <p:attrNameLst>
                                          <p:attrName>style.visibility</p:attrName>
                                        </p:attrNameLst>
                                      </p:cBhvr>
                                      <p:to>
                                        <p:strVal val="visible"/>
                                      </p:to>
                                    </p:set>
                                    <p:anim to="" calcmode="lin" valueType="num">
                                      <p:cBhvr>
                                        <p:cTn id="17" dur="1" fill="hold"/>
                                        <p:tgtEl>
                                          <p:spTgt spid="9">
                                            <p:bg/>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 to="" calcmode="lin" valueType="num">
                                      <p:cBhvr>
                                        <p:cTn id="22" dur="1" fill="hold"/>
                                        <p:tgtEl>
                                          <p:spTgt spid="9">
                                            <p:txEl>
                                              <p:pRg st="0" end="0"/>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 to="" calcmode="lin" valueType="num">
                                      <p:cBhvr>
                                        <p:cTn id="27" dur="1" fill="hold"/>
                                        <p:tgtEl>
                                          <p:spTgt spid="9">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92D050"/>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7" name="عنصر نائب للنص 6"/>
          <p:cNvSpPr>
            <a:spLocks noGrp="1"/>
          </p:cNvSpPr>
          <p:nvPr>
            <p:ph type="body" idx="2"/>
          </p:nvPr>
        </p:nvSpPr>
        <p:spPr>
          <a:xfrm>
            <a:off x="6500826" y="274320"/>
            <a:ext cx="2286016" cy="3154680"/>
          </a:xfrm>
        </p:spPr>
        <p:style>
          <a:lnRef idx="0">
            <a:scrgbClr r="0" g="0" b="0"/>
          </a:lnRef>
          <a:fillRef idx="1002">
            <a:schemeClr val="dk2"/>
          </a:fillRef>
          <a:effectRef idx="0">
            <a:scrgbClr r="0" g="0" b="0"/>
          </a:effectRef>
          <a:fontRef idx="major"/>
        </p:style>
        <p:txBody>
          <a:bodyPr>
            <a:normAutofit/>
          </a:bodyPr>
          <a:lstStyle/>
          <a:p>
            <a:pPr algn="ctr"/>
            <a:r>
              <a:rPr lang="ar-IQ"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التداخل البيئي ودوره   في تنظيم الممارسة المتنوعة </a:t>
            </a:r>
            <a:endParaRPr lang="ar-IQ"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عنصر نائب للمحتوى 5"/>
          <p:cNvSpPr>
            <a:spLocks noGrp="1"/>
          </p:cNvSpPr>
          <p:nvPr>
            <p:ph sz="quarter" idx="1"/>
          </p:nvPr>
        </p:nvSpPr>
        <p:spPr>
          <a:xfrm>
            <a:off x="304800" y="357166"/>
            <a:ext cx="5638800" cy="6244802"/>
          </a:xfrm>
        </p:spPr>
        <p:style>
          <a:lnRef idx="2">
            <a:schemeClr val="accent6"/>
          </a:lnRef>
          <a:fillRef idx="1">
            <a:schemeClr val="lt1"/>
          </a:fillRef>
          <a:effectRef idx="0">
            <a:schemeClr val="accent6"/>
          </a:effectRef>
          <a:fontRef idx="minor">
            <a:schemeClr val="dk1"/>
          </a:fontRef>
        </p:style>
        <p:txBody>
          <a:bodyPr>
            <a:noAutofit/>
          </a:bodyPr>
          <a:lstStyle/>
          <a:p>
            <a:pPr algn="justLow"/>
            <a:r>
              <a:rPr lang="ar-IQ" sz="2800" b="1" dirty="0" smtClean="0">
                <a:solidFill>
                  <a:srgbClr val="0070C0"/>
                </a:solidFill>
              </a:rPr>
              <a:t>يوضح التفاعل الناتج ما بين ممارسة المهارة وبين بيئة موقف الممارسة </a:t>
            </a:r>
          </a:p>
          <a:p>
            <a:pPr algn="justLow"/>
            <a:r>
              <a:rPr lang="ar-IQ" sz="2800" b="1" dirty="0" smtClean="0">
                <a:solidFill>
                  <a:schemeClr val="accent6">
                    <a:lumMod val="50000"/>
                  </a:schemeClr>
                </a:solidFill>
              </a:rPr>
              <a:t>أن التداخل البيئي المرتفع يحدث عندما يمارس المتعلم أشكال عديدة مختلفة ولكنها متعلقة بالمهارة المراد تعلمها خلال الوحدة التدريبية الواحدة </a:t>
            </a:r>
          </a:p>
          <a:p>
            <a:pPr algn="justLow"/>
            <a:r>
              <a:rPr lang="ar-IQ" sz="2800" b="1" dirty="0" smtClean="0">
                <a:solidFill>
                  <a:srgbClr val="0070C0"/>
                </a:solidFill>
              </a:rPr>
              <a:t>وينظر معظم الإفراد إلى التداخل البيئي كعامل سلبي على الأداء ، فهم يروا أن ممارسة المتعلم لتنوع أو نمط واحد للمهارة خلال الوحدة التدريبية سوف يؤدي </a:t>
            </a:r>
            <a:r>
              <a:rPr lang="ar-IQ" sz="2800" b="1" dirty="0" err="1" smtClean="0">
                <a:solidFill>
                  <a:srgbClr val="0070C0"/>
                </a:solidFill>
              </a:rPr>
              <a:t>الى</a:t>
            </a:r>
            <a:r>
              <a:rPr lang="ar-IQ" sz="2800" b="1" dirty="0" smtClean="0">
                <a:solidFill>
                  <a:srgbClr val="0070C0"/>
                </a:solidFill>
              </a:rPr>
              <a:t> تدخل بيئي منخفض والذي يتوقع أن يقود </a:t>
            </a:r>
            <a:r>
              <a:rPr lang="ar-IQ" sz="2800" b="1" dirty="0" err="1" smtClean="0">
                <a:solidFill>
                  <a:srgbClr val="0070C0"/>
                </a:solidFill>
              </a:rPr>
              <a:t>الى</a:t>
            </a:r>
            <a:r>
              <a:rPr lang="ar-IQ" sz="2800" b="1" dirty="0" smtClean="0">
                <a:solidFill>
                  <a:srgbClr val="0070C0"/>
                </a:solidFill>
              </a:rPr>
              <a:t> تعلم أفضل </a:t>
            </a:r>
          </a:p>
          <a:p>
            <a:pPr lvl="0" algn="justLow"/>
            <a:r>
              <a:rPr lang="ar-IQ" sz="2800" b="1" dirty="0" smtClean="0">
                <a:solidFill>
                  <a:schemeClr val="accent6">
                    <a:lumMod val="50000"/>
                  </a:schemeClr>
                </a:solidFill>
              </a:rPr>
              <a:t>أن الممارسة المرتفعة التداخل البيئي ينتج عنها استرجاع أعلى وانتقال أثر التعلم بصورة أفضل .</a:t>
            </a:r>
            <a:endParaRPr lang="en-US" sz="2800" b="1" dirty="0" smtClean="0">
              <a:solidFill>
                <a:schemeClr val="accent6">
                  <a:lumMod val="50000"/>
                </a:schemeClr>
              </a:solidFill>
            </a:endParaRPr>
          </a:p>
        </p:txBody>
      </p:sp>
      <p:pic>
        <p:nvPicPr>
          <p:cNvPr id="6146" name="Picture 2" descr="C:\Users\ali\Desktop\sssc\imagesCAH5OKC0.jpg"/>
          <p:cNvPicPr>
            <a:picLocks noChangeAspect="1" noChangeArrowheads="1"/>
          </p:cNvPicPr>
          <p:nvPr/>
        </p:nvPicPr>
        <p:blipFill>
          <a:blip r:embed="rId2"/>
          <a:srcRect/>
          <a:stretch>
            <a:fillRect/>
          </a:stretch>
        </p:blipFill>
        <p:spPr bwMode="auto">
          <a:xfrm>
            <a:off x="6357950" y="3643314"/>
            <a:ext cx="2357454" cy="27860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 to="" calcmode="lin" valueType="num">
                                      <p:cBhvr>
                                        <p:cTn id="7" dur="1" fill="hold"/>
                                        <p:tgtEl>
                                          <p:spTgt spid="7">
                                            <p:bg/>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to="" calcmode="lin" valueType="num">
                                      <p:cBhvr>
                                        <p:cTn id="12" dur="1" fill="hold"/>
                                        <p:tgtEl>
                                          <p:spTgt spid="7">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6">
                                            <p:bg/>
                                          </p:spTgt>
                                        </p:tgtEl>
                                        <p:attrNameLst>
                                          <p:attrName>style.visibility</p:attrName>
                                        </p:attrNameLst>
                                      </p:cBhvr>
                                      <p:to>
                                        <p:strVal val="visible"/>
                                      </p:to>
                                    </p:set>
                                    <p:anim to="" calcmode="lin" valueType="num">
                                      <p:cBhvr>
                                        <p:cTn id="17" dur="1" fill="hold"/>
                                        <p:tgtEl>
                                          <p:spTgt spid="6">
                                            <p:bg/>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 to="" calcmode="lin" valueType="num">
                                      <p:cBhvr>
                                        <p:cTn id="22" dur="1" fill="hold"/>
                                        <p:tgtEl>
                                          <p:spTgt spid="6">
                                            <p:txEl>
                                              <p:pRg st="0" end="0"/>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 to="" calcmode="lin" valueType="num">
                                      <p:cBhvr>
                                        <p:cTn id="27" dur="1" fill="hold"/>
                                        <p:tgtEl>
                                          <p:spTgt spid="6">
                                            <p:txEl>
                                              <p:pRg st="1" end="1"/>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 to="" calcmode="lin" valueType="num">
                                      <p:cBhvr>
                                        <p:cTn id="32" dur="1" fill="hold"/>
                                        <p:tgtEl>
                                          <p:spTgt spid="6">
                                            <p:txEl>
                                              <p:pRg st="2" end="2"/>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6">
                                            <p:txEl>
                                              <p:pRg st="3" end="3"/>
                                            </p:txEl>
                                          </p:spTgt>
                                        </p:tgtEl>
                                        <p:attrNameLst>
                                          <p:attrName>style.visibility</p:attrName>
                                        </p:attrNameLst>
                                      </p:cBhvr>
                                      <p:to>
                                        <p:strVal val="visible"/>
                                      </p:to>
                                    </p:set>
                                    <p:anim to="" calcmode="lin" valueType="num">
                                      <p:cBhvr>
                                        <p:cTn id="37" dur="1" fill="hold"/>
                                        <p:tgtEl>
                                          <p:spTgt spid="6">
                                            <p:txEl>
                                              <p:pRg st="3" end="3"/>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nodeType="clickEffect">
                                  <p:stCondLst>
                                    <p:cond delay="0"/>
                                  </p:stCondLst>
                                  <p:childTnLst>
                                    <p:set>
                                      <p:cBhvr>
                                        <p:cTn id="41" dur="1" fill="hold">
                                          <p:stCondLst>
                                            <p:cond delay="0"/>
                                          </p:stCondLst>
                                        </p:cTn>
                                        <p:tgtEl>
                                          <p:spTgt spid="6146"/>
                                        </p:tgtEl>
                                        <p:attrNameLst>
                                          <p:attrName>style.visibility</p:attrName>
                                        </p:attrNameLst>
                                      </p:cBhvr>
                                      <p:to>
                                        <p:strVal val="visible"/>
                                      </p:to>
                                    </p:set>
                                    <p:anim to="" calcmode="lin" valueType="num">
                                      <p:cBhvr>
                                        <p:cTn id="42" dur="1" fill="hold"/>
                                        <p:tgtEl>
                                          <p:spTgt spid="614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P spid="6"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FC000"/>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5" name="عنوان 4"/>
          <p:cNvSpPr>
            <a:spLocks noGrp="1"/>
          </p:cNvSpPr>
          <p:nvPr>
            <p:ph type="title"/>
          </p:nvPr>
        </p:nvSpPr>
        <p:spPr>
          <a:xfrm>
            <a:off x="1285852" y="274638"/>
            <a:ext cx="5781692" cy="796908"/>
          </a:xfrm>
        </p:spPr>
        <p:style>
          <a:lnRef idx="2">
            <a:schemeClr val="accent6"/>
          </a:lnRef>
          <a:fillRef idx="1">
            <a:schemeClr val="lt1"/>
          </a:fillRef>
          <a:effectRef idx="0">
            <a:schemeClr val="accent6"/>
          </a:effectRef>
          <a:fontRef idx="minor">
            <a:schemeClr val="dk1"/>
          </a:fontRef>
        </p:style>
        <p:txBody>
          <a:bodyPr anchor="ctr"/>
          <a:lstStyle/>
          <a:p>
            <a:r>
              <a:rPr lang="ar-IQ" b="1" dirty="0" smtClean="0"/>
              <a:t>ما هو السبب في حدوث تأثير التداخل البيئي </a:t>
            </a:r>
            <a:endParaRPr lang="ar-IQ" dirty="0"/>
          </a:p>
        </p:txBody>
      </p:sp>
      <p:sp>
        <p:nvSpPr>
          <p:cNvPr id="6" name="عنصر نائب للمحتوى 5"/>
          <p:cNvSpPr>
            <a:spLocks noGrp="1"/>
          </p:cNvSpPr>
          <p:nvPr>
            <p:ph sz="quarter" idx="1"/>
          </p:nvPr>
        </p:nvSpPr>
        <p:spPr>
          <a:xfrm>
            <a:off x="457200" y="1214422"/>
            <a:ext cx="3657600" cy="4957778"/>
          </a:xfrm>
        </p:spPr>
        <p:style>
          <a:lnRef idx="1">
            <a:schemeClr val="accent5"/>
          </a:lnRef>
          <a:fillRef idx="2">
            <a:schemeClr val="accent5"/>
          </a:fillRef>
          <a:effectRef idx="1">
            <a:schemeClr val="accent5"/>
          </a:effectRef>
          <a:fontRef idx="minor">
            <a:schemeClr val="dk1"/>
          </a:fontRef>
        </p:style>
        <p:txBody>
          <a:bodyPr>
            <a:normAutofit lnSpcReduction="10000"/>
          </a:bodyPr>
          <a:lstStyle/>
          <a:p>
            <a:pPr algn="justLow"/>
            <a:r>
              <a:rPr lang="ar-IQ" b="1" dirty="0" smtClean="0">
                <a:solidFill>
                  <a:srgbClr val="0070C0"/>
                </a:solidFill>
              </a:rPr>
              <a:t>أعادة تركيب الخطة الحركية والذي يفترض فيه بأن التداخل البيئي العالي يفيد المتعلم نظرا لأنه يتطلب من الفرد أن يعيد بناء الخطة الحركية لتنوع معين من المهارة كلما حاول المتعلم أداء هذا التنوع بعد ممارسة الأنواع الأخرى .وهذا ضروري نظرا لأن المتعلم قد نسى تماما أو جزئيا الخطة الحركية التي قد نماها في المحاولة السابقة لهذا التنوع المهاري كنتيجة للتداخل البيئي الذي تم نماها في المحاولة السابقة لهذا التنوع </a:t>
            </a:r>
            <a:endParaRPr lang="ar-IQ" b="1" dirty="0">
              <a:solidFill>
                <a:srgbClr val="0070C0"/>
              </a:solidFill>
            </a:endParaRPr>
          </a:p>
        </p:txBody>
      </p:sp>
      <p:sp>
        <p:nvSpPr>
          <p:cNvPr id="7" name="عنصر نائب للمحتوى 6"/>
          <p:cNvSpPr>
            <a:spLocks noGrp="1"/>
          </p:cNvSpPr>
          <p:nvPr>
            <p:ph sz="quarter" idx="2"/>
          </p:nvPr>
        </p:nvSpPr>
        <p:spPr>
          <a:xfrm>
            <a:off x="4270248" y="1214422"/>
            <a:ext cx="3657600" cy="4957778"/>
          </a:xfrm>
        </p:spPr>
        <p:style>
          <a:lnRef idx="1">
            <a:schemeClr val="accent4"/>
          </a:lnRef>
          <a:fillRef idx="2">
            <a:schemeClr val="accent4"/>
          </a:fillRef>
          <a:effectRef idx="1">
            <a:schemeClr val="accent4"/>
          </a:effectRef>
          <a:fontRef idx="minor">
            <a:schemeClr val="dk1"/>
          </a:fontRef>
        </p:style>
        <p:txBody>
          <a:bodyPr>
            <a:normAutofit lnSpcReduction="10000"/>
          </a:bodyPr>
          <a:lstStyle/>
          <a:p>
            <a:pPr algn="justLow"/>
            <a:r>
              <a:rPr lang="ar-IQ" b="1" dirty="0" smtClean="0">
                <a:solidFill>
                  <a:srgbClr val="FF0000"/>
                </a:solidFill>
              </a:rPr>
              <a:t>مرتبط بتمثيل الذاكرة للتنوعات المختلفة للمهارة التي يمارسها المتعلم . ففي الممارسة العشوائية يندمج المتعلم بصورة كبيرة في العديد من السيتراتيجيات المختلفة عن تلك التي يسترجع المتعلم في ذاكرته جميع تنوعات المهارة التي يقوم بممارستها ومن ثم يستطيع مقارنة ومناقضة هذه التنوعات ليميز كلا منها عن الأخرى . وينتج عن الاندماج أو التفاعل بهذه الصورة أكثر استعدادا في المحاولات المستقبلية </a:t>
            </a:r>
            <a:endParaRPr lang="ar-IQ"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7">
                                            <p:bg/>
                                          </p:spTgt>
                                        </p:tgtEl>
                                        <p:attrNameLst>
                                          <p:attrName>style.visibility</p:attrName>
                                        </p:attrNameLst>
                                      </p:cBhvr>
                                      <p:to>
                                        <p:strVal val="visible"/>
                                      </p:to>
                                    </p:set>
                                    <p:anim to="" calcmode="lin" valueType="num">
                                      <p:cBhvr>
                                        <p:cTn id="12" dur="1" fill="hold"/>
                                        <p:tgtEl>
                                          <p:spTgt spid="7">
                                            <p:bg/>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 to="" calcmode="lin" valueType="num">
                                      <p:cBhvr>
                                        <p:cTn id="17" dur="1" fill="hold"/>
                                        <p:tgtEl>
                                          <p:spTgt spid="7">
                                            <p:txEl>
                                              <p:pRg st="0" end="0"/>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6">
                                            <p:bg/>
                                          </p:spTgt>
                                        </p:tgtEl>
                                        <p:attrNameLst>
                                          <p:attrName>style.visibility</p:attrName>
                                        </p:attrNameLst>
                                      </p:cBhvr>
                                      <p:to>
                                        <p:strVal val="visible"/>
                                      </p:to>
                                    </p:set>
                                    <p:anim to="" calcmode="lin" valueType="num">
                                      <p:cBhvr>
                                        <p:cTn id="22" dur="1" fill="hold"/>
                                        <p:tgtEl>
                                          <p:spTgt spid="6">
                                            <p:bg/>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 to="" calcmode="lin" valueType="num">
                                      <p:cBhvr>
                                        <p:cTn id="27" dur="1" fill="hold"/>
                                        <p:tgtEl>
                                          <p:spTgt spid="6">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build="p" animBg="1"/>
      <p:bldP spid="7"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2971792" cy="1143000"/>
          </a:xfrm>
        </p:spPr>
        <p:style>
          <a:lnRef idx="0">
            <a:schemeClr val="accent4"/>
          </a:lnRef>
          <a:fillRef idx="3">
            <a:schemeClr val="accent4"/>
          </a:fillRef>
          <a:effectRef idx="3">
            <a:schemeClr val="accent4"/>
          </a:effectRef>
          <a:fontRef idx="minor">
            <a:schemeClr val="lt1"/>
          </a:fontRef>
        </p:style>
        <p:txBody>
          <a:bodyPr anchor="ctr">
            <a:normAutofit/>
          </a:bodyPr>
          <a:lstStyle/>
          <a:p>
            <a:pPr algn="ctr"/>
            <a:r>
              <a:rPr lang="ar-IQ" sz="3600" b="1" dirty="0" smtClean="0"/>
              <a:t>كمية الممارسة </a:t>
            </a:r>
            <a:endParaRPr lang="ar-IQ" sz="3600" b="1" dirty="0"/>
          </a:p>
        </p:txBody>
      </p:sp>
      <p:pic>
        <p:nvPicPr>
          <p:cNvPr id="5" name="عنصر نائب للمحتوى 4" descr="vlcsnap-2012-05-22-20h48m55s231.png"/>
          <p:cNvPicPr>
            <a:picLocks noGrp="1" noChangeAspect="1"/>
          </p:cNvPicPr>
          <p:nvPr>
            <p:ph sz="quarter" idx="1"/>
          </p:nvPr>
        </p:nvPicPr>
        <p:blipFill>
          <a:blip r:embed="rId2"/>
          <a:stretch>
            <a:fillRect/>
          </a:stretch>
        </p:blipFill>
        <p:spPr>
          <a:xfrm>
            <a:off x="457200" y="1714488"/>
            <a:ext cx="3657600" cy="4572032"/>
          </a:xfrm>
        </p:spPr>
      </p:pic>
      <p:sp>
        <p:nvSpPr>
          <p:cNvPr id="4" name="عنصر نائب للمحتوى 3"/>
          <p:cNvSpPr>
            <a:spLocks noGrp="1"/>
          </p:cNvSpPr>
          <p:nvPr>
            <p:ph sz="quarter" idx="2"/>
          </p:nvPr>
        </p:nvSpPr>
        <p:spPr>
          <a:xfrm>
            <a:off x="4270248" y="642918"/>
            <a:ext cx="3657600" cy="3400436"/>
          </a:xfrm>
        </p:spPr>
        <p:style>
          <a:lnRef idx="2">
            <a:schemeClr val="accent6"/>
          </a:lnRef>
          <a:fillRef idx="1">
            <a:schemeClr val="lt1"/>
          </a:fillRef>
          <a:effectRef idx="0">
            <a:schemeClr val="accent6"/>
          </a:effectRef>
          <a:fontRef idx="minor">
            <a:schemeClr val="dk1"/>
          </a:fontRef>
        </p:style>
        <p:txBody>
          <a:bodyPr/>
          <a:lstStyle/>
          <a:p>
            <a:pPr algn="justLow"/>
            <a:r>
              <a:rPr lang="ar-IQ" dirty="0" smtClean="0"/>
              <a:t>هي الفترة التي يستغرقها الفرد في ممارسة مهارة رياضية معينة ، حيث أنه من المفترض أنه مع زيادة الممارسة يصبح الأداء أفضل عند التعرض لمواقف مستقبلية جديدة ، حيث يعزى دائما الأداء المهاري الجيد وبصورة مباشرة إلى كمية ممارسة الفرد للمهارة </a:t>
            </a:r>
            <a:endParaRPr lang="ar-IQ" dirty="0"/>
          </a:p>
        </p:txBody>
      </p:sp>
      <p:pic>
        <p:nvPicPr>
          <p:cNvPr id="7170" name="Picture 2" descr="C:\Users\ali\Pictures\vlcsnap-2012-05-22-20h48m59s14.png"/>
          <p:cNvPicPr>
            <a:picLocks noChangeAspect="1" noChangeArrowheads="1"/>
          </p:cNvPicPr>
          <p:nvPr/>
        </p:nvPicPr>
        <p:blipFill>
          <a:blip r:embed="rId3"/>
          <a:srcRect/>
          <a:stretch>
            <a:fillRect/>
          </a:stretch>
        </p:blipFill>
        <p:spPr bwMode="auto">
          <a:xfrm>
            <a:off x="4500562" y="4429132"/>
            <a:ext cx="3071834" cy="214311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to="" calcmode="lin" valueType="num">
                                      <p:cBhvr>
                                        <p:cTn id="12" dur="1" fill="hold"/>
                                        <p:tgtEl>
                                          <p:spTgt spid="5"/>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4">
                                            <p:bg/>
                                          </p:spTgt>
                                        </p:tgtEl>
                                        <p:attrNameLst>
                                          <p:attrName>style.visibility</p:attrName>
                                        </p:attrNameLst>
                                      </p:cBhvr>
                                      <p:to>
                                        <p:strVal val="visible"/>
                                      </p:to>
                                    </p:set>
                                    <p:anim to="" calcmode="lin" valueType="num">
                                      <p:cBhvr>
                                        <p:cTn id="17" dur="1" fill="hold"/>
                                        <p:tgtEl>
                                          <p:spTgt spid="4">
                                            <p:bg/>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 to="" calcmode="lin" valueType="num">
                                      <p:cBhvr>
                                        <p:cTn id="22" dur="1" fill="hold"/>
                                        <p:tgtEl>
                                          <p:spTgt spid="4">
                                            <p:txEl>
                                              <p:pRg st="0" end="0"/>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7170"/>
                                        </p:tgtEl>
                                        <p:attrNameLst>
                                          <p:attrName>style.visibility</p:attrName>
                                        </p:attrNameLst>
                                      </p:cBhvr>
                                      <p:to>
                                        <p:strVal val="visible"/>
                                      </p:to>
                                    </p:set>
                                    <p:anim to="" calcmode="lin" valueType="num">
                                      <p:cBhvr>
                                        <p:cTn id="27" dur="1" fill="hold"/>
                                        <p:tgtEl>
                                          <p:spTgt spid="717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build="p"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مشربية">
  <a:themeElements>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مشربية">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مشربية">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154</TotalTime>
  <Words>1016</Words>
  <PresentationFormat>عرض على الشاشة (3:4)‏</PresentationFormat>
  <Paragraphs>61</Paragraphs>
  <Slides>14</Slides>
  <Notes>0</Notes>
  <HiddenSlides>0</HiddenSlides>
  <MMClips>0</MMClips>
  <ScaleCrop>false</ScaleCrop>
  <HeadingPairs>
    <vt:vector size="4" baseType="variant">
      <vt:variant>
        <vt:lpstr>سمة</vt:lpstr>
      </vt:variant>
      <vt:variant>
        <vt:i4>1</vt:i4>
      </vt:variant>
      <vt:variant>
        <vt:lpstr>عناوين الشرائح</vt:lpstr>
      </vt:variant>
      <vt:variant>
        <vt:i4>14</vt:i4>
      </vt:variant>
    </vt:vector>
  </HeadingPairs>
  <TitlesOfParts>
    <vt:vector size="15" baseType="lpstr">
      <vt:lpstr>مشربية</vt:lpstr>
      <vt:lpstr>شروط الممارسة </vt:lpstr>
      <vt:lpstr>التدريب والممارسة</vt:lpstr>
      <vt:lpstr>الشريحة 3</vt:lpstr>
      <vt:lpstr>تنوع الممارسة </vt:lpstr>
      <vt:lpstr>أساليب تنوع الممارسة </vt:lpstr>
      <vt:lpstr>تنظيم الممارسة المتنوعة </vt:lpstr>
      <vt:lpstr>الشريحة 7</vt:lpstr>
      <vt:lpstr>ما هو السبب في حدوث تأثير التداخل البيئي </vt:lpstr>
      <vt:lpstr>كمية الممارسة </vt:lpstr>
      <vt:lpstr>التعلم الزائد في المهارات الرياضية </vt:lpstr>
      <vt:lpstr>توزيع الممارسة ( جدولة التمرين )</vt:lpstr>
      <vt:lpstr>التدريب المكثف والتدريب الموزع </vt:lpstr>
      <vt:lpstr>التمرين البدني والتمرين الذهني </vt:lpstr>
      <vt:lpstr>الشريحة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شروط الممارسة </dc:title>
  <dc:creator>ali</dc:creator>
  <cp:lastModifiedBy>USER</cp:lastModifiedBy>
  <cp:revision>29</cp:revision>
  <dcterms:created xsi:type="dcterms:W3CDTF">2012-05-31T15:32:13Z</dcterms:created>
  <dcterms:modified xsi:type="dcterms:W3CDTF">2014-10-22T07:20:52Z</dcterms:modified>
</cp:coreProperties>
</file>