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92EEE5"/>
    <a:srgbClr val="F7F3BD"/>
    <a:srgbClr val="CC00FF"/>
    <a:srgbClr val="00FF00"/>
    <a:srgbClr val="FEE9B6"/>
    <a:srgbClr val="66FFFF"/>
    <a:srgbClr val="FFFFCC"/>
    <a:srgbClr val="00D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3C6061-886A-4A33-8542-17C2BBFF7F2E}" type="doc">
      <dgm:prSet loTypeId="urn:microsoft.com/office/officeart/2005/8/layout/target3" loCatId="relationship" qsTypeId="urn:microsoft.com/office/officeart/2005/8/quickstyle/simple1" qsCatId="simple" csTypeId="urn:microsoft.com/office/officeart/2005/8/colors/accent3_3" csCatId="accent3"/>
      <dgm:spPr/>
      <dgm:t>
        <a:bodyPr/>
        <a:lstStyle/>
        <a:p>
          <a:pPr rtl="1"/>
          <a:endParaRPr lang="ar-IQ"/>
        </a:p>
      </dgm:t>
    </dgm:pt>
    <dgm:pt modelId="{FDECCCC2-14FF-4B6B-9FCD-ED188906C149}">
      <dgm:prSet/>
      <dgm:spPr/>
      <dgm:t>
        <a:bodyPr/>
        <a:lstStyle/>
        <a:p>
          <a:pPr rtl="1"/>
          <a:r>
            <a:rPr lang="ar-SA" b="1" dirty="0" smtClean="0">
              <a:solidFill>
                <a:srgbClr val="FF0000"/>
              </a:solidFill>
              <a:latin typeface="Arial" pitchFamily="34" charset="0"/>
              <a:cs typeface="Arial" pitchFamily="34" charset="0"/>
            </a:rPr>
            <a:t>إيجابيات الطريقة الإلقائية</a:t>
          </a:r>
          <a:endParaRPr lang="ar-IQ" b="1" dirty="0">
            <a:solidFill>
              <a:srgbClr val="FF0000"/>
            </a:solidFill>
            <a:latin typeface="Arial" pitchFamily="34" charset="0"/>
            <a:cs typeface="Arial" pitchFamily="34" charset="0"/>
          </a:endParaRPr>
        </a:p>
      </dgm:t>
    </dgm:pt>
    <dgm:pt modelId="{DB7CD979-7ADA-4694-B251-CD5DF56DF8BE}" type="parTrans" cxnId="{BFCAAA2B-9FE6-46D9-A81C-3E66931B49A7}">
      <dgm:prSet/>
      <dgm:spPr/>
      <dgm:t>
        <a:bodyPr/>
        <a:lstStyle/>
        <a:p>
          <a:pPr rtl="1"/>
          <a:endParaRPr lang="ar-IQ"/>
        </a:p>
      </dgm:t>
    </dgm:pt>
    <dgm:pt modelId="{2A4F9F12-8862-481A-A91C-6D90B017F9C9}" type="sibTrans" cxnId="{BFCAAA2B-9FE6-46D9-A81C-3E66931B49A7}">
      <dgm:prSet/>
      <dgm:spPr/>
      <dgm:t>
        <a:bodyPr/>
        <a:lstStyle/>
        <a:p>
          <a:pPr rtl="1"/>
          <a:endParaRPr lang="ar-IQ"/>
        </a:p>
      </dgm:t>
    </dgm:pt>
    <dgm:pt modelId="{67E5B413-F8F4-4795-B34E-A9D7B388C167}" type="pres">
      <dgm:prSet presAssocID="{063C6061-886A-4A33-8542-17C2BBFF7F2E}" presName="Name0" presStyleCnt="0">
        <dgm:presLayoutVars>
          <dgm:chMax val="7"/>
          <dgm:dir/>
          <dgm:animLvl val="lvl"/>
          <dgm:resizeHandles val="exact"/>
        </dgm:presLayoutVars>
      </dgm:prSet>
      <dgm:spPr/>
      <dgm:t>
        <a:bodyPr/>
        <a:lstStyle/>
        <a:p>
          <a:pPr rtl="1"/>
          <a:endParaRPr lang="ar-IQ"/>
        </a:p>
      </dgm:t>
    </dgm:pt>
    <dgm:pt modelId="{FCA328F3-B69B-47D1-8E32-C492EC3D8B4F}" type="pres">
      <dgm:prSet presAssocID="{FDECCCC2-14FF-4B6B-9FCD-ED188906C149}" presName="circle1" presStyleLbl="node1" presStyleIdx="0" presStyleCnt="1"/>
      <dgm:spPr/>
    </dgm:pt>
    <dgm:pt modelId="{0B08C4B6-8307-400D-AF2B-7EE36CD00581}" type="pres">
      <dgm:prSet presAssocID="{FDECCCC2-14FF-4B6B-9FCD-ED188906C149}" presName="space" presStyleCnt="0"/>
      <dgm:spPr/>
    </dgm:pt>
    <dgm:pt modelId="{97CF4591-0E1F-4EE1-924E-61FE641B2920}" type="pres">
      <dgm:prSet presAssocID="{FDECCCC2-14FF-4B6B-9FCD-ED188906C149}" presName="rect1" presStyleLbl="alignAcc1" presStyleIdx="0" presStyleCnt="1"/>
      <dgm:spPr/>
      <dgm:t>
        <a:bodyPr/>
        <a:lstStyle/>
        <a:p>
          <a:pPr rtl="1"/>
          <a:endParaRPr lang="ar-IQ"/>
        </a:p>
      </dgm:t>
    </dgm:pt>
    <dgm:pt modelId="{D4BAC4D0-84F2-4AB8-A240-56C9661A665B}" type="pres">
      <dgm:prSet presAssocID="{FDECCCC2-14FF-4B6B-9FCD-ED188906C149}" presName="rect1ParTxNoCh" presStyleLbl="alignAcc1" presStyleIdx="0" presStyleCnt="1">
        <dgm:presLayoutVars>
          <dgm:chMax val="1"/>
          <dgm:bulletEnabled val="1"/>
        </dgm:presLayoutVars>
      </dgm:prSet>
      <dgm:spPr/>
      <dgm:t>
        <a:bodyPr/>
        <a:lstStyle/>
        <a:p>
          <a:pPr rtl="1"/>
          <a:endParaRPr lang="ar-IQ"/>
        </a:p>
      </dgm:t>
    </dgm:pt>
  </dgm:ptLst>
  <dgm:cxnLst>
    <dgm:cxn modelId="{BFCAAA2B-9FE6-46D9-A81C-3E66931B49A7}" srcId="{063C6061-886A-4A33-8542-17C2BBFF7F2E}" destId="{FDECCCC2-14FF-4B6B-9FCD-ED188906C149}" srcOrd="0" destOrd="0" parTransId="{DB7CD979-7ADA-4694-B251-CD5DF56DF8BE}" sibTransId="{2A4F9F12-8862-481A-A91C-6D90B017F9C9}"/>
    <dgm:cxn modelId="{8356A6ED-091C-480F-B7CD-512164D31D3A}" type="presOf" srcId="{FDECCCC2-14FF-4B6B-9FCD-ED188906C149}" destId="{D4BAC4D0-84F2-4AB8-A240-56C9661A665B}" srcOrd="1" destOrd="0" presId="urn:microsoft.com/office/officeart/2005/8/layout/target3"/>
    <dgm:cxn modelId="{F7D8A99E-F7C1-47B3-818E-C0BCAF45F579}" type="presOf" srcId="{063C6061-886A-4A33-8542-17C2BBFF7F2E}" destId="{67E5B413-F8F4-4795-B34E-A9D7B388C167}" srcOrd="0" destOrd="0" presId="urn:microsoft.com/office/officeart/2005/8/layout/target3"/>
    <dgm:cxn modelId="{AC1B5320-47C8-4C20-896C-BAF03471B574}" type="presOf" srcId="{FDECCCC2-14FF-4B6B-9FCD-ED188906C149}" destId="{97CF4591-0E1F-4EE1-924E-61FE641B2920}" srcOrd="0" destOrd="0" presId="urn:microsoft.com/office/officeart/2005/8/layout/target3"/>
    <dgm:cxn modelId="{77364B93-6E5B-4D9C-91FC-84C4521B1246}" type="presParOf" srcId="{67E5B413-F8F4-4795-B34E-A9D7B388C167}" destId="{FCA328F3-B69B-47D1-8E32-C492EC3D8B4F}" srcOrd="0" destOrd="0" presId="urn:microsoft.com/office/officeart/2005/8/layout/target3"/>
    <dgm:cxn modelId="{11E28859-F3E0-4279-A6DC-24F2D15DBBD0}" type="presParOf" srcId="{67E5B413-F8F4-4795-B34E-A9D7B388C167}" destId="{0B08C4B6-8307-400D-AF2B-7EE36CD00581}" srcOrd="1" destOrd="0" presId="urn:microsoft.com/office/officeart/2005/8/layout/target3"/>
    <dgm:cxn modelId="{0B352BB7-69F2-49BF-B8E1-ABD6501ED347}" type="presParOf" srcId="{67E5B413-F8F4-4795-B34E-A9D7B388C167}" destId="{97CF4591-0E1F-4EE1-924E-61FE641B2920}" srcOrd="2" destOrd="0" presId="urn:microsoft.com/office/officeart/2005/8/layout/target3"/>
    <dgm:cxn modelId="{3A31E290-AB87-4038-9A22-20A04ACAC921}" type="presParOf" srcId="{67E5B413-F8F4-4795-B34E-A9D7B388C167}" destId="{D4BAC4D0-84F2-4AB8-A240-56C9661A665B}" srcOrd="3" destOrd="0" presId="urn:microsoft.com/office/officeart/2005/8/layout/target3"/>
  </dgm:cxnLst>
  <dgm:bg/>
  <dgm:whole/>
</dgm:dataModel>
</file>

<file path=ppt/diagrams/data2.xml><?xml version="1.0" encoding="utf-8"?>
<dgm:dataModel xmlns:dgm="http://schemas.openxmlformats.org/drawingml/2006/diagram" xmlns:a="http://schemas.openxmlformats.org/drawingml/2006/main">
  <dgm:ptLst>
    <dgm:pt modelId="{7A3091FC-C0C6-4BA5-A912-201111CAE26B}"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pPr rtl="1"/>
          <a:endParaRPr lang="ar-IQ"/>
        </a:p>
      </dgm:t>
    </dgm:pt>
    <dgm:pt modelId="{E16848BE-4A21-4874-88C5-B4E2963CD6ED}">
      <dgm:prSet custT="1"/>
      <dgm:spPr/>
      <dgm:t>
        <a:bodyPr/>
        <a:lstStyle/>
        <a:p>
          <a:pPr rtl="1"/>
          <a:r>
            <a:rPr lang="ar-SA" sz="1800" b="1" dirty="0" smtClean="0">
              <a:latin typeface="Arial" pitchFamily="34" charset="0"/>
              <a:cs typeface="Arial" pitchFamily="34" charset="0"/>
            </a:rPr>
            <a:t>اتخاذ قرارات مرحلة ما قبل</a:t>
          </a:r>
          <a:r>
            <a:rPr lang="ar-IQ" sz="1800" b="1" dirty="0" smtClean="0">
              <a:latin typeface="Arial" pitchFamily="34" charset="0"/>
              <a:cs typeface="Arial" pitchFamily="34" charset="0"/>
            </a:rPr>
            <a:t> </a:t>
          </a:r>
          <a:r>
            <a:rPr lang="ar-SA" sz="1800" b="1" dirty="0" smtClean="0">
              <a:latin typeface="Arial" pitchFamily="34" charset="0"/>
              <a:cs typeface="Arial" pitchFamily="34" charset="0"/>
            </a:rPr>
            <a:t>التدريس</a:t>
          </a:r>
          <a:endParaRPr lang="ar-IQ" sz="1800" b="1" dirty="0">
            <a:latin typeface="Arial" pitchFamily="34" charset="0"/>
            <a:cs typeface="Arial" pitchFamily="34" charset="0"/>
          </a:endParaRPr>
        </a:p>
      </dgm:t>
    </dgm:pt>
    <dgm:pt modelId="{1E1419F6-6DE8-445D-B8AC-C18691BBE67F}" type="parTrans" cxnId="{D952EE7F-01AC-4B10-B056-CFF2A07E33FC}">
      <dgm:prSet/>
      <dgm:spPr/>
      <dgm:t>
        <a:bodyPr/>
        <a:lstStyle/>
        <a:p>
          <a:pPr rtl="1"/>
          <a:endParaRPr lang="ar-IQ"/>
        </a:p>
      </dgm:t>
    </dgm:pt>
    <dgm:pt modelId="{6333C10A-E4BF-4725-9F7E-6CDE1633C7BE}" type="sibTrans" cxnId="{D952EE7F-01AC-4B10-B056-CFF2A07E33FC}">
      <dgm:prSet/>
      <dgm:spPr/>
      <dgm:t>
        <a:bodyPr/>
        <a:lstStyle/>
        <a:p>
          <a:pPr rtl="1"/>
          <a:endParaRPr lang="ar-IQ"/>
        </a:p>
      </dgm:t>
    </dgm:pt>
    <dgm:pt modelId="{61525915-F4EE-49FC-8525-8391F3AF8443}">
      <dgm:prSet custT="1"/>
      <dgm:spPr/>
      <dgm:t>
        <a:bodyPr/>
        <a:lstStyle/>
        <a:p>
          <a:pPr rtl="1"/>
          <a:r>
            <a:rPr lang="ar-SA" sz="1800" b="1" dirty="0" smtClean="0">
              <a:latin typeface="Arial" pitchFamily="34" charset="0"/>
              <a:cs typeface="Arial" pitchFamily="34" charset="0"/>
            </a:rPr>
            <a:t>إعطاء نوع العمل بشكل بيانات وكيفية تطبيقها </a:t>
          </a:r>
          <a:endParaRPr lang="ar-IQ" sz="1800" b="1" dirty="0" smtClean="0">
            <a:latin typeface="Arial" pitchFamily="34" charset="0"/>
            <a:cs typeface="Arial" pitchFamily="34" charset="0"/>
          </a:endParaRPr>
        </a:p>
      </dgm:t>
    </dgm:pt>
    <dgm:pt modelId="{71B6A671-126D-4035-BA0A-6EF468646A25}" type="parTrans" cxnId="{08DCA177-1F37-4C2F-A0A5-8640D43480EF}">
      <dgm:prSet/>
      <dgm:spPr/>
      <dgm:t>
        <a:bodyPr/>
        <a:lstStyle/>
        <a:p>
          <a:pPr rtl="1"/>
          <a:endParaRPr lang="ar-IQ"/>
        </a:p>
      </dgm:t>
    </dgm:pt>
    <dgm:pt modelId="{5A661DAF-D547-4CBB-8417-FA0CB5B3757F}" type="sibTrans" cxnId="{08DCA177-1F37-4C2F-A0A5-8640D43480EF}">
      <dgm:prSet/>
      <dgm:spPr/>
      <dgm:t>
        <a:bodyPr/>
        <a:lstStyle/>
        <a:p>
          <a:pPr rtl="1"/>
          <a:endParaRPr lang="ar-IQ"/>
        </a:p>
      </dgm:t>
    </dgm:pt>
    <dgm:pt modelId="{F1221864-F682-451E-8D39-9B47960D51AF}">
      <dgm:prSet custT="1"/>
      <dgm:spPr/>
      <dgm:t>
        <a:bodyPr/>
        <a:lstStyle/>
        <a:p>
          <a:pPr rtl="1"/>
          <a:r>
            <a:rPr lang="ar-SA" sz="1800" b="1" dirty="0" smtClean="0">
              <a:latin typeface="Arial" pitchFamily="34" charset="0"/>
              <a:cs typeface="Arial" pitchFamily="34" charset="0"/>
            </a:rPr>
            <a:t>ملاحظة ومراقبة عمل التلميذ العامل والملاحظ </a:t>
          </a:r>
          <a:endParaRPr lang="en-US" sz="1800" b="1" dirty="0" smtClean="0">
            <a:latin typeface="Arial" pitchFamily="34" charset="0"/>
            <a:cs typeface="Arial" pitchFamily="34" charset="0"/>
          </a:endParaRPr>
        </a:p>
      </dgm:t>
    </dgm:pt>
    <dgm:pt modelId="{880556AC-6C97-4DAC-BA48-E20851FC5284}" type="parTrans" cxnId="{163F6C19-6626-44D5-AF23-D2CA4E9E3E1D}">
      <dgm:prSet/>
      <dgm:spPr/>
      <dgm:t>
        <a:bodyPr/>
        <a:lstStyle/>
        <a:p>
          <a:pPr rtl="1"/>
          <a:endParaRPr lang="ar-IQ"/>
        </a:p>
      </dgm:t>
    </dgm:pt>
    <dgm:pt modelId="{CC9C33E1-119D-44A1-9C98-3510A7415831}" type="sibTrans" cxnId="{163F6C19-6626-44D5-AF23-D2CA4E9E3E1D}">
      <dgm:prSet/>
      <dgm:spPr/>
      <dgm:t>
        <a:bodyPr/>
        <a:lstStyle/>
        <a:p>
          <a:pPr rtl="1"/>
          <a:endParaRPr lang="ar-IQ"/>
        </a:p>
      </dgm:t>
    </dgm:pt>
    <dgm:pt modelId="{36D7FF44-B7EA-45F5-B272-250D00EAFD33}">
      <dgm:prSet custT="1"/>
      <dgm:spPr/>
      <dgm:t>
        <a:bodyPr/>
        <a:lstStyle/>
        <a:p>
          <a:pPr rtl="1"/>
          <a:r>
            <a:rPr lang="ar-SA" sz="1800" b="1" dirty="0" smtClean="0">
              <a:latin typeface="Arial" pitchFamily="34" charset="0"/>
              <a:cs typeface="Arial" pitchFamily="34" charset="0"/>
            </a:rPr>
            <a:t>يكون قريبا من التلميذ الملاحظ عندما يحتاج إليه </a:t>
          </a:r>
          <a:endParaRPr lang="ar-IQ" sz="1800" b="1" dirty="0" smtClean="0">
            <a:latin typeface="Arial" pitchFamily="34" charset="0"/>
            <a:cs typeface="Arial" pitchFamily="34" charset="0"/>
          </a:endParaRPr>
        </a:p>
      </dgm:t>
    </dgm:pt>
    <dgm:pt modelId="{CC9CE3A7-4ECE-42C8-8308-20382F073FB7}" type="parTrans" cxnId="{1CBD7852-EFCE-4E7A-81ED-037052F4B6AB}">
      <dgm:prSet/>
      <dgm:spPr/>
      <dgm:t>
        <a:bodyPr/>
        <a:lstStyle/>
        <a:p>
          <a:pPr rtl="1"/>
          <a:endParaRPr lang="ar-IQ"/>
        </a:p>
      </dgm:t>
    </dgm:pt>
    <dgm:pt modelId="{071FD1B4-CBCF-49D8-A641-2B9697F623D4}" type="sibTrans" cxnId="{1CBD7852-EFCE-4E7A-81ED-037052F4B6AB}">
      <dgm:prSet/>
      <dgm:spPr/>
      <dgm:t>
        <a:bodyPr/>
        <a:lstStyle/>
        <a:p>
          <a:pPr rtl="1"/>
          <a:endParaRPr lang="ar-IQ"/>
        </a:p>
      </dgm:t>
    </dgm:pt>
    <dgm:pt modelId="{B19DB0A4-F888-44D1-B6BB-933A91EFD494}" type="pres">
      <dgm:prSet presAssocID="{7A3091FC-C0C6-4BA5-A912-201111CAE26B}" presName="compositeShape" presStyleCnt="0">
        <dgm:presLayoutVars>
          <dgm:dir/>
          <dgm:resizeHandles/>
        </dgm:presLayoutVars>
      </dgm:prSet>
      <dgm:spPr/>
      <dgm:t>
        <a:bodyPr/>
        <a:lstStyle/>
        <a:p>
          <a:pPr rtl="1"/>
          <a:endParaRPr lang="ar-SA"/>
        </a:p>
      </dgm:t>
    </dgm:pt>
    <dgm:pt modelId="{785CABAF-F5E8-4D08-88FB-E1B6BE3AFED4}" type="pres">
      <dgm:prSet presAssocID="{7A3091FC-C0C6-4BA5-A912-201111CAE26B}" presName="pyramid" presStyleLbl="node1" presStyleIdx="0" presStyleCnt="1" custScaleX="138419"/>
      <dgm:spPr>
        <a:solidFill>
          <a:srgbClr val="66FFFF"/>
        </a:solidFill>
      </dgm:spPr>
    </dgm:pt>
    <dgm:pt modelId="{EA9415E5-E64A-48FF-A408-375B4B3540F0}" type="pres">
      <dgm:prSet presAssocID="{7A3091FC-C0C6-4BA5-A912-201111CAE26B}" presName="theList" presStyleCnt="0"/>
      <dgm:spPr/>
    </dgm:pt>
    <dgm:pt modelId="{6DF3D24F-3985-4655-A58E-89DF56EE086A}" type="pres">
      <dgm:prSet presAssocID="{E16848BE-4A21-4874-88C5-B4E2963CD6ED}" presName="aNode" presStyleLbl="fgAcc1" presStyleIdx="0" presStyleCnt="4" custScaleX="176923">
        <dgm:presLayoutVars>
          <dgm:bulletEnabled val="1"/>
        </dgm:presLayoutVars>
      </dgm:prSet>
      <dgm:spPr/>
      <dgm:t>
        <a:bodyPr/>
        <a:lstStyle/>
        <a:p>
          <a:pPr rtl="1"/>
          <a:endParaRPr lang="ar-SA"/>
        </a:p>
      </dgm:t>
    </dgm:pt>
    <dgm:pt modelId="{644E8B94-7FF0-496B-86CF-B1F2ED0AAEA4}" type="pres">
      <dgm:prSet presAssocID="{E16848BE-4A21-4874-88C5-B4E2963CD6ED}" presName="aSpace" presStyleCnt="0"/>
      <dgm:spPr/>
    </dgm:pt>
    <dgm:pt modelId="{ED8F7AC0-1466-4E74-8483-F4F1151A2E47}" type="pres">
      <dgm:prSet presAssocID="{61525915-F4EE-49FC-8525-8391F3AF8443}" presName="aNode" presStyleLbl="fgAcc1" presStyleIdx="1" presStyleCnt="4" custScaleX="201910">
        <dgm:presLayoutVars>
          <dgm:bulletEnabled val="1"/>
        </dgm:presLayoutVars>
      </dgm:prSet>
      <dgm:spPr/>
      <dgm:t>
        <a:bodyPr/>
        <a:lstStyle/>
        <a:p>
          <a:pPr rtl="1"/>
          <a:endParaRPr lang="ar-SA"/>
        </a:p>
      </dgm:t>
    </dgm:pt>
    <dgm:pt modelId="{A5C9DC9E-E506-4087-AD0E-2C063B81D597}" type="pres">
      <dgm:prSet presAssocID="{61525915-F4EE-49FC-8525-8391F3AF8443}" presName="aSpace" presStyleCnt="0"/>
      <dgm:spPr/>
    </dgm:pt>
    <dgm:pt modelId="{304194D4-353B-496E-94CB-A751EFEEEF8D}" type="pres">
      <dgm:prSet presAssocID="{F1221864-F682-451E-8D39-9B47960D51AF}" presName="aNode" presStyleLbl="fgAcc1" presStyleIdx="2" presStyleCnt="4" custScaleX="198456">
        <dgm:presLayoutVars>
          <dgm:bulletEnabled val="1"/>
        </dgm:presLayoutVars>
      </dgm:prSet>
      <dgm:spPr/>
      <dgm:t>
        <a:bodyPr/>
        <a:lstStyle/>
        <a:p>
          <a:pPr rtl="1"/>
          <a:endParaRPr lang="ar-SA"/>
        </a:p>
      </dgm:t>
    </dgm:pt>
    <dgm:pt modelId="{7F501E99-9254-4A53-BBB9-D5454BCD5CB4}" type="pres">
      <dgm:prSet presAssocID="{F1221864-F682-451E-8D39-9B47960D51AF}" presName="aSpace" presStyleCnt="0"/>
      <dgm:spPr/>
    </dgm:pt>
    <dgm:pt modelId="{7AC56BE6-3820-433A-8C16-AC198537A380}" type="pres">
      <dgm:prSet presAssocID="{36D7FF44-B7EA-45F5-B272-250D00EAFD33}" presName="aNode" presStyleLbl="fgAcc1" presStyleIdx="3" presStyleCnt="4" custScaleX="198456">
        <dgm:presLayoutVars>
          <dgm:bulletEnabled val="1"/>
        </dgm:presLayoutVars>
      </dgm:prSet>
      <dgm:spPr/>
      <dgm:t>
        <a:bodyPr/>
        <a:lstStyle/>
        <a:p>
          <a:pPr rtl="1"/>
          <a:endParaRPr lang="ar-SA"/>
        </a:p>
      </dgm:t>
    </dgm:pt>
    <dgm:pt modelId="{8814D08F-AD94-4188-BD0A-016476FA7B20}" type="pres">
      <dgm:prSet presAssocID="{36D7FF44-B7EA-45F5-B272-250D00EAFD33}" presName="aSpace" presStyleCnt="0"/>
      <dgm:spPr/>
    </dgm:pt>
  </dgm:ptLst>
  <dgm:cxnLst>
    <dgm:cxn modelId="{93F75904-BE09-4491-9D21-53904A6616BE}" type="presOf" srcId="{36D7FF44-B7EA-45F5-B272-250D00EAFD33}" destId="{7AC56BE6-3820-433A-8C16-AC198537A380}" srcOrd="0" destOrd="0" presId="urn:microsoft.com/office/officeart/2005/8/layout/pyramid2"/>
    <dgm:cxn modelId="{1CBD7852-EFCE-4E7A-81ED-037052F4B6AB}" srcId="{7A3091FC-C0C6-4BA5-A912-201111CAE26B}" destId="{36D7FF44-B7EA-45F5-B272-250D00EAFD33}" srcOrd="3" destOrd="0" parTransId="{CC9CE3A7-4ECE-42C8-8308-20382F073FB7}" sibTransId="{071FD1B4-CBCF-49D8-A641-2B9697F623D4}"/>
    <dgm:cxn modelId="{D952EE7F-01AC-4B10-B056-CFF2A07E33FC}" srcId="{7A3091FC-C0C6-4BA5-A912-201111CAE26B}" destId="{E16848BE-4A21-4874-88C5-B4E2963CD6ED}" srcOrd="0" destOrd="0" parTransId="{1E1419F6-6DE8-445D-B8AC-C18691BBE67F}" sibTransId="{6333C10A-E4BF-4725-9F7E-6CDE1633C7BE}"/>
    <dgm:cxn modelId="{D634002B-FFAC-4EC6-B07D-AB5A4E321317}" type="presOf" srcId="{E16848BE-4A21-4874-88C5-B4E2963CD6ED}" destId="{6DF3D24F-3985-4655-A58E-89DF56EE086A}" srcOrd="0" destOrd="0" presId="urn:microsoft.com/office/officeart/2005/8/layout/pyramid2"/>
    <dgm:cxn modelId="{7D5487A6-D573-4B33-863F-55FECAB577AF}" type="presOf" srcId="{7A3091FC-C0C6-4BA5-A912-201111CAE26B}" destId="{B19DB0A4-F888-44D1-B6BB-933A91EFD494}" srcOrd="0" destOrd="0" presId="urn:microsoft.com/office/officeart/2005/8/layout/pyramid2"/>
    <dgm:cxn modelId="{08DCA177-1F37-4C2F-A0A5-8640D43480EF}" srcId="{7A3091FC-C0C6-4BA5-A912-201111CAE26B}" destId="{61525915-F4EE-49FC-8525-8391F3AF8443}" srcOrd="1" destOrd="0" parTransId="{71B6A671-126D-4035-BA0A-6EF468646A25}" sibTransId="{5A661DAF-D547-4CBB-8417-FA0CB5B3757F}"/>
    <dgm:cxn modelId="{163F6C19-6626-44D5-AF23-D2CA4E9E3E1D}" srcId="{7A3091FC-C0C6-4BA5-A912-201111CAE26B}" destId="{F1221864-F682-451E-8D39-9B47960D51AF}" srcOrd="2" destOrd="0" parTransId="{880556AC-6C97-4DAC-BA48-E20851FC5284}" sibTransId="{CC9C33E1-119D-44A1-9C98-3510A7415831}"/>
    <dgm:cxn modelId="{0BDCD430-C012-44C4-9575-F19A343AFAF8}" type="presOf" srcId="{F1221864-F682-451E-8D39-9B47960D51AF}" destId="{304194D4-353B-496E-94CB-A751EFEEEF8D}" srcOrd="0" destOrd="0" presId="urn:microsoft.com/office/officeart/2005/8/layout/pyramid2"/>
    <dgm:cxn modelId="{76525086-B7BB-4583-914D-78ACA5C26D94}" type="presOf" srcId="{61525915-F4EE-49FC-8525-8391F3AF8443}" destId="{ED8F7AC0-1466-4E74-8483-F4F1151A2E47}" srcOrd="0" destOrd="0" presId="urn:microsoft.com/office/officeart/2005/8/layout/pyramid2"/>
    <dgm:cxn modelId="{2E5D9868-C02E-48B2-B8B1-7CE1BA7E2EAA}" type="presParOf" srcId="{B19DB0A4-F888-44D1-B6BB-933A91EFD494}" destId="{785CABAF-F5E8-4D08-88FB-E1B6BE3AFED4}" srcOrd="0" destOrd="0" presId="urn:microsoft.com/office/officeart/2005/8/layout/pyramid2"/>
    <dgm:cxn modelId="{99A04FB1-773D-4FF0-A1C5-17C673609132}" type="presParOf" srcId="{B19DB0A4-F888-44D1-B6BB-933A91EFD494}" destId="{EA9415E5-E64A-48FF-A408-375B4B3540F0}" srcOrd="1" destOrd="0" presId="urn:microsoft.com/office/officeart/2005/8/layout/pyramid2"/>
    <dgm:cxn modelId="{BF965EF9-EBF4-4334-B11B-541B8267751D}" type="presParOf" srcId="{EA9415E5-E64A-48FF-A408-375B4B3540F0}" destId="{6DF3D24F-3985-4655-A58E-89DF56EE086A}" srcOrd="0" destOrd="0" presId="urn:microsoft.com/office/officeart/2005/8/layout/pyramid2"/>
    <dgm:cxn modelId="{36ADECB9-EA49-41FC-9AF2-169AC1ABB230}" type="presParOf" srcId="{EA9415E5-E64A-48FF-A408-375B4B3540F0}" destId="{644E8B94-7FF0-496B-86CF-B1F2ED0AAEA4}" srcOrd="1" destOrd="0" presId="urn:microsoft.com/office/officeart/2005/8/layout/pyramid2"/>
    <dgm:cxn modelId="{AA047E27-7AB6-4AF6-A3F7-FCE11C09C340}" type="presParOf" srcId="{EA9415E5-E64A-48FF-A408-375B4B3540F0}" destId="{ED8F7AC0-1466-4E74-8483-F4F1151A2E47}" srcOrd="2" destOrd="0" presId="urn:microsoft.com/office/officeart/2005/8/layout/pyramid2"/>
    <dgm:cxn modelId="{484225AA-0F12-42CF-8FBC-59CAE2597D56}" type="presParOf" srcId="{EA9415E5-E64A-48FF-A408-375B4B3540F0}" destId="{A5C9DC9E-E506-4087-AD0E-2C063B81D597}" srcOrd="3" destOrd="0" presId="urn:microsoft.com/office/officeart/2005/8/layout/pyramid2"/>
    <dgm:cxn modelId="{91FD7692-89EF-4833-900E-E434ADDF7D9B}" type="presParOf" srcId="{EA9415E5-E64A-48FF-A408-375B4B3540F0}" destId="{304194D4-353B-496E-94CB-A751EFEEEF8D}" srcOrd="4" destOrd="0" presId="urn:microsoft.com/office/officeart/2005/8/layout/pyramid2"/>
    <dgm:cxn modelId="{12FB31C8-1022-40C6-91A2-74E0857EFFCB}" type="presParOf" srcId="{EA9415E5-E64A-48FF-A408-375B4B3540F0}" destId="{7F501E99-9254-4A53-BBB9-D5454BCD5CB4}" srcOrd="5" destOrd="0" presId="urn:microsoft.com/office/officeart/2005/8/layout/pyramid2"/>
    <dgm:cxn modelId="{77A77094-63C4-4188-A394-4C9439FFB85C}" type="presParOf" srcId="{EA9415E5-E64A-48FF-A408-375B4B3540F0}" destId="{7AC56BE6-3820-433A-8C16-AC198537A380}" srcOrd="6" destOrd="0" presId="urn:microsoft.com/office/officeart/2005/8/layout/pyramid2"/>
    <dgm:cxn modelId="{3F637A1D-F2EE-41F6-B06D-0D42FEFFEAC5}" type="presParOf" srcId="{EA9415E5-E64A-48FF-A408-375B4B3540F0}" destId="{8814D08F-AD94-4188-BD0A-016476FA7B20}" srcOrd="7" destOrd="0" presId="urn:microsoft.com/office/officeart/2005/8/layout/pyramid2"/>
  </dgm:cxnLst>
  <dgm:bg>
    <a:solidFill>
      <a:srgbClr val="F7F3BD"/>
    </a:solidFill>
  </dgm:bg>
  <dgm:whole/>
</dgm:dataModel>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81548DD-78B2-4ACE-8CB3-0C1F5394C19B}" type="datetimeFigureOut">
              <a:rPr lang="ar-IQ" smtClean="0"/>
              <a:pPr/>
              <a:t>28/12/1435</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9885BC6-BAB2-42CC-B86A-F7D0A1A71DB3}"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19885BC6-BAB2-42CC-B86A-F7D0A1A71DB3}" type="slidenum">
              <a:rPr lang="ar-IQ" smtClean="0"/>
              <a:pPr/>
              <a:t>5</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5" name="مستطيل مستدير الزوايا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ستطيل مستدير الزوايا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وان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ar-SA" smtClean="0"/>
              <a:t>انقر لتحرير نمط العنوان الرئيسي</a:t>
            </a:r>
            <a:endParaRPr kumimoji="0" lang="en-US"/>
          </a:p>
        </p:txBody>
      </p:sp>
      <p:sp>
        <p:nvSpPr>
          <p:cNvPr id="20" name="عنوان فرعي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19" name="عنصر نائب للتاريخ 18"/>
          <p:cNvSpPr>
            <a:spLocks noGrp="1"/>
          </p:cNvSpPr>
          <p:nvPr>
            <p:ph type="dt" sz="half" idx="10"/>
          </p:nvPr>
        </p:nvSpPr>
        <p:spPr/>
        <p:txBody>
          <a:bodyPr/>
          <a:lstStyle>
            <a:extLst/>
          </a:lstStyle>
          <a:p>
            <a:fld id="{1B8ABB09-4A1D-463E-8065-109CC2B7EFAA}" type="datetimeFigureOut">
              <a:rPr lang="ar-SA" smtClean="0"/>
              <a:pPr/>
              <a:t>28/12/1435</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11" name="عنصر نائب لرقم الشريحة 10"/>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502920" y="530352"/>
            <a:ext cx="8183880" cy="4187952"/>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28/12/1435</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533404"/>
            <a:ext cx="1981200" cy="5257799"/>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533400" y="533402"/>
            <a:ext cx="5943600" cy="525780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28/12/1435</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502920" y="530352"/>
            <a:ext cx="8183880" cy="4187952"/>
          </a:xfrm>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28/12/1435</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مستطيل مستدير الزوايا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مستدير الزوايا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28/12/1435</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28/12/1435</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nchor="b"/>
          <a:lstStyle>
            <a:lvl1pPr>
              <a:defRPr b="1"/>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pPr/>
              <a:t>28/12/1435</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pPr/>
              <a:t>28/12/1435</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مستطيل مستدير الزوايا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pPr/>
              <a:t>28/12/1435</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28/12/1435</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مستطيل مستدير الزوايا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ذو زاوية واحدة مستديرة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28/12/1435</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3" name="عنصر نائب للصورة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ar-SA" smtClean="0"/>
              <a:t>انقر فوق الرمز لإضافة صورة</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مستطيل مستدير الزوايا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مستطيل مستدير الزوايا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عنصر نائب للعنوان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ar-SA" smtClean="0"/>
              <a:t>انقر لتحرير نمط العنوان الرئيسي</a:t>
            </a:r>
            <a:endParaRPr kumimoji="0" lang="en-US"/>
          </a:p>
        </p:txBody>
      </p:sp>
      <p:sp>
        <p:nvSpPr>
          <p:cNvPr id="4" name="عنصر نائب للنص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5" name="عنصر نائب للتاريخ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B8ABB09-4A1D-463E-8065-109CC2B7EFAA}" type="datetimeFigureOut">
              <a:rPr lang="ar-SA" smtClean="0"/>
              <a:pPr/>
              <a:t>28/12/1435</a:t>
            </a:fld>
            <a:endParaRPr lang="ar-SA"/>
          </a:p>
        </p:txBody>
      </p:sp>
      <p:sp>
        <p:nvSpPr>
          <p:cNvPr id="18" name="عنصر نائب للتذييل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ar-SA"/>
          </a:p>
        </p:txBody>
      </p:sp>
      <p:sp>
        <p:nvSpPr>
          <p:cNvPr id="5" name="عنصر نائب لرقم الشريحة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www.maktoobblog.com/search?s=%D8%B7%D8%B1%D9%8A%D9%82%D9%87+%D8%A7%D9%84%D9%85%D8%B4%D8%B1%D9%88%D8%B9&amp;button=&amp;gsearch=2&amp;utm_source=related-search-blog-2012-04-20&amp;utm_medium=body-click&amp;utm_campaign=related-search"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22376" y="1071546"/>
            <a:ext cx="7772400" cy="1828800"/>
          </a:xfrm>
        </p:spPr>
        <p:style>
          <a:lnRef idx="1">
            <a:schemeClr val="accent4"/>
          </a:lnRef>
          <a:fillRef idx="2">
            <a:schemeClr val="accent4"/>
          </a:fillRef>
          <a:effectRef idx="1">
            <a:schemeClr val="accent4"/>
          </a:effectRef>
          <a:fontRef idx="minor">
            <a:schemeClr val="dk1"/>
          </a:fontRef>
        </p:style>
        <p:txBody>
          <a:bodyPr anchor="ctr">
            <a:normAutofit/>
          </a:bodyPr>
          <a:lstStyle/>
          <a:p>
            <a:pPr algn="ctr"/>
            <a:r>
              <a:rPr lang="ar-SA" sz="4800" dirty="0" smtClean="0">
                <a:latin typeface="Arial" pitchFamily="34" charset="0"/>
                <a:cs typeface="Arial" pitchFamily="34" charset="0"/>
              </a:rPr>
              <a:t>أساليب التدريس الحديثة في مجال التربية</a:t>
            </a:r>
            <a:r>
              <a:rPr lang="ar-IQ" sz="4800" dirty="0" smtClean="0">
                <a:latin typeface="Arial" pitchFamily="34" charset="0"/>
                <a:cs typeface="Arial" pitchFamily="34" charset="0"/>
              </a:rPr>
              <a:t> </a:t>
            </a:r>
            <a:r>
              <a:rPr lang="ar-SA" sz="4800" dirty="0" smtClean="0">
                <a:latin typeface="Arial" pitchFamily="34" charset="0"/>
                <a:cs typeface="Arial" pitchFamily="34" charset="0"/>
              </a:rPr>
              <a:t>البدنية والرياضية</a:t>
            </a:r>
            <a:endParaRPr lang="ar-IQ" sz="4800" dirty="0">
              <a:latin typeface="Arial" pitchFamily="34" charset="0"/>
              <a:cs typeface="Arial" pitchFamily="34" charset="0"/>
            </a:endParaRPr>
          </a:p>
        </p:txBody>
      </p:sp>
      <p:sp>
        <p:nvSpPr>
          <p:cNvPr id="3" name="عنوان فرعي 2"/>
          <p:cNvSpPr>
            <a:spLocks noGrp="1"/>
          </p:cNvSpPr>
          <p:nvPr>
            <p:ph type="subTitle" idx="1"/>
          </p:nvPr>
        </p:nvSpPr>
        <p:spPr>
          <a:xfrm>
            <a:off x="4786314" y="4014798"/>
            <a:ext cx="3708462" cy="914400"/>
          </a:xfrm>
        </p:spPr>
        <p:txBody>
          <a:bodyPr>
            <a:normAutofit/>
          </a:bodyPr>
          <a:lstStyle/>
          <a:p>
            <a:pPr algn="ctr"/>
            <a:r>
              <a:rPr lang="ar-SA" sz="2400" b="1" dirty="0" smtClean="0">
                <a:latin typeface="Arial" pitchFamily="34" charset="0"/>
                <a:cs typeface="Arial" pitchFamily="34" charset="0"/>
              </a:rPr>
              <a:t>أعداد</a:t>
            </a:r>
            <a:endParaRPr lang="ar-SA" sz="2400" b="1" dirty="0" smtClean="0">
              <a:latin typeface="Arial" pitchFamily="34" charset="0"/>
              <a:cs typeface="Arial" pitchFamily="34" charset="0"/>
            </a:endParaRPr>
          </a:p>
          <a:p>
            <a:pPr algn="ctr"/>
            <a:r>
              <a:rPr lang="ar-SA" sz="2400" b="1" dirty="0" smtClean="0">
                <a:latin typeface="Arial" pitchFamily="34" charset="0"/>
                <a:cs typeface="Arial" pitchFamily="34" charset="0"/>
              </a:rPr>
              <a:t>مشتاق عبد الرضا شرارة</a:t>
            </a:r>
            <a:endParaRPr lang="ar-IQ" sz="2400" b="1" dirty="0" smtClean="0">
              <a:latin typeface="Arial" pitchFamily="34" charset="0"/>
              <a:cs typeface="Arial" pitchFamily="34" charset="0"/>
            </a:endParaRPr>
          </a:p>
          <a:p>
            <a:pPr algn="ctr"/>
            <a:endParaRPr lang="ar-IQ" sz="2400" b="1" dirty="0">
              <a:latin typeface="Arial" pitchFamily="34" charset="0"/>
              <a:cs typeface="Arial" pitchFamily="34" charset="0"/>
            </a:endParaRPr>
          </a:p>
        </p:txBody>
      </p:sp>
      <p:sp>
        <p:nvSpPr>
          <p:cNvPr id="4" name="شكل بيضاوي 3"/>
          <p:cNvSpPr/>
          <p:nvPr/>
        </p:nvSpPr>
        <p:spPr>
          <a:xfrm>
            <a:off x="285720" y="3929066"/>
            <a:ext cx="4500594" cy="2214578"/>
          </a:xfrm>
          <a:prstGeom prst="ellipse">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IQ" sz="3600" b="1" dirty="0" smtClean="0">
                <a:solidFill>
                  <a:srgbClr val="FF0000"/>
                </a:solidFill>
                <a:effectLst>
                  <a:glow rad="139700">
                    <a:schemeClr val="accent6">
                      <a:satMod val="175000"/>
                      <a:alpha val="40000"/>
                    </a:schemeClr>
                  </a:glow>
                </a:effectLst>
                <a:latin typeface="Arial" pitchFamily="34" charset="0"/>
                <a:cs typeface="Arial" pitchFamily="34" charset="0"/>
              </a:rPr>
              <a:t>بأشراف </a:t>
            </a:r>
          </a:p>
          <a:p>
            <a:pPr algn="ctr"/>
            <a:r>
              <a:rPr lang="ar-IQ" sz="3600" b="1" dirty="0" smtClean="0">
                <a:solidFill>
                  <a:srgbClr val="FF0000"/>
                </a:solidFill>
                <a:effectLst>
                  <a:glow rad="139700">
                    <a:schemeClr val="accent6">
                      <a:satMod val="175000"/>
                      <a:alpha val="40000"/>
                    </a:schemeClr>
                  </a:glow>
                </a:effectLst>
                <a:latin typeface="Arial" pitchFamily="34" charset="0"/>
                <a:cs typeface="Arial" pitchFamily="34" charset="0"/>
              </a:rPr>
              <a:t>أ.د محمود الربيعي</a:t>
            </a:r>
            <a:endParaRPr lang="ar-IQ" sz="3600" b="1" dirty="0">
              <a:solidFill>
                <a:srgbClr val="FF0000"/>
              </a:solidFill>
              <a:effectLst>
                <a:glow rad="139700">
                  <a:schemeClr val="accent6">
                    <a:satMod val="175000"/>
                    <a:alpha val="40000"/>
                  </a:schemeClr>
                </a:glow>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p:style>
          <a:lnRef idx="2">
            <a:schemeClr val="accent1"/>
          </a:lnRef>
          <a:fillRef idx="1">
            <a:schemeClr val="lt1"/>
          </a:fillRef>
          <a:effectRef idx="0">
            <a:schemeClr val="accent1"/>
          </a:effectRef>
          <a:fontRef idx="minor">
            <a:schemeClr val="dk1"/>
          </a:fontRef>
        </p:style>
        <p:txBody>
          <a:bodyPr>
            <a:normAutofit/>
          </a:bodyPr>
          <a:lstStyle/>
          <a:p>
            <a:pPr algn="ctr"/>
            <a:r>
              <a:rPr lang="ar-SA" dirty="0" smtClean="0">
                <a:effectLst>
                  <a:glow rad="101600">
                    <a:schemeClr val="accent1">
                      <a:satMod val="175000"/>
                      <a:alpha val="40000"/>
                    </a:schemeClr>
                  </a:glow>
                </a:effectLst>
                <a:latin typeface="Arial" pitchFamily="34" charset="0"/>
                <a:cs typeface="Arial" pitchFamily="34" charset="0"/>
              </a:rPr>
              <a:t>الأساس الفلسفي لطريقة </a:t>
            </a:r>
            <a:r>
              <a:rPr lang="ar-IQ" dirty="0" smtClean="0">
                <a:effectLst>
                  <a:glow rad="101600">
                    <a:schemeClr val="accent1">
                      <a:satMod val="175000"/>
                      <a:alpha val="40000"/>
                    </a:schemeClr>
                  </a:glow>
                </a:effectLst>
                <a:latin typeface="Arial" pitchFamily="34" charset="0"/>
                <a:cs typeface="Arial" pitchFamily="34" charset="0"/>
              </a:rPr>
              <a:t>المشروع</a:t>
            </a:r>
            <a:endParaRPr lang="ar-IQ" dirty="0">
              <a:effectLst>
                <a:glow rad="101600">
                  <a:schemeClr val="accent1">
                    <a:satMod val="175000"/>
                    <a:alpha val="40000"/>
                  </a:schemeClr>
                </a:glow>
              </a:effectLst>
              <a:latin typeface="Arial" pitchFamily="34" charset="0"/>
              <a:cs typeface="Arial" pitchFamily="34" charset="0"/>
            </a:endParaRPr>
          </a:p>
        </p:txBody>
      </p:sp>
      <p:sp>
        <p:nvSpPr>
          <p:cNvPr id="4" name="عنصر نائب للنص 3"/>
          <p:cNvSpPr>
            <a:spLocks noGrp="1"/>
          </p:cNvSpPr>
          <p:nvPr>
            <p:ph type="body" sz="half" idx="3"/>
          </p:nvPr>
        </p:nvSpPr>
        <p:spPr/>
        <p:style>
          <a:lnRef idx="2">
            <a:schemeClr val="accent1"/>
          </a:lnRef>
          <a:fillRef idx="1">
            <a:schemeClr val="lt1"/>
          </a:fillRef>
          <a:effectRef idx="0">
            <a:schemeClr val="accent1"/>
          </a:effectRef>
          <a:fontRef idx="minor">
            <a:schemeClr val="dk1"/>
          </a:fontRef>
        </p:style>
        <p:txBody>
          <a:bodyPr>
            <a:normAutofit fontScale="92500"/>
          </a:bodyPr>
          <a:lstStyle/>
          <a:p>
            <a:pPr algn="ctr"/>
            <a:r>
              <a:rPr lang="ar-SA" dirty="0" smtClean="0">
                <a:effectLst>
                  <a:glow rad="139700">
                    <a:schemeClr val="accent2">
                      <a:satMod val="175000"/>
                      <a:alpha val="40000"/>
                    </a:schemeClr>
                  </a:glow>
                </a:effectLst>
                <a:latin typeface="Arial" pitchFamily="34" charset="0"/>
                <a:cs typeface="Arial" pitchFamily="34" charset="0"/>
              </a:rPr>
              <a:t>الأساس السيكولوجي لطريقة</a:t>
            </a:r>
            <a:r>
              <a:rPr lang="ar-IQ" dirty="0" smtClean="0">
                <a:effectLst>
                  <a:glow rad="139700">
                    <a:schemeClr val="accent2">
                      <a:satMod val="175000"/>
                      <a:alpha val="40000"/>
                    </a:schemeClr>
                  </a:glow>
                </a:effectLst>
                <a:latin typeface="Arial" pitchFamily="34" charset="0"/>
                <a:cs typeface="Arial" pitchFamily="34" charset="0"/>
              </a:rPr>
              <a:t> المشروع</a:t>
            </a:r>
            <a:endParaRPr lang="ar-IQ" dirty="0">
              <a:effectLst>
                <a:glow rad="139700">
                  <a:schemeClr val="accent2">
                    <a:satMod val="175000"/>
                    <a:alpha val="40000"/>
                  </a:schemeClr>
                </a:glow>
              </a:effectLst>
              <a:latin typeface="Arial" pitchFamily="34" charset="0"/>
              <a:cs typeface="Arial" pitchFamily="34" charset="0"/>
            </a:endParaRPr>
          </a:p>
        </p:txBody>
      </p:sp>
      <p:sp>
        <p:nvSpPr>
          <p:cNvPr id="5" name="عنصر نائب للمحتوى 4"/>
          <p:cNvSpPr>
            <a:spLocks noGrp="1"/>
          </p:cNvSpPr>
          <p:nvPr>
            <p:ph sz="quarter" idx="2"/>
          </p:nvPr>
        </p:nvSpPr>
        <p:spPr>
          <a:xfrm>
            <a:off x="607224" y="1796428"/>
            <a:ext cx="3931920" cy="3489960"/>
          </a:xfrm>
          <a:solidFill>
            <a:srgbClr val="F7F3BD"/>
          </a:solidFill>
        </p:spPr>
        <p:txBody>
          <a:bodyPr/>
          <a:lstStyle/>
          <a:p>
            <a:pPr algn="justLow"/>
            <a:r>
              <a:rPr lang="ar-SA" dirty="0" smtClean="0">
                <a:latin typeface="Arial" pitchFamily="34" charset="0"/>
                <a:cs typeface="Arial" pitchFamily="34" charset="0"/>
              </a:rPr>
              <a:t>هي أساس طريقة </a:t>
            </a:r>
            <a:r>
              <a:rPr lang="ar-IQ" dirty="0" smtClean="0">
                <a:latin typeface="Arial" pitchFamily="34" charset="0"/>
                <a:cs typeface="Arial" pitchFamily="34" charset="0"/>
              </a:rPr>
              <a:t>المشروع </a:t>
            </a:r>
            <a:r>
              <a:rPr lang="ar-SA" dirty="0" smtClean="0">
                <a:latin typeface="Arial" pitchFamily="34" charset="0"/>
                <a:cs typeface="Arial" pitchFamily="34" charset="0"/>
              </a:rPr>
              <a:t>تترك الطفل يجرب ما شاء و يتصل بالمجتمع, و تحتم على المربي أن يتأكد   بأن الطفل معرض دائما لهذا التفاعل الحر بين بيئته الطبيعية و الاجتماعية معا.</a:t>
            </a:r>
            <a:endParaRPr lang="en-US" dirty="0" smtClean="0">
              <a:latin typeface="Arial" pitchFamily="34" charset="0"/>
              <a:cs typeface="Arial" pitchFamily="34" charset="0"/>
            </a:endParaRPr>
          </a:p>
          <a:p>
            <a:pPr algn="justLow">
              <a:buNone/>
            </a:pPr>
            <a:endParaRPr lang="ar-IQ" dirty="0">
              <a:latin typeface="Arial" pitchFamily="34" charset="0"/>
              <a:cs typeface="Arial" pitchFamily="34" charset="0"/>
            </a:endParaRPr>
          </a:p>
        </p:txBody>
      </p:sp>
      <p:sp>
        <p:nvSpPr>
          <p:cNvPr id="6" name="عنصر نائب للمحتوى 5"/>
          <p:cNvSpPr>
            <a:spLocks noGrp="1"/>
          </p:cNvSpPr>
          <p:nvPr>
            <p:ph sz="quarter" idx="4"/>
          </p:nvPr>
        </p:nvSpPr>
        <p:spPr>
          <a:xfrm>
            <a:off x="4652169" y="1796428"/>
            <a:ext cx="3931920" cy="3489960"/>
          </a:xfrm>
          <a:solidFill>
            <a:srgbClr val="92EEE5"/>
          </a:solidFill>
        </p:spPr>
        <p:txBody>
          <a:bodyPr>
            <a:normAutofit/>
          </a:bodyPr>
          <a:lstStyle/>
          <a:p>
            <a:pPr marL="342900" indent="-342900" algn="justLow"/>
            <a:r>
              <a:rPr lang="ar-SA" dirty="0" smtClean="0">
                <a:latin typeface="Arial" pitchFamily="34" charset="0"/>
                <a:cs typeface="Arial" pitchFamily="34" charset="0"/>
              </a:rPr>
              <a:t>يقوم  </a:t>
            </a:r>
            <a:r>
              <a:rPr lang="ar-IQ" dirty="0" smtClean="0">
                <a:latin typeface="Arial" pitchFamily="34" charset="0"/>
                <a:cs typeface="Arial" pitchFamily="34" charset="0"/>
              </a:rPr>
              <a:t>المشروع</a:t>
            </a:r>
            <a:r>
              <a:rPr lang="ar-SA" dirty="0" smtClean="0">
                <a:latin typeface="Arial" pitchFamily="34" charset="0"/>
                <a:cs typeface="Arial" pitchFamily="34" charset="0"/>
              </a:rPr>
              <a:t> على أساس سيكولوجية التعلم التي تعتبر الفرد كائنا حيا ناميا ذا غرض يريد تحقيقه و أن قدراته و معرفته   </a:t>
            </a:r>
          </a:p>
          <a:p>
            <a:pPr marL="342900" indent="-342900" algn="justLow"/>
            <a:r>
              <a:rPr lang="ar-SA" dirty="0" smtClean="0">
                <a:latin typeface="Arial" pitchFamily="34" charset="0"/>
                <a:cs typeface="Arial" pitchFamily="34" charset="0"/>
              </a:rPr>
              <a:t>و خصائصه الخلقية تـنمو  و تتكون خلال خبراته في البيئة التي يعيش فيها.</a:t>
            </a:r>
            <a:endParaRPr lang="en-US" dirty="0" smtClean="0">
              <a:latin typeface="Arial" pitchFamily="34" charset="0"/>
              <a:cs typeface="Arial" pitchFamily="34" charset="0"/>
            </a:endParaRPr>
          </a:p>
          <a:p>
            <a:pPr marL="342900" indent="-342900" algn="justLow">
              <a:buNone/>
            </a:pPr>
            <a:endParaRPr lang="ar-IQ"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to="" calcmode="lin" valueType="num">
                                      <p:cBhvr>
                                        <p:cTn id="7" dur="1" fill="hold"/>
                                        <p:tgtEl>
                                          <p:spTgt spid="4">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to="" calcmode="lin" valueType="num">
                                      <p:cBhvr>
                                        <p:cTn id="17" dur="1" fill="hold"/>
                                        <p:tgtEl>
                                          <p:spTgt spid="6">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to="" calcmode="lin" valueType="num">
                                      <p:cBhvr>
                                        <p:cTn id="22" dur="1" fill="hold"/>
                                        <p:tgtEl>
                                          <p:spTgt spid="6">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to="" calcmode="lin" valueType="num">
                                      <p:cBhvr>
                                        <p:cTn id="27" dur="1" fill="hold"/>
                                        <p:tgtEl>
                                          <p:spTgt spid="6">
                                            <p:txEl>
                                              <p:pRg st="1" end="1"/>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bg/>
                                          </p:spTgt>
                                        </p:tgtEl>
                                        <p:attrNameLst>
                                          <p:attrName>style.visibility</p:attrName>
                                        </p:attrNameLst>
                                      </p:cBhvr>
                                      <p:to>
                                        <p:strVal val="visible"/>
                                      </p:to>
                                    </p:set>
                                    <p:anim to="" calcmode="lin" valueType="num">
                                      <p:cBhvr>
                                        <p:cTn id="32" dur="1" fill="hold"/>
                                        <p:tgtEl>
                                          <p:spTgt spid="3">
                                            <p:bg/>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to="" calcmode="lin" valueType="num">
                                      <p:cBhvr>
                                        <p:cTn id="37" dur="1" fill="hold"/>
                                        <p:tgtEl>
                                          <p:spTgt spid="3">
                                            <p:txEl>
                                              <p:pRg st="0" end="0"/>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5">
                                            <p:bg/>
                                          </p:spTgt>
                                        </p:tgtEl>
                                        <p:attrNameLst>
                                          <p:attrName>style.visibility</p:attrName>
                                        </p:attrNameLst>
                                      </p:cBhvr>
                                      <p:to>
                                        <p:strVal val="visible"/>
                                      </p:to>
                                    </p:set>
                                    <p:anim to="" calcmode="lin" valueType="num">
                                      <p:cBhvr>
                                        <p:cTn id="42" dur="1" fill="hold"/>
                                        <p:tgtEl>
                                          <p:spTgt spid="5">
                                            <p:bg/>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 to="" calcmode="lin" valueType="num">
                                      <p:cBhvr>
                                        <p:cTn id="47"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p:style>
          <a:lnRef idx="1">
            <a:schemeClr val="accent4"/>
          </a:lnRef>
          <a:fillRef idx="2">
            <a:schemeClr val="accent4"/>
          </a:fillRef>
          <a:effectRef idx="1">
            <a:schemeClr val="accent4"/>
          </a:effectRef>
          <a:fontRef idx="minor">
            <a:schemeClr val="dk1"/>
          </a:fontRef>
        </p:style>
        <p:txBody>
          <a:bodyPr/>
          <a:lstStyle/>
          <a:p>
            <a:pPr algn="ctr"/>
            <a:r>
              <a:rPr lang="ar-SA" dirty="0" smtClean="0">
                <a:effectLst>
                  <a:glow rad="139700">
                    <a:schemeClr val="accent4">
                      <a:satMod val="175000"/>
                      <a:alpha val="40000"/>
                    </a:schemeClr>
                  </a:glow>
                </a:effectLst>
                <a:latin typeface="Arial" pitchFamily="34" charset="0"/>
                <a:cs typeface="Arial" pitchFamily="34" charset="0"/>
              </a:rPr>
              <a:t>خطوات طريقة </a:t>
            </a:r>
            <a:r>
              <a:rPr lang="ar-IQ" dirty="0" smtClean="0">
                <a:effectLst>
                  <a:glow rad="139700">
                    <a:schemeClr val="accent4">
                      <a:satMod val="175000"/>
                      <a:alpha val="40000"/>
                    </a:schemeClr>
                  </a:glow>
                </a:effectLst>
                <a:latin typeface="Arial" pitchFamily="34" charset="0"/>
                <a:cs typeface="Arial" pitchFamily="34" charset="0"/>
              </a:rPr>
              <a:t>المشروع</a:t>
            </a:r>
            <a:endParaRPr lang="ar-IQ" dirty="0">
              <a:effectLst>
                <a:glow rad="139700">
                  <a:schemeClr val="accent4">
                    <a:satMod val="175000"/>
                    <a:alpha val="40000"/>
                  </a:schemeClr>
                </a:glow>
              </a:effectLst>
              <a:latin typeface="Arial" pitchFamily="34" charset="0"/>
              <a:cs typeface="Arial" pitchFamily="34" charset="0"/>
            </a:endParaRPr>
          </a:p>
        </p:txBody>
      </p:sp>
      <p:sp>
        <p:nvSpPr>
          <p:cNvPr id="4" name="عنصر نائب للنص 3"/>
          <p:cNvSpPr>
            <a:spLocks noGrp="1"/>
          </p:cNvSpPr>
          <p:nvPr>
            <p:ph type="body" sz="half" idx="3"/>
          </p:nvPr>
        </p:nvSpPr>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lgn="ctr"/>
            <a:r>
              <a:rPr lang="ar-IQ" dirty="0" smtClean="0">
                <a:effectLst>
                  <a:glow rad="139700">
                    <a:schemeClr val="accent4">
                      <a:satMod val="175000"/>
                      <a:alpha val="40000"/>
                    </a:schemeClr>
                  </a:glow>
                </a:effectLst>
                <a:latin typeface="Arial" pitchFamily="34" charset="0"/>
                <a:cs typeface="Arial" pitchFamily="34" charset="0"/>
              </a:rPr>
              <a:t>المشروع</a:t>
            </a:r>
            <a:r>
              <a:rPr lang="ar-SA" dirty="0" smtClean="0">
                <a:effectLst>
                  <a:glow rad="139700">
                    <a:schemeClr val="accent4">
                      <a:satMod val="175000"/>
                      <a:alpha val="40000"/>
                    </a:schemeClr>
                  </a:glow>
                </a:effectLst>
                <a:latin typeface="Arial" pitchFamily="34" charset="0"/>
                <a:cs typeface="Arial" pitchFamily="34" charset="0"/>
              </a:rPr>
              <a:t>ات الفردية و</a:t>
            </a:r>
            <a:endParaRPr lang="ar-IQ" dirty="0" smtClean="0">
              <a:effectLst>
                <a:glow rad="139700">
                  <a:schemeClr val="accent4">
                    <a:satMod val="175000"/>
                    <a:alpha val="40000"/>
                  </a:schemeClr>
                </a:glow>
              </a:effectLst>
              <a:latin typeface="Arial" pitchFamily="34" charset="0"/>
              <a:cs typeface="Arial" pitchFamily="34" charset="0"/>
            </a:endParaRPr>
          </a:p>
          <a:p>
            <a:pPr algn="ctr"/>
            <a:r>
              <a:rPr lang="ar-SA" dirty="0" smtClean="0">
                <a:effectLst>
                  <a:glow rad="139700">
                    <a:schemeClr val="accent4">
                      <a:satMod val="175000"/>
                      <a:alpha val="40000"/>
                    </a:schemeClr>
                  </a:glow>
                </a:effectLst>
                <a:latin typeface="Arial" pitchFamily="34" charset="0"/>
                <a:cs typeface="Arial" pitchFamily="34" charset="0"/>
              </a:rPr>
              <a:t> </a:t>
            </a:r>
            <a:r>
              <a:rPr lang="ar-IQ" dirty="0" smtClean="0">
                <a:effectLst>
                  <a:glow rad="139700">
                    <a:schemeClr val="accent4">
                      <a:satMod val="175000"/>
                      <a:alpha val="40000"/>
                    </a:schemeClr>
                  </a:glow>
                </a:effectLst>
                <a:latin typeface="Arial" pitchFamily="34" charset="0"/>
                <a:cs typeface="Arial" pitchFamily="34" charset="0"/>
              </a:rPr>
              <a:t>المشروع</a:t>
            </a:r>
            <a:r>
              <a:rPr lang="ar-SA" dirty="0" smtClean="0">
                <a:effectLst>
                  <a:glow rad="139700">
                    <a:schemeClr val="accent4">
                      <a:satMod val="175000"/>
                      <a:alpha val="40000"/>
                    </a:schemeClr>
                  </a:glow>
                </a:effectLst>
                <a:latin typeface="Arial" pitchFamily="34" charset="0"/>
                <a:cs typeface="Arial" pitchFamily="34" charset="0"/>
              </a:rPr>
              <a:t>ات الجماعية</a:t>
            </a:r>
            <a:endParaRPr lang="ar-IQ" dirty="0">
              <a:effectLst>
                <a:glow rad="139700">
                  <a:schemeClr val="accent4">
                    <a:satMod val="175000"/>
                    <a:alpha val="40000"/>
                  </a:schemeClr>
                </a:glow>
              </a:effectLst>
              <a:latin typeface="Arial" pitchFamily="34" charset="0"/>
              <a:cs typeface="Arial" pitchFamily="34" charset="0"/>
            </a:endParaRPr>
          </a:p>
        </p:txBody>
      </p:sp>
      <p:sp>
        <p:nvSpPr>
          <p:cNvPr id="5" name="عنصر نائب للمحتوى 4"/>
          <p:cNvSpPr>
            <a:spLocks noGrp="1"/>
          </p:cNvSpPr>
          <p:nvPr>
            <p:ph sz="quarter" idx="2"/>
          </p:nvPr>
        </p:nvSpPr>
        <p:spPr>
          <a:xfrm>
            <a:off x="607224" y="1447800"/>
            <a:ext cx="3931920" cy="4838720"/>
          </a:xfrm>
        </p:spPr>
        <p:style>
          <a:lnRef idx="1">
            <a:schemeClr val="accent3"/>
          </a:lnRef>
          <a:fillRef idx="1003">
            <a:schemeClr val="dk2"/>
          </a:fillRef>
          <a:effectRef idx="1">
            <a:schemeClr val="accent3"/>
          </a:effectRef>
          <a:fontRef idx="minor">
            <a:schemeClr val="dk1"/>
          </a:fontRef>
        </p:style>
        <p:txBody>
          <a:bodyPr>
            <a:normAutofit fontScale="92500" lnSpcReduction="20000"/>
          </a:bodyPr>
          <a:lstStyle/>
          <a:p>
            <a:pPr algn="justLow"/>
            <a:r>
              <a:rPr lang="ar-SA" b="1" dirty="0" smtClean="0">
                <a:solidFill>
                  <a:srgbClr val="CCFF99"/>
                </a:solidFill>
                <a:latin typeface="Arial" pitchFamily="34" charset="0"/>
                <a:cs typeface="Arial" pitchFamily="34" charset="0"/>
              </a:rPr>
              <a:t>تحديد موضوع </a:t>
            </a:r>
            <a:r>
              <a:rPr lang="ar-IQ" b="1" dirty="0" smtClean="0">
                <a:solidFill>
                  <a:srgbClr val="CCFF99"/>
                </a:solidFill>
                <a:latin typeface="Arial" pitchFamily="34" charset="0"/>
                <a:cs typeface="Arial" pitchFamily="34" charset="0"/>
              </a:rPr>
              <a:t>المشروع </a:t>
            </a:r>
            <a:r>
              <a:rPr lang="ar-SA" b="1" dirty="0" smtClean="0">
                <a:solidFill>
                  <a:srgbClr val="CCFF99"/>
                </a:solidFill>
                <a:latin typeface="Arial" pitchFamily="34" charset="0"/>
                <a:cs typeface="Arial" pitchFamily="34" charset="0"/>
              </a:rPr>
              <a:t>: الجميع يشارك في اختيار مواضيع و أخيرا يتفق  على  موضوع  واحد على  أنه ملائم   للحاجات  و الميول  ذا أهمية علمية و تربوية و ممكن التحقيق ( وسائل ، وقت) و متماشيا مع نظام العام للطفل.</a:t>
            </a:r>
          </a:p>
          <a:p>
            <a:pPr algn="justLow"/>
            <a:r>
              <a:rPr lang="ar-SA" b="1" dirty="0" smtClean="0">
                <a:solidFill>
                  <a:srgbClr val="C00000"/>
                </a:solidFill>
                <a:latin typeface="Arial" pitchFamily="34" charset="0"/>
                <a:cs typeface="Arial" pitchFamily="34" charset="0"/>
              </a:rPr>
              <a:t>وضع خطة لإنجاز مشروع : يعطي للتلاميذ حرية وضع الخطة لتنفيذ </a:t>
            </a:r>
            <a:r>
              <a:rPr lang="ar-IQ" b="1" dirty="0" smtClean="0">
                <a:solidFill>
                  <a:srgbClr val="C00000"/>
                </a:solidFill>
                <a:latin typeface="Arial" pitchFamily="34" charset="0"/>
                <a:cs typeface="Arial" pitchFamily="34" charset="0"/>
              </a:rPr>
              <a:t>المشروع </a:t>
            </a:r>
            <a:r>
              <a:rPr lang="ar-SA" b="1" dirty="0" smtClean="0">
                <a:solidFill>
                  <a:srgbClr val="C00000"/>
                </a:solidFill>
                <a:latin typeface="Arial" pitchFamily="34" charset="0"/>
                <a:cs typeface="Arial" pitchFamily="34" charset="0"/>
              </a:rPr>
              <a:t>مع تطبيق روح الديمقراطية.</a:t>
            </a:r>
            <a:endParaRPr lang="en-US" b="1" dirty="0" smtClean="0">
              <a:solidFill>
                <a:srgbClr val="C00000"/>
              </a:solidFill>
              <a:latin typeface="Arial" pitchFamily="34" charset="0"/>
              <a:cs typeface="Arial" pitchFamily="34" charset="0"/>
            </a:endParaRPr>
          </a:p>
          <a:p>
            <a:pPr algn="justLow"/>
            <a:r>
              <a:rPr lang="en-US" b="1" dirty="0" smtClean="0">
                <a:solidFill>
                  <a:srgbClr val="FFFFCC"/>
                </a:solidFill>
                <a:latin typeface="Arial" pitchFamily="34" charset="0"/>
                <a:cs typeface="Arial" pitchFamily="34" charset="0"/>
              </a:rPr>
              <a:t></a:t>
            </a:r>
            <a:r>
              <a:rPr lang="ar-SA" b="1" dirty="0" smtClean="0">
                <a:solidFill>
                  <a:srgbClr val="FFFFCC"/>
                </a:solidFill>
                <a:latin typeface="Arial" pitchFamily="34" charset="0"/>
                <a:cs typeface="Arial" pitchFamily="34" charset="0"/>
              </a:rPr>
              <a:t> تنفيذ </a:t>
            </a:r>
            <a:r>
              <a:rPr lang="ar-IQ" b="1" dirty="0" smtClean="0">
                <a:solidFill>
                  <a:srgbClr val="FFFFCC"/>
                </a:solidFill>
                <a:latin typeface="Arial" pitchFamily="34" charset="0"/>
                <a:cs typeface="Arial" pitchFamily="34" charset="0"/>
              </a:rPr>
              <a:t>المشروع </a:t>
            </a:r>
            <a:r>
              <a:rPr lang="ar-SA" b="1" dirty="0" smtClean="0">
                <a:solidFill>
                  <a:srgbClr val="FFFFCC"/>
                </a:solidFill>
                <a:latin typeface="Arial" pitchFamily="34" charset="0"/>
                <a:cs typeface="Arial" pitchFamily="34" charset="0"/>
              </a:rPr>
              <a:t>: يلعب المدرس دوره في إرشاد التلاميذ مع المراقبة </a:t>
            </a:r>
            <a:r>
              <a:rPr lang="ar-SA" b="1" dirty="0" err="1" smtClean="0">
                <a:solidFill>
                  <a:srgbClr val="FFFFCC"/>
                </a:solidFill>
                <a:latin typeface="Arial" pitchFamily="34" charset="0"/>
                <a:cs typeface="Arial" pitchFamily="34" charset="0"/>
              </a:rPr>
              <a:t>و</a:t>
            </a:r>
            <a:r>
              <a:rPr lang="ar-SA" b="1" dirty="0" smtClean="0">
                <a:solidFill>
                  <a:srgbClr val="FFFFCC"/>
                </a:solidFill>
                <a:latin typeface="Arial" pitchFamily="34" charset="0"/>
                <a:cs typeface="Arial" pitchFamily="34" charset="0"/>
              </a:rPr>
              <a:t> الإشراف</a:t>
            </a:r>
            <a:r>
              <a:rPr lang="ar-IQ" b="1" dirty="0" smtClean="0">
                <a:solidFill>
                  <a:srgbClr val="FFFFCC"/>
                </a:solidFill>
                <a:latin typeface="Arial" pitchFamily="34" charset="0"/>
                <a:cs typeface="Arial" pitchFamily="34" charset="0"/>
              </a:rPr>
              <a:t> </a:t>
            </a:r>
            <a:r>
              <a:rPr lang="ar-SA" b="1" dirty="0" smtClean="0">
                <a:solidFill>
                  <a:srgbClr val="FFFFCC"/>
                </a:solidFill>
                <a:latin typeface="Arial" pitchFamily="34" charset="0"/>
                <a:cs typeface="Arial" pitchFamily="34" charset="0"/>
              </a:rPr>
              <a:t>.</a:t>
            </a:r>
          </a:p>
          <a:p>
            <a:pPr algn="justLow"/>
            <a:r>
              <a:rPr lang="ar-SA" b="1" dirty="0" smtClean="0">
                <a:solidFill>
                  <a:schemeClr val="bg1">
                    <a:lumMod val="85000"/>
                  </a:schemeClr>
                </a:solidFill>
                <a:latin typeface="Arial" pitchFamily="34" charset="0"/>
                <a:cs typeface="Arial" pitchFamily="34" charset="0"/>
              </a:rPr>
              <a:t>مرحلة الحكم: يمكن أن يرى الأطفال ثمرة جهودهم واضحة فيعرضون كل ما قاموا به و حقـقــوه من غايات.</a:t>
            </a:r>
            <a:endParaRPr lang="en-US" b="1" dirty="0" smtClean="0">
              <a:solidFill>
                <a:schemeClr val="bg1">
                  <a:lumMod val="85000"/>
                </a:schemeClr>
              </a:solidFill>
              <a:latin typeface="Arial" pitchFamily="34" charset="0"/>
              <a:cs typeface="Arial" pitchFamily="34" charset="0"/>
            </a:endParaRPr>
          </a:p>
          <a:p>
            <a:pPr algn="justLow"/>
            <a:endParaRPr lang="ar-IQ" dirty="0">
              <a:latin typeface="Arial" pitchFamily="34" charset="0"/>
              <a:cs typeface="Arial" pitchFamily="34" charset="0"/>
            </a:endParaRPr>
          </a:p>
        </p:txBody>
      </p:sp>
      <p:sp>
        <p:nvSpPr>
          <p:cNvPr id="6" name="عنصر نائب للمحتوى 5"/>
          <p:cNvSpPr>
            <a:spLocks noGrp="1"/>
          </p:cNvSpPr>
          <p:nvPr>
            <p:ph sz="quarter" idx="4"/>
          </p:nvPr>
        </p:nvSpPr>
        <p:spPr>
          <a:xfrm>
            <a:off x="4652169" y="1447800"/>
            <a:ext cx="3931920" cy="4124340"/>
          </a:xfrm>
        </p:spPr>
        <p:style>
          <a:lnRef idx="1">
            <a:schemeClr val="accent3"/>
          </a:lnRef>
          <a:fillRef idx="3">
            <a:schemeClr val="accent3"/>
          </a:fillRef>
          <a:effectRef idx="2">
            <a:schemeClr val="accent3"/>
          </a:effectRef>
          <a:fontRef idx="minor">
            <a:schemeClr val="lt1"/>
          </a:fontRef>
        </p:style>
        <p:txBody>
          <a:bodyPr>
            <a:normAutofit lnSpcReduction="10000"/>
          </a:bodyPr>
          <a:lstStyle/>
          <a:p>
            <a:pPr algn="justLow"/>
            <a:r>
              <a:rPr lang="ar-IQ" b="1" dirty="0" smtClean="0">
                <a:solidFill>
                  <a:srgbClr val="92EEE5"/>
                </a:solidFill>
                <a:latin typeface="Arial" pitchFamily="34" charset="0"/>
                <a:cs typeface="Arial" pitchFamily="34" charset="0"/>
              </a:rPr>
              <a:t>المشروع</a:t>
            </a:r>
            <a:r>
              <a:rPr lang="ar-SA" b="1" dirty="0" smtClean="0">
                <a:solidFill>
                  <a:srgbClr val="92EEE5"/>
                </a:solidFill>
                <a:latin typeface="Arial" pitchFamily="34" charset="0"/>
                <a:cs typeface="Arial" pitchFamily="34" charset="0"/>
              </a:rPr>
              <a:t> الفردي: يقوم التلميذ واحد بعمل ما يسير فيه حتى نهايته فيكون بذلك قد اكتسب قدرة وجرأة تيسران  عليه القيام بأعمال أخرى.</a:t>
            </a:r>
            <a:endParaRPr lang="ar-SA" b="1" dirty="0" smtClean="0">
              <a:solidFill>
                <a:srgbClr val="92EEE5"/>
              </a:solidFill>
              <a:latin typeface="Arial" pitchFamily="34" charset="0"/>
              <a:cs typeface="Arial" pitchFamily="34" charset="0"/>
              <a:hlinkClick r:id="rId2"/>
            </a:endParaRPr>
          </a:p>
          <a:p>
            <a:pPr algn="justLow"/>
            <a:r>
              <a:rPr lang="ar-IQ" b="1" dirty="0" smtClean="0">
                <a:solidFill>
                  <a:srgbClr val="CCFF99"/>
                </a:solidFill>
                <a:latin typeface="Arial" pitchFamily="34" charset="0"/>
                <a:cs typeface="Arial" pitchFamily="34" charset="0"/>
              </a:rPr>
              <a:t>المشروع</a:t>
            </a:r>
            <a:r>
              <a:rPr lang="ar-SA" b="1" dirty="0" smtClean="0">
                <a:solidFill>
                  <a:srgbClr val="CCFF99"/>
                </a:solidFill>
                <a:latin typeface="Arial" pitchFamily="34" charset="0"/>
                <a:cs typeface="Arial" pitchFamily="34" charset="0"/>
              </a:rPr>
              <a:t> الجماعي: هو نشاط اجتماعي لأنه يقوي الروابط الاجتماعية بين التلاميذ و تدفعهم إلى تقسيم العمل   بينهم و تشجعهم على تحمل المسؤولية أمام المجتمع المدرسي.</a:t>
            </a:r>
            <a:endParaRPr lang="en-US" b="1" dirty="0" smtClean="0">
              <a:solidFill>
                <a:srgbClr val="CCFF99"/>
              </a:solidFill>
              <a:latin typeface="Arial" pitchFamily="34" charset="0"/>
              <a:cs typeface="Arial" pitchFamily="34" charset="0"/>
            </a:endParaRPr>
          </a:p>
          <a:p>
            <a:pPr algn="justLow"/>
            <a:endParaRPr lang="ar-IQ"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to="" calcmode="lin" valueType="num">
                                      <p:cBhvr>
                                        <p:cTn id="7" dur="1" fill="hold"/>
                                        <p:tgtEl>
                                          <p:spTgt spid="4">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to="" calcmode="lin" valueType="num">
                                      <p:cBhvr>
                                        <p:cTn id="17" dur="1" fill="hold"/>
                                        <p:tgtEl>
                                          <p:spTgt spid="4">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 to="" calcmode="lin" valueType="num">
                                      <p:cBhvr>
                                        <p:cTn id="22" dur="1" fill="hold"/>
                                        <p:tgtEl>
                                          <p:spTgt spid="6">
                                            <p:bg/>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to="" calcmode="lin" valueType="num">
                                      <p:cBhvr>
                                        <p:cTn id="27" dur="1" fill="hold"/>
                                        <p:tgtEl>
                                          <p:spTgt spid="6">
                                            <p:txEl>
                                              <p:pRg st="0" end="0"/>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 to="" calcmode="lin" valueType="num">
                                      <p:cBhvr>
                                        <p:cTn id="32" dur="1" fill="hold"/>
                                        <p:tgtEl>
                                          <p:spTgt spid="6">
                                            <p:txEl>
                                              <p:pRg st="1" end="1"/>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bg/>
                                          </p:spTgt>
                                        </p:tgtEl>
                                        <p:attrNameLst>
                                          <p:attrName>style.visibility</p:attrName>
                                        </p:attrNameLst>
                                      </p:cBhvr>
                                      <p:to>
                                        <p:strVal val="visible"/>
                                      </p:to>
                                    </p:set>
                                    <p:anim to="" calcmode="lin" valueType="num">
                                      <p:cBhvr>
                                        <p:cTn id="37" dur="1" fill="hold"/>
                                        <p:tgtEl>
                                          <p:spTgt spid="3">
                                            <p:bg/>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 to="" calcmode="lin" valueType="num">
                                      <p:cBhvr>
                                        <p:cTn id="42" dur="1" fill="hold"/>
                                        <p:tgtEl>
                                          <p:spTgt spid="3">
                                            <p:txEl>
                                              <p:pRg st="0" end="0"/>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5">
                                            <p:bg/>
                                          </p:spTgt>
                                        </p:tgtEl>
                                        <p:attrNameLst>
                                          <p:attrName>style.visibility</p:attrName>
                                        </p:attrNameLst>
                                      </p:cBhvr>
                                      <p:to>
                                        <p:strVal val="visible"/>
                                      </p:to>
                                    </p:set>
                                    <p:anim to="" calcmode="lin" valueType="num">
                                      <p:cBhvr>
                                        <p:cTn id="47" dur="1" fill="hold"/>
                                        <p:tgtEl>
                                          <p:spTgt spid="5">
                                            <p:bg/>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 to="" calcmode="lin" valueType="num">
                                      <p:cBhvr>
                                        <p:cTn id="52" dur="1" fill="hold"/>
                                        <p:tgtEl>
                                          <p:spTgt spid="5">
                                            <p:txEl>
                                              <p:pRg st="0" end="0"/>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anim to="" calcmode="lin" valueType="num">
                                      <p:cBhvr>
                                        <p:cTn id="57" dur="1" fill="hold"/>
                                        <p:tgtEl>
                                          <p:spTgt spid="5">
                                            <p:txEl>
                                              <p:pRg st="1" end="1"/>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5">
                                            <p:txEl>
                                              <p:pRg st="2" end="2"/>
                                            </p:txEl>
                                          </p:spTgt>
                                        </p:tgtEl>
                                        <p:attrNameLst>
                                          <p:attrName>style.visibility</p:attrName>
                                        </p:attrNameLst>
                                      </p:cBhvr>
                                      <p:to>
                                        <p:strVal val="visible"/>
                                      </p:to>
                                    </p:set>
                                    <p:anim to="" calcmode="lin" valueType="num">
                                      <p:cBhvr>
                                        <p:cTn id="62" dur="1" fill="hold"/>
                                        <p:tgtEl>
                                          <p:spTgt spid="5">
                                            <p:txEl>
                                              <p:pRg st="2" end="2"/>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5">
                                            <p:txEl>
                                              <p:pRg st="3" end="3"/>
                                            </p:txEl>
                                          </p:spTgt>
                                        </p:tgtEl>
                                        <p:attrNameLst>
                                          <p:attrName>style.visibility</p:attrName>
                                        </p:attrNameLst>
                                      </p:cBhvr>
                                      <p:to>
                                        <p:strVal val="visible"/>
                                      </p:to>
                                    </p:set>
                                    <p:anim to="" calcmode="lin" valueType="num">
                                      <p:cBhvr>
                                        <p:cTn id="67" dur="1" fill="hold"/>
                                        <p:tgtEl>
                                          <p:spTgt spid="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D600">
            <a:alpha val="0"/>
          </a:srgbClr>
        </a:solidFill>
        <a:effectLst/>
      </p:bgPr>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p:style>
          <a:lnRef idx="1">
            <a:schemeClr val="accent3"/>
          </a:lnRef>
          <a:fillRef idx="2">
            <a:schemeClr val="accent3"/>
          </a:fillRef>
          <a:effectRef idx="1">
            <a:schemeClr val="accent3"/>
          </a:effectRef>
          <a:fontRef idx="minor">
            <a:schemeClr val="dk1"/>
          </a:fontRef>
        </p:style>
        <p:txBody>
          <a:bodyPr/>
          <a:lstStyle/>
          <a:p>
            <a:pPr algn="ctr"/>
            <a:r>
              <a:rPr lang="ar-IQ" dirty="0" smtClean="0">
                <a:latin typeface="Arial" pitchFamily="34" charset="0"/>
                <a:cs typeface="Arial" pitchFamily="34" charset="0"/>
              </a:rPr>
              <a:t>عيوب</a:t>
            </a:r>
            <a:r>
              <a:rPr lang="ar-SA" dirty="0" smtClean="0">
                <a:latin typeface="Arial" pitchFamily="34" charset="0"/>
                <a:cs typeface="Arial" pitchFamily="34" charset="0"/>
              </a:rPr>
              <a:t> طريقة </a:t>
            </a:r>
            <a:r>
              <a:rPr lang="ar-IQ" dirty="0" smtClean="0">
                <a:latin typeface="Arial" pitchFamily="34" charset="0"/>
                <a:cs typeface="Arial" pitchFamily="34" charset="0"/>
              </a:rPr>
              <a:t>المشروع</a:t>
            </a:r>
            <a:endParaRPr lang="ar-IQ" dirty="0">
              <a:latin typeface="Arial" pitchFamily="34" charset="0"/>
              <a:cs typeface="Arial" pitchFamily="34" charset="0"/>
            </a:endParaRPr>
          </a:p>
        </p:txBody>
      </p:sp>
      <p:sp>
        <p:nvSpPr>
          <p:cNvPr id="4" name="عنصر نائب للنص 3"/>
          <p:cNvSpPr>
            <a:spLocks noGrp="1"/>
          </p:cNvSpPr>
          <p:nvPr>
            <p:ph type="body" sz="half" idx="3"/>
          </p:nvPr>
        </p:nvSpPr>
        <p:spPr/>
        <p:style>
          <a:lnRef idx="1">
            <a:schemeClr val="accent3"/>
          </a:lnRef>
          <a:fillRef idx="2">
            <a:schemeClr val="accent3"/>
          </a:fillRef>
          <a:effectRef idx="1">
            <a:schemeClr val="accent3"/>
          </a:effectRef>
          <a:fontRef idx="minor">
            <a:schemeClr val="dk1"/>
          </a:fontRef>
        </p:style>
        <p:txBody>
          <a:bodyPr/>
          <a:lstStyle/>
          <a:p>
            <a:pPr algn="ctr"/>
            <a:r>
              <a:rPr lang="ar-SA" dirty="0" smtClean="0">
                <a:latin typeface="Arial" pitchFamily="34" charset="0"/>
                <a:cs typeface="Arial" pitchFamily="34" charset="0"/>
              </a:rPr>
              <a:t>محاسن طريقة </a:t>
            </a:r>
            <a:r>
              <a:rPr lang="ar-IQ" dirty="0" smtClean="0">
                <a:latin typeface="Arial" pitchFamily="34" charset="0"/>
                <a:cs typeface="Arial" pitchFamily="34" charset="0"/>
              </a:rPr>
              <a:t>المشروع</a:t>
            </a:r>
            <a:endParaRPr lang="ar-IQ" dirty="0">
              <a:latin typeface="Arial" pitchFamily="34" charset="0"/>
              <a:cs typeface="Arial" pitchFamily="34" charset="0"/>
            </a:endParaRPr>
          </a:p>
        </p:txBody>
      </p:sp>
      <p:sp>
        <p:nvSpPr>
          <p:cNvPr id="5" name="عنصر نائب للمحتوى 4"/>
          <p:cNvSpPr>
            <a:spLocks noGrp="1"/>
          </p:cNvSpPr>
          <p:nvPr>
            <p:ph sz="quarter" idx="2"/>
          </p:nvPr>
        </p:nvSpPr>
        <p:spPr>
          <a:xfrm>
            <a:off x="607224" y="1724990"/>
            <a:ext cx="3931920" cy="3489960"/>
          </a:xfrm>
        </p:spPr>
        <p:style>
          <a:lnRef idx="0">
            <a:scrgbClr r="0" g="0" b="0"/>
          </a:lnRef>
          <a:fillRef idx="1003">
            <a:schemeClr val="dk1"/>
          </a:fillRef>
          <a:effectRef idx="0">
            <a:scrgbClr r="0" g="0" b="0"/>
          </a:effectRef>
          <a:fontRef idx="major"/>
        </p:style>
        <p:txBody>
          <a:bodyPr/>
          <a:lstStyle/>
          <a:p>
            <a:pPr marL="342900" indent="-342900" algn="justLow">
              <a:buFontTx/>
              <a:buChar char="•"/>
            </a:pP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تحتاج إلى نفقات ووقت طويل.</a:t>
            </a:r>
          </a:p>
          <a:p>
            <a:pPr marL="342900" indent="-342900" algn="justLow">
              <a:buFontTx/>
              <a:buChar char="•"/>
            </a:pP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ضياع لبعض الوقت الذي يصرف في المناقشة.</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342900" indent="-342900" algn="justLow">
              <a:buFontTx/>
              <a:buChar char="•"/>
            </a:pP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تمنح الحرية المطلقة و يؤدي إلى تربية لينة.</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6" name="عنصر نائب للمحتوى 5"/>
          <p:cNvSpPr>
            <a:spLocks noGrp="1"/>
          </p:cNvSpPr>
          <p:nvPr>
            <p:ph sz="quarter" idx="4"/>
          </p:nvPr>
        </p:nvSpPr>
        <p:spPr>
          <a:xfrm>
            <a:off x="4652169" y="1519238"/>
            <a:ext cx="3931920" cy="4624406"/>
          </a:xfrm>
        </p:spPr>
        <p:style>
          <a:lnRef idx="0">
            <a:scrgbClr r="0" g="0" b="0"/>
          </a:lnRef>
          <a:fillRef idx="1003">
            <a:schemeClr val="dk2"/>
          </a:fillRef>
          <a:effectRef idx="0">
            <a:scrgbClr r="0" g="0" b="0"/>
          </a:effectRef>
          <a:fontRef idx="major"/>
        </p:style>
        <p:txBody>
          <a:bodyPr>
            <a:normAutofit/>
          </a:bodyPr>
          <a:lstStyle/>
          <a:p>
            <a:pPr marL="342900" indent="-342900" algn="justLow">
              <a:buFontTx/>
              <a:buAutoNum type="arabicPeriod"/>
            </a:pP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تحفيز التلاميذ على عمل و تدريب و الاعتماد على النفس.</a:t>
            </a:r>
          </a:p>
          <a:p>
            <a:pPr marL="342900" indent="-342900" algn="justLow">
              <a:buFontTx/>
              <a:buAutoNum type="arabicPeriod"/>
            </a:pP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تبرز قرارات و ميول و مواهب التلاميذ.</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342900" indent="-342900" algn="justLow">
              <a:buFontTx/>
              <a:buAutoNum type="arabicPeriod"/>
            </a:pP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التعامل الجماعي و التلميذ مركز العملية التربوية.</a:t>
            </a:r>
          </a:p>
          <a:p>
            <a:pPr marL="342900" indent="-342900" algn="justLow"/>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الربط بين المواد الدراسية و الحياة المدرسية مشابهة للحياة اليومية.</a:t>
            </a:r>
          </a:p>
          <a:p>
            <a:pPr marL="342900" indent="-342900" algn="justLow"/>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تساعد على اكتساب مهارات مختلفة (حركية,عقلية,حسية)</a:t>
            </a:r>
            <a:endParaRPr lang="ar-IQ"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algn="justLow"/>
            <a:endParaRPr lang="ar-IQ"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to="" calcmode="lin" valueType="num">
                                      <p:cBhvr>
                                        <p:cTn id="7" dur="1" fill="hold"/>
                                        <p:tgtEl>
                                          <p:spTgt spid="4">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to="" calcmode="lin" valueType="num">
                                      <p:cBhvr>
                                        <p:cTn id="17" dur="1" fill="hold"/>
                                        <p:tgtEl>
                                          <p:spTgt spid="6">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to="" calcmode="lin" valueType="num">
                                      <p:cBhvr>
                                        <p:cTn id="22" dur="1" fill="hold"/>
                                        <p:tgtEl>
                                          <p:spTgt spid="6">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to="" calcmode="lin" valueType="num">
                                      <p:cBhvr>
                                        <p:cTn id="27" dur="1" fill="hold"/>
                                        <p:tgtEl>
                                          <p:spTgt spid="6">
                                            <p:txEl>
                                              <p:pRg st="1" end="1"/>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 to="" calcmode="lin" valueType="num">
                                      <p:cBhvr>
                                        <p:cTn id="32" dur="1" fill="hold"/>
                                        <p:tgtEl>
                                          <p:spTgt spid="6">
                                            <p:txEl>
                                              <p:pRg st="2" end="2"/>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to="" calcmode="lin" valueType="num">
                                      <p:cBhvr>
                                        <p:cTn id="37" dur="1" fill="hold"/>
                                        <p:tgtEl>
                                          <p:spTgt spid="6">
                                            <p:txEl>
                                              <p:pRg st="3" end="3"/>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 to="" calcmode="lin" valueType="num">
                                      <p:cBhvr>
                                        <p:cTn id="42" dur="1" fill="hold"/>
                                        <p:tgtEl>
                                          <p:spTgt spid="6">
                                            <p:txEl>
                                              <p:pRg st="4" end="4"/>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bg/>
                                          </p:spTgt>
                                        </p:tgtEl>
                                        <p:attrNameLst>
                                          <p:attrName>style.visibility</p:attrName>
                                        </p:attrNameLst>
                                      </p:cBhvr>
                                      <p:to>
                                        <p:strVal val="visible"/>
                                      </p:to>
                                    </p:set>
                                    <p:anim to="" calcmode="lin" valueType="num">
                                      <p:cBhvr>
                                        <p:cTn id="47" dur="1" fill="hold"/>
                                        <p:tgtEl>
                                          <p:spTgt spid="3">
                                            <p:bg/>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anim to="" calcmode="lin" valueType="num">
                                      <p:cBhvr>
                                        <p:cTn id="52" dur="1" fill="hold"/>
                                        <p:tgtEl>
                                          <p:spTgt spid="3">
                                            <p:txEl>
                                              <p:pRg st="0" end="0"/>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
                                            <p:bg/>
                                          </p:spTgt>
                                        </p:tgtEl>
                                        <p:attrNameLst>
                                          <p:attrName>style.visibility</p:attrName>
                                        </p:attrNameLst>
                                      </p:cBhvr>
                                      <p:to>
                                        <p:strVal val="visible"/>
                                      </p:to>
                                    </p:set>
                                    <p:animEffect transition="in" filter="box(in)">
                                      <p:cBhvr>
                                        <p:cTn id="57" dur="500"/>
                                        <p:tgtEl>
                                          <p:spTgt spid="5">
                                            <p:bg/>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5">
                                            <p:txEl>
                                              <p:pRg st="0" end="0"/>
                                            </p:txEl>
                                          </p:spTgt>
                                        </p:tgtEl>
                                        <p:attrNameLst>
                                          <p:attrName>style.visibility</p:attrName>
                                        </p:attrNameLst>
                                      </p:cBhvr>
                                      <p:to>
                                        <p:strVal val="visible"/>
                                      </p:to>
                                    </p:set>
                                    <p:animEffect transition="in" filter="box(in)">
                                      <p:cBhvr>
                                        <p:cTn id="62" dur="500"/>
                                        <p:tgtEl>
                                          <p:spTgt spid="5">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5">
                                            <p:txEl>
                                              <p:pRg st="1" end="1"/>
                                            </p:txEl>
                                          </p:spTgt>
                                        </p:tgtEl>
                                        <p:attrNameLst>
                                          <p:attrName>style.visibility</p:attrName>
                                        </p:attrNameLst>
                                      </p:cBhvr>
                                      <p:to>
                                        <p:strVal val="visible"/>
                                      </p:to>
                                    </p:set>
                                    <p:animEffect transition="in" filter="box(in)">
                                      <p:cBhvr>
                                        <p:cTn id="67" dur="500"/>
                                        <p:tgtEl>
                                          <p:spTgt spid="5">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5">
                                            <p:txEl>
                                              <p:pRg st="2" end="2"/>
                                            </p:txEl>
                                          </p:spTgt>
                                        </p:tgtEl>
                                        <p:attrNameLst>
                                          <p:attrName>style.visibility</p:attrName>
                                        </p:attrNameLst>
                                      </p:cBhvr>
                                      <p:to>
                                        <p:strVal val="visible"/>
                                      </p:to>
                                    </p:set>
                                    <p:animEffect transition="in" filter="box(in)">
                                      <p:cBhvr>
                                        <p:cTn id="7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4" name="عنصر نائب للنص 3"/>
          <p:cNvSpPr>
            <a:spLocks noGrp="1"/>
          </p:cNvSpPr>
          <p:nvPr>
            <p:ph type="body" sz="half" idx="3"/>
          </p:nvPr>
        </p:nvSpPr>
        <p:spPr>
          <a:xfrm>
            <a:off x="4143372" y="579438"/>
            <a:ext cx="3931920" cy="634984"/>
          </a:xfrm>
          <a:solidFill>
            <a:srgbClr val="FFFFCC"/>
          </a:solidFill>
        </p:spPr>
        <p:txBody>
          <a:bodyPr>
            <a:normAutofit/>
          </a:bodyPr>
          <a:lstStyle/>
          <a:p>
            <a:pPr algn="ctr"/>
            <a:r>
              <a:rPr lang="ar-SA" sz="3200" dirty="0" smtClean="0">
                <a:effectLst>
                  <a:glow rad="139700">
                    <a:schemeClr val="accent3">
                      <a:satMod val="175000"/>
                      <a:alpha val="40000"/>
                    </a:schemeClr>
                  </a:glow>
                </a:effectLst>
                <a:latin typeface="Arial" pitchFamily="34" charset="0"/>
                <a:cs typeface="Arial" pitchFamily="34" charset="0"/>
              </a:rPr>
              <a:t>الأسلوب ألأمري</a:t>
            </a:r>
            <a:endParaRPr lang="ar-IQ" sz="3200" dirty="0">
              <a:effectLst>
                <a:glow rad="139700">
                  <a:schemeClr val="accent3">
                    <a:satMod val="175000"/>
                    <a:alpha val="40000"/>
                  </a:schemeClr>
                </a:glow>
              </a:effectLst>
              <a:latin typeface="Arial" pitchFamily="34" charset="0"/>
              <a:cs typeface="Arial" pitchFamily="34" charset="0"/>
            </a:endParaRPr>
          </a:p>
        </p:txBody>
      </p:sp>
      <p:sp>
        <p:nvSpPr>
          <p:cNvPr id="6" name="عنصر نائب للمحتوى 5"/>
          <p:cNvSpPr>
            <a:spLocks noGrp="1"/>
          </p:cNvSpPr>
          <p:nvPr>
            <p:ph sz="quarter" idx="4"/>
          </p:nvPr>
        </p:nvSpPr>
        <p:spPr>
          <a:xfrm>
            <a:off x="3357554" y="1357298"/>
            <a:ext cx="5226535" cy="4786346"/>
          </a:xfrm>
        </p:spPr>
        <p:style>
          <a:lnRef idx="1">
            <a:schemeClr val="accent1"/>
          </a:lnRef>
          <a:fillRef idx="2">
            <a:schemeClr val="accent1"/>
          </a:fillRef>
          <a:effectRef idx="1">
            <a:schemeClr val="accent1"/>
          </a:effectRef>
          <a:fontRef idx="minor">
            <a:schemeClr val="dk1"/>
          </a:fontRef>
        </p:style>
        <p:txBody>
          <a:bodyPr>
            <a:normAutofit/>
          </a:bodyPr>
          <a:lstStyle/>
          <a:p>
            <a:pPr algn="justLow"/>
            <a:r>
              <a:rPr lang="ar-SA" dirty="0" smtClean="0">
                <a:latin typeface="Arial" pitchFamily="34" charset="0"/>
                <a:cs typeface="Arial" pitchFamily="34" charset="0"/>
              </a:rPr>
              <a:t>إن الذي يقوم باتخاذ القرارات عادة خلال مراحل عملية التدريس والتعلم هما كل من المدرس والتلميذ، ولكن الأسلوب ألأمري يعتبر هو الأسلوب الأول في مجموعة الأساليب بحيث يتميز بقيام المدرس باتخاذ جميع القرارات في بنية وتركيب هذا الأسلوب وبالتالي فان دور المدرس هو "اتخاذ جميع القرارات في مرحلة ما قبل الدرس (التحضير والتهيؤ) ومرحلة الدرس (الأداء) وكذلك في مرحلة ما بعد الدرس (التقويم)"، ومن ناحية فان دور التلميذ يكون مطيعا لكل الأوامر الصادرة من طرف المدرس (الأداء – الالتزام بالتعليمات) .</a:t>
            </a:r>
            <a:endParaRPr lang="ar-IQ" dirty="0">
              <a:latin typeface="Arial" pitchFamily="34" charset="0"/>
              <a:cs typeface="Arial" pitchFamily="34" charset="0"/>
            </a:endParaRPr>
          </a:p>
        </p:txBody>
      </p:sp>
      <p:pic>
        <p:nvPicPr>
          <p:cNvPr id="9" name="عنصر نائب للمحتوى 8" descr="vlcsnap-2012-05-10-22h01m19s55.png"/>
          <p:cNvPicPr>
            <a:picLocks noGrp="1" noChangeAspect="1"/>
          </p:cNvPicPr>
          <p:nvPr>
            <p:ph sz="quarter" idx="2"/>
          </p:nvPr>
        </p:nvPicPr>
        <p:blipFill>
          <a:blip r:embed="rId2"/>
          <a:stretch>
            <a:fillRect/>
          </a:stretch>
        </p:blipFill>
        <p:spPr>
          <a:xfrm>
            <a:off x="608013" y="1214422"/>
            <a:ext cx="2678112" cy="378621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to="" calcmode="lin" valueType="num">
                                      <p:cBhvr>
                                        <p:cTn id="7" dur="1" fill="hold"/>
                                        <p:tgtEl>
                                          <p:spTgt spid="4">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circle(in)">
                                      <p:cBhvr>
                                        <p:cTn id="17" dur="20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p:style>
          <a:lnRef idx="2">
            <a:schemeClr val="accent1"/>
          </a:lnRef>
          <a:fillRef idx="1">
            <a:schemeClr val="lt1"/>
          </a:fillRef>
          <a:effectRef idx="0">
            <a:schemeClr val="accent1"/>
          </a:effectRef>
          <a:fontRef idx="minor">
            <a:schemeClr val="dk1"/>
          </a:fontRef>
        </p:style>
        <p:txBody>
          <a:bodyPr>
            <a:normAutofit/>
          </a:bodyPr>
          <a:lstStyle/>
          <a:p>
            <a:pPr algn="ctr"/>
            <a:r>
              <a:rPr lang="ar-SA" sz="3200" dirty="0" smtClean="0">
                <a:latin typeface="Arial" pitchFamily="34" charset="0"/>
                <a:cs typeface="Arial" pitchFamily="34" charset="0"/>
              </a:rPr>
              <a:t>أهداف الأسلوب ألأمري</a:t>
            </a:r>
            <a:endParaRPr lang="ar-IQ" sz="3200" dirty="0">
              <a:latin typeface="Arial" pitchFamily="34" charset="0"/>
              <a:cs typeface="Arial" pitchFamily="34" charset="0"/>
            </a:endParaRPr>
          </a:p>
        </p:txBody>
      </p:sp>
      <p:sp>
        <p:nvSpPr>
          <p:cNvPr id="4" name="عنصر نائب للنص 3"/>
          <p:cNvSpPr>
            <a:spLocks noGrp="1"/>
          </p:cNvSpPr>
          <p:nvPr>
            <p:ph type="body" sz="half" idx="3"/>
          </p:nvPr>
        </p:nvSpPr>
        <p:spPr/>
        <p:style>
          <a:lnRef idx="2">
            <a:schemeClr val="accent1"/>
          </a:lnRef>
          <a:fillRef idx="1">
            <a:schemeClr val="lt1"/>
          </a:fillRef>
          <a:effectRef idx="0">
            <a:schemeClr val="accent1"/>
          </a:effectRef>
          <a:fontRef idx="minor">
            <a:schemeClr val="dk1"/>
          </a:fontRef>
        </p:style>
        <p:txBody>
          <a:bodyPr>
            <a:normAutofit/>
          </a:bodyPr>
          <a:lstStyle/>
          <a:p>
            <a:pPr algn="ctr"/>
            <a:r>
              <a:rPr lang="ar-SA" sz="3200" dirty="0" smtClean="0">
                <a:latin typeface="Arial" pitchFamily="34" charset="0"/>
                <a:cs typeface="Arial" pitchFamily="34" charset="0"/>
              </a:rPr>
              <a:t>تطبيق الأسلوب</a:t>
            </a:r>
            <a:endParaRPr lang="ar-IQ" sz="3200" dirty="0">
              <a:latin typeface="Arial" pitchFamily="34" charset="0"/>
              <a:cs typeface="Arial" pitchFamily="34" charset="0"/>
            </a:endParaRPr>
          </a:p>
        </p:txBody>
      </p:sp>
      <p:sp>
        <p:nvSpPr>
          <p:cNvPr id="5" name="عنصر نائب للمحتوى 4"/>
          <p:cNvSpPr>
            <a:spLocks noGrp="1"/>
          </p:cNvSpPr>
          <p:nvPr>
            <p:ph sz="quarter" idx="2"/>
          </p:nvPr>
        </p:nvSpPr>
        <p:spPr>
          <a:xfrm>
            <a:off x="607224" y="1447800"/>
            <a:ext cx="3931920" cy="4195778"/>
          </a:xfrm>
          <a:solidFill>
            <a:srgbClr val="F7F3BD"/>
          </a:solidFill>
        </p:spPr>
        <p:txBody>
          <a:bodyPr>
            <a:normAutofit/>
          </a:bodyPr>
          <a:lstStyle/>
          <a:p>
            <a:pPr algn="r"/>
            <a:r>
              <a:rPr lang="ar-SA" dirty="0" smtClean="0">
                <a:latin typeface="Arial" pitchFamily="34" charset="0"/>
                <a:cs typeface="Arial" pitchFamily="34" charset="0"/>
              </a:rPr>
              <a:t>- الاستجابة الآنية المباشرة</a:t>
            </a:r>
            <a:r>
              <a:rPr lang="en-US" dirty="0" smtClean="0">
                <a:latin typeface="Arial" pitchFamily="34" charset="0"/>
                <a:cs typeface="Arial" pitchFamily="34" charset="0"/>
              </a:rPr>
              <a:t>.</a:t>
            </a:r>
            <a:br>
              <a:rPr lang="en-US" dirty="0" smtClean="0">
                <a:latin typeface="Arial" pitchFamily="34" charset="0"/>
                <a:cs typeface="Arial" pitchFamily="34" charset="0"/>
              </a:rPr>
            </a:br>
            <a:r>
              <a:rPr lang="ar-SA" dirty="0" smtClean="0">
                <a:latin typeface="Arial" pitchFamily="34" charset="0"/>
                <a:cs typeface="Arial" pitchFamily="34" charset="0"/>
              </a:rPr>
              <a:t>2- الدقة في الاستجابة</a:t>
            </a:r>
            <a:r>
              <a:rPr lang="en-US" dirty="0" smtClean="0">
                <a:latin typeface="Arial" pitchFamily="34" charset="0"/>
                <a:cs typeface="Arial" pitchFamily="34" charset="0"/>
              </a:rPr>
              <a:t>.</a:t>
            </a:r>
            <a:br>
              <a:rPr lang="en-US" dirty="0" smtClean="0">
                <a:latin typeface="Arial" pitchFamily="34" charset="0"/>
                <a:cs typeface="Arial" pitchFamily="34" charset="0"/>
              </a:rPr>
            </a:br>
            <a:r>
              <a:rPr lang="ar-SA" dirty="0" smtClean="0">
                <a:latin typeface="Arial" pitchFamily="34" charset="0"/>
                <a:cs typeface="Arial" pitchFamily="34" charset="0"/>
              </a:rPr>
              <a:t>3- السيطرة على الانجاز</a:t>
            </a:r>
            <a:r>
              <a:rPr lang="en-US" dirty="0" smtClean="0">
                <a:latin typeface="Arial" pitchFamily="34" charset="0"/>
                <a:cs typeface="Arial" pitchFamily="34" charset="0"/>
              </a:rPr>
              <a:t>.</a:t>
            </a:r>
            <a:br>
              <a:rPr lang="en-US" dirty="0" smtClean="0">
                <a:latin typeface="Arial" pitchFamily="34" charset="0"/>
                <a:cs typeface="Arial" pitchFamily="34" charset="0"/>
              </a:rPr>
            </a:br>
            <a:r>
              <a:rPr lang="ar-SA" dirty="0" smtClean="0">
                <a:latin typeface="Arial" pitchFamily="34" charset="0"/>
                <a:cs typeface="Arial" pitchFamily="34" charset="0"/>
              </a:rPr>
              <a:t>4- السيطرة على التلاميذ إداريا وانضباطا وعملا</a:t>
            </a:r>
            <a:r>
              <a:rPr lang="en-US" dirty="0" smtClean="0">
                <a:latin typeface="Arial" pitchFamily="34" charset="0"/>
                <a:cs typeface="Arial" pitchFamily="34" charset="0"/>
              </a:rPr>
              <a:t>.</a:t>
            </a:r>
            <a:br>
              <a:rPr lang="en-US" dirty="0" smtClean="0">
                <a:latin typeface="Arial" pitchFamily="34" charset="0"/>
                <a:cs typeface="Arial" pitchFamily="34" charset="0"/>
              </a:rPr>
            </a:br>
            <a:r>
              <a:rPr lang="ar-SA" dirty="0" smtClean="0">
                <a:latin typeface="Arial" pitchFamily="34" charset="0"/>
                <a:cs typeface="Arial" pitchFamily="34" charset="0"/>
              </a:rPr>
              <a:t>5- الحفاظ على القواعد الموضوعة للدرس</a:t>
            </a:r>
            <a:r>
              <a:rPr lang="en-US" dirty="0" smtClean="0">
                <a:latin typeface="Arial" pitchFamily="34" charset="0"/>
                <a:cs typeface="Arial" pitchFamily="34" charset="0"/>
              </a:rPr>
              <a:t>.</a:t>
            </a:r>
            <a:br>
              <a:rPr lang="en-US" dirty="0" smtClean="0">
                <a:latin typeface="Arial" pitchFamily="34" charset="0"/>
                <a:cs typeface="Arial" pitchFamily="34" charset="0"/>
              </a:rPr>
            </a:br>
            <a:r>
              <a:rPr lang="ar-SA" dirty="0" smtClean="0">
                <a:latin typeface="Arial" pitchFamily="34" charset="0"/>
                <a:cs typeface="Arial" pitchFamily="34" charset="0"/>
              </a:rPr>
              <a:t>6- تجنب الاختيارات</a:t>
            </a:r>
            <a:r>
              <a:rPr lang="en-US" dirty="0" smtClean="0">
                <a:latin typeface="Arial" pitchFamily="34" charset="0"/>
                <a:cs typeface="Arial" pitchFamily="34" charset="0"/>
              </a:rPr>
              <a:t>.</a:t>
            </a:r>
            <a:br>
              <a:rPr lang="en-US" dirty="0" smtClean="0">
                <a:latin typeface="Arial" pitchFamily="34" charset="0"/>
                <a:cs typeface="Arial" pitchFamily="34" charset="0"/>
              </a:rPr>
            </a:br>
            <a:r>
              <a:rPr lang="ar-SA" dirty="0" smtClean="0">
                <a:latin typeface="Arial" pitchFamily="34" charset="0"/>
                <a:cs typeface="Arial" pitchFamily="34" charset="0"/>
              </a:rPr>
              <a:t>7- الاقتصاد في استعمال الوقت</a:t>
            </a:r>
            <a:r>
              <a:rPr lang="en-US" dirty="0" smtClean="0">
                <a:latin typeface="Arial" pitchFamily="34" charset="0"/>
                <a:cs typeface="Arial" pitchFamily="34" charset="0"/>
              </a:rPr>
              <a:t>.</a:t>
            </a:r>
            <a:endParaRPr lang="ar-IQ" dirty="0">
              <a:latin typeface="Arial" pitchFamily="34" charset="0"/>
              <a:cs typeface="Arial" pitchFamily="34" charset="0"/>
            </a:endParaRPr>
          </a:p>
        </p:txBody>
      </p:sp>
      <p:sp>
        <p:nvSpPr>
          <p:cNvPr id="6" name="عنصر نائب للمحتوى 5"/>
          <p:cNvSpPr>
            <a:spLocks noGrp="1"/>
          </p:cNvSpPr>
          <p:nvPr>
            <p:ph sz="quarter" idx="4"/>
          </p:nvPr>
        </p:nvSpPr>
        <p:spPr>
          <a:solidFill>
            <a:srgbClr val="FEE9B6"/>
          </a:solidFill>
        </p:spPr>
        <p:txBody>
          <a:bodyPr>
            <a:normAutofit/>
          </a:bodyPr>
          <a:lstStyle/>
          <a:p>
            <a:pPr algn="justLow"/>
            <a:r>
              <a:rPr lang="ar-SA" dirty="0" smtClean="0">
                <a:latin typeface="Arial" pitchFamily="34" charset="0"/>
                <a:cs typeface="Arial" pitchFamily="34" charset="0"/>
              </a:rPr>
              <a:t>-  تحديد الموضوع الذي يتطلب اتجاها واحدا ينبغي إتباعه</a:t>
            </a:r>
            <a:r>
              <a:rPr lang="en-US" dirty="0" smtClean="0">
                <a:latin typeface="Arial" pitchFamily="34" charset="0"/>
                <a:cs typeface="Arial" pitchFamily="34" charset="0"/>
              </a:rPr>
              <a:t>.</a:t>
            </a:r>
            <a:br>
              <a:rPr lang="en-US" dirty="0" smtClean="0">
                <a:latin typeface="Arial" pitchFamily="34" charset="0"/>
                <a:cs typeface="Arial" pitchFamily="34" charset="0"/>
              </a:rPr>
            </a:br>
            <a:r>
              <a:rPr lang="ar-SA" dirty="0" smtClean="0">
                <a:latin typeface="Arial" pitchFamily="34" charset="0"/>
                <a:cs typeface="Arial" pitchFamily="34" charset="0"/>
              </a:rPr>
              <a:t>2- المعلم يشرح ويعرض الحركة (المهارة) ويعد الواجب الذي يؤديه التلاميذ</a:t>
            </a:r>
            <a:r>
              <a:rPr lang="en-US" dirty="0" smtClean="0">
                <a:latin typeface="Arial" pitchFamily="34" charset="0"/>
                <a:cs typeface="Arial" pitchFamily="34" charset="0"/>
              </a:rPr>
              <a:t>.</a:t>
            </a:r>
            <a:br>
              <a:rPr lang="en-US" dirty="0" smtClean="0">
                <a:latin typeface="Arial" pitchFamily="34" charset="0"/>
                <a:cs typeface="Arial" pitchFamily="34" charset="0"/>
              </a:rPr>
            </a:br>
            <a:r>
              <a:rPr lang="ar-SA" dirty="0" smtClean="0">
                <a:latin typeface="Arial" pitchFamily="34" charset="0"/>
                <a:cs typeface="Arial" pitchFamily="34" charset="0"/>
              </a:rPr>
              <a:t>3-أوامر المعلم ينبغي أن يكون بدرجة عالية من الإتقان</a:t>
            </a:r>
            <a:r>
              <a:rPr lang="en-US" dirty="0" smtClean="0">
                <a:latin typeface="Arial" pitchFamily="34" charset="0"/>
                <a:cs typeface="Arial" pitchFamily="34" charset="0"/>
              </a:rPr>
              <a:t>. </a:t>
            </a:r>
            <a:br>
              <a:rPr lang="en-US" dirty="0" smtClean="0">
                <a:latin typeface="Arial" pitchFamily="34" charset="0"/>
                <a:cs typeface="Arial" pitchFamily="34" charset="0"/>
              </a:rPr>
            </a:br>
            <a:r>
              <a:rPr lang="ar-SA" dirty="0" smtClean="0">
                <a:latin typeface="Arial" pitchFamily="34" charset="0"/>
                <a:cs typeface="Arial" pitchFamily="34" charset="0"/>
              </a:rPr>
              <a:t>4- قرارات المعلم غير قابل للسؤال عنها</a:t>
            </a:r>
            <a:endParaRPr lang="ar-IQ"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linds(horizont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diamond(in)">
                                      <p:cBhvr>
                                        <p:cTn id="17" dur="20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diamond(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bg/>
                                          </p:spTgt>
                                        </p:tgtEl>
                                        <p:attrNameLst>
                                          <p:attrName>style.visibility</p:attrName>
                                        </p:attrNameLst>
                                      </p:cBhvr>
                                      <p:to>
                                        <p:strVal val="visible"/>
                                      </p:to>
                                    </p:set>
                                    <p:animEffect transition="in" filter="diamond(in)">
                                      <p:cBhvr>
                                        <p:cTn id="27" dur="2000"/>
                                        <p:tgtEl>
                                          <p:spTgt spid="3">
                                            <p:bg/>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diamond(in)">
                                      <p:cBhvr>
                                        <p:cTn id="32" dur="20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5">
                                            <p:bg/>
                                          </p:spTgt>
                                        </p:tgtEl>
                                        <p:attrNameLst>
                                          <p:attrName>style.visibility</p:attrName>
                                        </p:attrNameLst>
                                      </p:cBhvr>
                                      <p:to>
                                        <p:strVal val="visible"/>
                                      </p:to>
                                    </p:set>
                                    <p:anim to="" calcmode="lin" valueType="num">
                                      <p:cBhvr>
                                        <p:cTn id="37" dur="1" fill="hold"/>
                                        <p:tgtEl>
                                          <p:spTgt spid="5">
                                            <p:bg/>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 to="" calcmode="lin" valueType="num">
                                      <p:cBhvr>
                                        <p:cTn id="42"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7F3BD"/>
        </a:solidFill>
        <a:effectLst/>
      </p:bgPr>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607224" y="500042"/>
            <a:ext cx="3931920" cy="792162"/>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ar-SA" sz="3200" dirty="0" smtClean="0">
                <a:latin typeface="Arial" pitchFamily="34" charset="0"/>
                <a:cs typeface="Arial" pitchFamily="34" charset="0"/>
              </a:rPr>
              <a:t>عيوب الأسلوب</a:t>
            </a:r>
            <a:endParaRPr lang="ar-IQ" sz="3200" dirty="0">
              <a:latin typeface="Arial" pitchFamily="34" charset="0"/>
              <a:cs typeface="Arial" pitchFamily="34" charset="0"/>
            </a:endParaRPr>
          </a:p>
        </p:txBody>
      </p:sp>
      <p:sp>
        <p:nvSpPr>
          <p:cNvPr id="4" name="عنصر نائب للنص 3"/>
          <p:cNvSpPr>
            <a:spLocks noGrp="1"/>
          </p:cNvSpPr>
          <p:nvPr>
            <p:ph type="body" sz="half" idx="3"/>
          </p:nvPr>
        </p:nvSpPr>
        <p:spPr>
          <a:xfrm>
            <a:off x="4652169" y="922326"/>
            <a:ext cx="3931920" cy="792162"/>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ar-SA" sz="3200" dirty="0" smtClean="0">
                <a:latin typeface="Arial" pitchFamily="34" charset="0"/>
                <a:cs typeface="Arial" pitchFamily="34" charset="0"/>
              </a:rPr>
              <a:t>مميزات الأسلوب</a:t>
            </a:r>
            <a:endParaRPr lang="ar-IQ" sz="3200" dirty="0">
              <a:latin typeface="Arial" pitchFamily="34" charset="0"/>
              <a:cs typeface="Arial" pitchFamily="34" charset="0"/>
            </a:endParaRPr>
          </a:p>
        </p:txBody>
      </p:sp>
      <p:sp>
        <p:nvSpPr>
          <p:cNvPr id="5" name="عنصر نائب للمحتوى 4"/>
          <p:cNvSpPr>
            <a:spLocks noGrp="1"/>
          </p:cNvSpPr>
          <p:nvPr>
            <p:ph sz="quarter" idx="2"/>
          </p:nvPr>
        </p:nvSpPr>
        <p:spPr>
          <a:xfrm>
            <a:off x="607224" y="1447800"/>
            <a:ext cx="3931920" cy="2481266"/>
          </a:xfrm>
        </p:spPr>
        <p:style>
          <a:lnRef idx="2">
            <a:schemeClr val="accent6"/>
          </a:lnRef>
          <a:fillRef idx="1">
            <a:schemeClr val="lt1"/>
          </a:fillRef>
          <a:effectRef idx="0">
            <a:schemeClr val="accent6"/>
          </a:effectRef>
          <a:fontRef idx="minor">
            <a:schemeClr val="dk1"/>
          </a:fontRef>
        </p:style>
        <p:txBody>
          <a:bodyPr>
            <a:normAutofit/>
          </a:bodyPr>
          <a:lstStyle/>
          <a:p>
            <a:pPr algn="r"/>
            <a:r>
              <a:rPr lang="ar-SA" dirty="0" smtClean="0">
                <a:latin typeface="Arial" pitchFamily="34" charset="0"/>
                <a:cs typeface="Arial" pitchFamily="34" charset="0"/>
              </a:rPr>
              <a:t>لا يأخذ بنظر الاعتبار الفروق الفردية بين التلاميذ</a:t>
            </a:r>
            <a:r>
              <a:rPr lang="en-US" dirty="0" smtClean="0">
                <a:latin typeface="Arial" pitchFamily="34" charset="0"/>
                <a:cs typeface="Arial" pitchFamily="34" charset="0"/>
              </a:rPr>
              <a:t>.</a:t>
            </a:r>
            <a:br>
              <a:rPr lang="en-US" dirty="0" smtClean="0">
                <a:latin typeface="Arial" pitchFamily="34" charset="0"/>
                <a:cs typeface="Arial" pitchFamily="34" charset="0"/>
              </a:rPr>
            </a:br>
            <a:r>
              <a:rPr lang="ar-SA" dirty="0" smtClean="0">
                <a:latin typeface="Arial" pitchFamily="34" charset="0"/>
                <a:cs typeface="Arial" pitchFamily="34" charset="0"/>
              </a:rPr>
              <a:t>2- لا يعطي الفرصة الكافية في مشاركة التلميذ في اخذ القرارات</a:t>
            </a:r>
            <a:r>
              <a:rPr lang="en-US" dirty="0" smtClean="0">
                <a:latin typeface="Arial" pitchFamily="34" charset="0"/>
                <a:cs typeface="Arial" pitchFamily="34" charset="0"/>
              </a:rPr>
              <a:t>.</a:t>
            </a:r>
            <a:br>
              <a:rPr lang="en-US" dirty="0" smtClean="0">
                <a:latin typeface="Arial" pitchFamily="34" charset="0"/>
                <a:cs typeface="Arial" pitchFamily="34" charset="0"/>
              </a:rPr>
            </a:br>
            <a:r>
              <a:rPr lang="ar-SA" dirty="0" smtClean="0">
                <a:latin typeface="Arial" pitchFamily="34" charset="0"/>
                <a:cs typeface="Arial" pitchFamily="34" charset="0"/>
              </a:rPr>
              <a:t>3- لا يسهم التلميذ في عملية الإبداع</a:t>
            </a:r>
            <a:endParaRPr lang="ar-IQ" dirty="0">
              <a:latin typeface="Arial" pitchFamily="34" charset="0"/>
              <a:cs typeface="Arial" pitchFamily="34" charset="0"/>
            </a:endParaRPr>
          </a:p>
        </p:txBody>
      </p:sp>
      <p:sp>
        <p:nvSpPr>
          <p:cNvPr id="6" name="عنصر نائب للمحتوى 5"/>
          <p:cNvSpPr>
            <a:spLocks noGrp="1"/>
          </p:cNvSpPr>
          <p:nvPr>
            <p:ph sz="quarter" idx="4"/>
          </p:nvPr>
        </p:nvSpPr>
        <p:spPr>
          <a:xfrm>
            <a:off x="4652169" y="2019304"/>
            <a:ext cx="3931920" cy="2838456"/>
          </a:xfrm>
        </p:spPr>
        <p:style>
          <a:lnRef idx="2">
            <a:schemeClr val="accent6"/>
          </a:lnRef>
          <a:fillRef idx="1">
            <a:schemeClr val="lt1"/>
          </a:fillRef>
          <a:effectRef idx="0">
            <a:schemeClr val="accent6"/>
          </a:effectRef>
          <a:fontRef idx="minor">
            <a:schemeClr val="dk1"/>
          </a:fontRef>
        </p:style>
        <p:txBody>
          <a:bodyPr/>
          <a:lstStyle/>
          <a:p>
            <a:pPr algn="r"/>
            <a:r>
              <a:rPr lang="ar-SA" dirty="0" smtClean="0">
                <a:latin typeface="Arial" pitchFamily="34" charset="0"/>
                <a:cs typeface="Arial" pitchFamily="34" charset="0"/>
              </a:rPr>
              <a:t>استخدام هذا الأسلوب مع التلاميذ الصغار</a:t>
            </a:r>
            <a:r>
              <a:rPr lang="en-US" dirty="0" smtClean="0">
                <a:latin typeface="Arial" pitchFamily="34" charset="0"/>
                <a:cs typeface="Arial" pitchFamily="34" charset="0"/>
              </a:rPr>
              <a:t>.</a:t>
            </a:r>
            <a:br>
              <a:rPr lang="en-US" dirty="0" smtClean="0">
                <a:latin typeface="Arial" pitchFamily="34" charset="0"/>
                <a:cs typeface="Arial" pitchFamily="34" charset="0"/>
              </a:rPr>
            </a:br>
            <a:r>
              <a:rPr lang="ar-SA" dirty="0" smtClean="0">
                <a:latin typeface="Arial" pitchFamily="34" charset="0"/>
                <a:cs typeface="Arial" pitchFamily="34" charset="0"/>
              </a:rPr>
              <a:t>2- من الممكن استخدامه مع المبتدئين في ممارسة المهارة</a:t>
            </a:r>
            <a:r>
              <a:rPr lang="en-US" dirty="0" smtClean="0">
                <a:latin typeface="Arial" pitchFamily="34" charset="0"/>
                <a:cs typeface="Arial" pitchFamily="34" charset="0"/>
              </a:rPr>
              <a:t>.</a:t>
            </a:r>
            <a:br>
              <a:rPr lang="en-US" dirty="0" smtClean="0">
                <a:latin typeface="Arial" pitchFamily="34" charset="0"/>
                <a:cs typeface="Arial" pitchFamily="34" charset="0"/>
              </a:rPr>
            </a:br>
            <a:r>
              <a:rPr lang="ar-SA" dirty="0" smtClean="0">
                <a:latin typeface="Arial" pitchFamily="34" charset="0"/>
                <a:cs typeface="Arial" pitchFamily="34" charset="0"/>
              </a:rPr>
              <a:t>3- من الممكن استخدامه في المهارات الصعبة للسيطرة على مسار العمل</a:t>
            </a:r>
            <a:endParaRPr lang="ar-IQ" dirty="0">
              <a:latin typeface="Arial" pitchFamily="34" charset="0"/>
              <a:cs typeface="Arial" pitchFamily="34" charset="0"/>
            </a:endParaRPr>
          </a:p>
        </p:txBody>
      </p:sp>
      <p:sp>
        <p:nvSpPr>
          <p:cNvPr id="7" name="مستطيل ذو زوايا قطرية مخدوشة 6"/>
          <p:cNvSpPr/>
          <p:nvPr/>
        </p:nvSpPr>
        <p:spPr>
          <a:xfrm>
            <a:off x="357158" y="4143380"/>
            <a:ext cx="4143404" cy="221457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10" name="عنصر نائب للمحتوى 7" descr="FJXCANT3YDWCAH6UJMUCA3YZ2TQCAZ9W524CANGB2FICAS274AJCA06U8FCCAQ498NWCA6XZDO3CAZMPSSNCAL86MK5CASMEUAMCA9S9R1OCA2PZ8RCCARSY2LCCA2ZJ7JUCANZS1XHCATQJPZQCA3YBOQC.jpg"/>
          <p:cNvPicPr>
            <a:picLocks noChangeAspect="1"/>
          </p:cNvPicPr>
          <p:nvPr/>
        </p:nvPicPr>
        <p:blipFill>
          <a:blip r:embed="rId2"/>
          <a:stretch>
            <a:fillRect/>
          </a:stretch>
        </p:blipFill>
        <p:spPr>
          <a:xfrm>
            <a:off x="428596" y="4143380"/>
            <a:ext cx="3929090" cy="22058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 to="" calcmode="lin" valueType="num">
                                      <p:cBhvr>
                                        <p:cTn id="12" dur="1" fill="hold"/>
                                        <p:tgtEl>
                                          <p:spTgt spid="4">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 to="" calcmode="lin" valueType="num">
                                      <p:cBhvr>
                                        <p:cTn id="22" dur="1" fill="hold"/>
                                        <p:tgtEl>
                                          <p:spTgt spid="6">
                                            <p:bg/>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to="" calcmode="lin" valueType="num">
                                      <p:cBhvr>
                                        <p:cTn id="27" dur="1" fill="hold"/>
                                        <p:tgtEl>
                                          <p:spTgt spid="6">
                                            <p:txEl>
                                              <p:pRg st="0" end="0"/>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bg/>
                                          </p:spTgt>
                                        </p:tgtEl>
                                        <p:attrNameLst>
                                          <p:attrName>style.visibility</p:attrName>
                                        </p:attrNameLst>
                                      </p:cBhvr>
                                      <p:to>
                                        <p:strVal val="visible"/>
                                      </p:to>
                                    </p:set>
                                    <p:anim to="" calcmode="lin" valueType="num">
                                      <p:cBhvr>
                                        <p:cTn id="32" dur="1" fill="hold"/>
                                        <p:tgtEl>
                                          <p:spTgt spid="3">
                                            <p:bg/>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to="" calcmode="lin" valueType="num">
                                      <p:cBhvr>
                                        <p:cTn id="37" dur="1" fill="hold"/>
                                        <p:tgtEl>
                                          <p:spTgt spid="3">
                                            <p:txEl>
                                              <p:pRg st="0" end="0"/>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5">
                                            <p:bg/>
                                          </p:spTgt>
                                        </p:tgtEl>
                                        <p:attrNameLst>
                                          <p:attrName>style.visibility</p:attrName>
                                        </p:attrNameLst>
                                      </p:cBhvr>
                                      <p:to>
                                        <p:strVal val="visible"/>
                                      </p:to>
                                    </p:set>
                                    <p:anim to="" calcmode="lin" valueType="num">
                                      <p:cBhvr>
                                        <p:cTn id="42" dur="1" fill="hold"/>
                                        <p:tgtEl>
                                          <p:spTgt spid="5">
                                            <p:bg/>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 to="" calcmode="lin" valueType="num">
                                      <p:cBhvr>
                                        <p:cTn id="47"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7F3BD"/>
        </a:solidFill>
        <a:effectLst/>
      </p:bgPr>
    </p:bg>
    <p:spTree>
      <p:nvGrpSpPr>
        <p:cNvPr id="1" name=""/>
        <p:cNvGrpSpPr/>
        <p:nvPr/>
      </p:nvGrpSpPr>
      <p:grpSpPr>
        <a:xfrm>
          <a:off x="0" y="0"/>
          <a:ext cx="0" cy="0"/>
          <a:chOff x="0" y="0"/>
          <a:chExt cx="0" cy="0"/>
        </a:xfrm>
      </p:grpSpPr>
      <p:sp>
        <p:nvSpPr>
          <p:cNvPr id="7" name="عنوان 6"/>
          <p:cNvSpPr>
            <a:spLocks noGrp="1"/>
          </p:cNvSpPr>
          <p:nvPr>
            <p:ph type="title"/>
          </p:nvPr>
        </p:nvSpPr>
        <p:spPr>
          <a:xfrm>
            <a:off x="5538784" y="357166"/>
            <a:ext cx="2971800" cy="914400"/>
          </a:xfrm>
        </p:spPr>
        <p:txBody>
          <a:bodyPr anchor="ctr">
            <a:normAutofit/>
          </a:bodyPr>
          <a:lstStyle/>
          <a:p>
            <a:pPr algn="ctr"/>
            <a:r>
              <a:rPr lang="ar-SA" sz="2800" dirty="0" smtClean="0">
                <a:effectLst>
                  <a:glow rad="139700">
                    <a:schemeClr val="accent5">
                      <a:satMod val="175000"/>
                      <a:alpha val="40000"/>
                    </a:schemeClr>
                  </a:glow>
                  <a:outerShdw blurRad="53975" dist="22860" dir="5400000" algn="tl" rotWithShape="0">
                    <a:srgbClr val="000000">
                      <a:alpha val="55000"/>
                    </a:srgbClr>
                  </a:outerShdw>
                </a:effectLst>
                <a:latin typeface="Arial" pitchFamily="34" charset="0"/>
                <a:cs typeface="Arial" pitchFamily="34" charset="0"/>
              </a:rPr>
              <a:t>موجز الأسلوب الامري</a:t>
            </a:r>
            <a:endParaRPr lang="ar-IQ" sz="2800" dirty="0">
              <a:effectLst>
                <a:glow rad="139700">
                  <a:schemeClr val="accent5">
                    <a:satMod val="175000"/>
                    <a:alpha val="40000"/>
                  </a:schemeClr>
                </a:glow>
                <a:outerShdw blurRad="53975" dist="22860" dir="5400000" algn="tl" rotWithShape="0">
                  <a:srgbClr val="000000">
                    <a:alpha val="55000"/>
                  </a:srgbClr>
                </a:outerShdw>
              </a:effectLst>
              <a:latin typeface="Arial" pitchFamily="34" charset="0"/>
              <a:cs typeface="Arial" pitchFamily="34" charset="0"/>
            </a:endParaRPr>
          </a:p>
        </p:txBody>
      </p:sp>
      <p:sp>
        <p:nvSpPr>
          <p:cNvPr id="9" name="عنصر نائب للنص 8"/>
          <p:cNvSpPr>
            <a:spLocks noGrp="1"/>
          </p:cNvSpPr>
          <p:nvPr>
            <p:ph type="body" idx="2"/>
          </p:nvPr>
        </p:nvSpPr>
        <p:spPr/>
        <p:txBody>
          <a:bodyPr/>
          <a:lstStyle/>
          <a:p>
            <a:endParaRPr lang="ar-IQ" dirty="0"/>
          </a:p>
        </p:txBody>
      </p:sp>
      <p:sp>
        <p:nvSpPr>
          <p:cNvPr id="8" name="عنصر نائب للمحتوى 7"/>
          <p:cNvSpPr>
            <a:spLocks noGrp="1"/>
          </p:cNvSpPr>
          <p:nvPr>
            <p:ph sz="half" idx="1"/>
          </p:nvPr>
        </p:nvSpPr>
        <p:spPr>
          <a:xfrm>
            <a:off x="761372" y="930144"/>
            <a:ext cx="4626159" cy="5284938"/>
          </a:xfrm>
        </p:spPr>
        <p:style>
          <a:lnRef idx="1">
            <a:schemeClr val="accent6"/>
          </a:lnRef>
          <a:fillRef idx="2">
            <a:schemeClr val="accent6"/>
          </a:fillRef>
          <a:effectRef idx="1">
            <a:schemeClr val="accent6"/>
          </a:effectRef>
          <a:fontRef idx="minor">
            <a:schemeClr val="dk1"/>
          </a:fontRef>
        </p:style>
        <p:txBody>
          <a:bodyPr>
            <a:noAutofit/>
          </a:bodyPr>
          <a:lstStyle/>
          <a:p>
            <a:r>
              <a:rPr lang="ar-SA" sz="2000" dirty="0" smtClean="0">
                <a:latin typeface="Arial" pitchFamily="34" charset="0"/>
                <a:cs typeface="Arial" pitchFamily="34" charset="0"/>
              </a:rPr>
              <a:t>يستعمل لأعمار الصغار من ( 7-10 ) سنوات</a:t>
            </a:r>
            <a:r>
              <a:rPr lang="en-US" sz="2000" dirty="0" smtClean="0">
                <a:latin typeface="Arial" pitchFamily="34" charset="0"/>
                <a:cs typeface="Arial" pitchFamily="34" charset="0"/>
              </a:rPr>
              <a:t> . </a:t>
            </a:r>
            <a:br>
              <a:rPr lang="en-US" sz="2000" dirty="0" smtClean="0">
                <a:latin typeface="Arial" pitchFamily="34" charset="0"/>
                <a:cs typeface="Arial" pitchFamily="34" charset="0"/>
              </a:rPr>
            </a:br>
            <a:r>
              <a:rPr lang="ar-SA" sz="2000" dirty="0" smtClean="0">
                <a:latin typeface="Arial" pitchFamily="34" charset="0"/>
                <a:cs typeface="Arial" pitchFamily="34" charset="0"/>
              </a:rPr>
              <a:t>2- يستعمل للناشئين في المرحلة الأولى من مراحل التعلم الخام</a:t>
            </a:r>
            <a:r>
              <a:rPr lang="en-US" sz="2000" dirty="0" smtClean="0">
                <a:latin typeface="Arial" pitchFamily="34" charset="0"/>
                <a:cs typeface="Arial" pitchFamily="34" charset="0"/>
              </a:rPr>
              <a:t> .</a:t>
            </a:r>
            <a:br>
              <a:rPr lang="en-US" sz="2000" dirty="0" smtClean="0">
                <a:latin typeface="Arial" pitchFamily="34" charset="0"/>
                <a:cs typeface="Arial" pitchFamily="34" charset="0"/>
              </a:rPr>
            </a:br>
            <a:r>
              <a:rPr lang="ar-SA" sz="2000" dirty="0" smtClean="0">
                <a:latin typeface="Arial" pitchFamily="34" charset="0"/>
                <a:cs typeface="Arial" pitchFamily="34" charset="0"/>
              </a:rPr>
              <a:t>3- لا يستعمل للمستويات العالية وفي عملية تصحيح مسار الحركة</a:t>
            </a:r>
            <a:r>
              <a:rPr lang="en-US" sz="2000" dirty="0" smtClean="0">
                <a:latin typeface="Arial" pitchFamily="34" charset="0"/>
                <a:cs typeface="Arial" pitchFamily="34" charset="0"/>
              </a:rPr>
              <a:t>.</a:t>
            </a:r>
          </a:p>
          <a:p>
            <a:r>
              <a:rPr lang="ar-SA" sz="2000" dirty="0" smtClean="0">
                <a:latin typeface="Arial" pitchFamily="34" charset="0"/>
                <a:cs typeface="Arial" pitchFamily="34" charset="0"/>
              </a:rPr>
              <a:t>4- يستعمل لغير المتعلمين</a:t>
            </a:r>
            <a:r>
              <a:rPr lang="en-US" sz="2000" dirty="0" smtClean="0">
                <a:latin typeface="Arial" pitchFamily="34" charset="0"/>
                <a:cs typeface="Arial" pitchFamily="34" charset="0"/>
              </a:rPr>
              <a:t> .</a:t>
            </a:r>
            <a:br>
              <a:rPr lang="en-US" sz="2000" dirty="0" smtClean="0">
                <a:latin typeface="Arial" pitchFamily="34" charset="0"/>
                <a:cs typeface="Arial" pitchFamily="34" charset="0"/>
              </a:rPr>
            </a:br>
            <a:r>
              <a:rPr lang="ar-SA" sz="2000" dirty="0" smtClean="0">
                <a:latin typeface="Arial" pitchFamily="34" charset="0"/>
                <a:cs typeface="Arial" pitchFamily="34" charset="0"/>
              </a:rPr>
              <a:t>5- يستعمل في مرحلة التعلم الخطر</a:t>
            </a:r>
            <a:r>
              <a:rPr lang="en-US" sz="2000" dirty="0" smtClean="0">
                <a:latin typeface="Arial" pitchFamily="34" charset="0"/>
                <a:cs typeface="Arial" pitchFamily="34" charset="0"/>
              </a:rPr>
              <a:t> .</a:t>
            </a:r>
            <a:br>
              <a:rPr lang="en-US" sz="2000" dirty="0" smtClean="0">
                <a:latin typeface="Arial" pitchFamily="34" charset="0"/>
                <a:cs typeface="Arial" pitchFamily="34" charset="0"/>
              </a:rPr>
            </a:br>
            <a:r>
              <a:rPr lang="ar-SA" sz="2000" dirty="0" smtClean="0">
                <a:latin typeface="Arial" pitchFamily="34" charset="0"/>
                <a:cs typeface="Arial" pitchFamily="34" charset="0"/>
              </a:rPr>
              <a:t>6- عندما يكون المدرس حديث التعيين ويحاول فرض شخصيته من خلال إلقاء المحاضرة </a:t>
            </a:r>
            <a:r>
              <a:rPr lang="en-US" sz="2000" dirty="0" smtClean="0">
                <a:latin typeface="Arial" pitchFamily="34" charset="0"/>
                <a:cs typeface="Arial" pitchFamily="34" charset="0"/>
              </a:rPr>
              <a:t>.</a:t>
            </a:r>
            <a:br>
              <a:rPr lang="en-US" sz="2000" dirty="0" smtClean="0">
                <a:latin typeface="Arial" pitchFamily="34" charset="0"/>
                <a:cs typeface="Arial" pitchFamily="34" charset="0"/>
              </a:rPr>
            </a:br>
            <a:r>
              <a:rPr lang="ar-SA" sz="2000" dirty="0" smtClean="0">
                <a:latin typeface="Arial" pitchFamily="34" charset="0"/>
                <a:cs typeface="Arial" pitchFamily="34" charset="0"/>
              </a:rPr>
              <a:t>7- ما تتطلبه البيئة الاجتماعية وتقاليدها والتي تؤيد خضوع الصغار للكبار دونما اعتراض</a:t>
            </a:r>
            <a:r>
              <a:rPr lang="en-US" sz="2000" dirty="0" smtClean="0">
                <a:latin typeface="Arial" pitchFamily="34" charset="0"/>
                <a:cs typeface="Arial" pitchFamily="34" charset="0"/>
              </a:rPr>
              <a:t>.</a:t>
            </a:r>
            <a:br>
              <a:rPr lang="en-US" sz="2000" dirty="0" smtClean="0">
                <a:latin typeface="Arial" pitchFamily="34" charset="0"/>
                <a:cs typeface="Arial" pitchFamily="34" charset="0"/>
              </a:rPr>
            </a:br>
            <a:r>
              <a:rPr lang="ar-SA" sz="2000" dirty="0" smtClean="0">
                <a:latin typeface="Arial" pitchFamily="34" charset="0"/>
                <a:cs typeface="Arial" pitchFamily="34" charset="0"/>
              </a:rPr>
              <a:t>8- يستخدم لتوجيه الطاقة الزائدة عند الأطفال بشكل صحيح ، حيث أن الطفل في المراحل الأولية يحتاج إلى أن يكون حرا طليقا يجري ويلعب كيفما يشاء في ساحة اللعب </a:t>
            </a:r>
            <a:endParaRPr lang="ar-IQ" sz="2000" dirty="0">
              <a:latin typeface="Arial" pitchFamily="34" charset="0"/>
              <a:cs typeface="Arial" pitchFamily="34" charset="0"/>
            </a:endParaRPr>
          </a:p>
        </p:txBody>
      </p:sp>
      <p:pic>
        <p:nvPicPr>
          <p:cNvPr id="10" name="Picture 2" descr="C:\Documents and Settings\Administrator\Desktop\صور رياضية\imagesCASH2EVY.jpg"/>
          <p:cNvPicPr>
            <a:picLocks noChangeAspect="1" noChangeArrowheads="1"/>
          </p:cNvPicPr>
          <p:nvPr/>
        </p:nvPicPr>
        <p:blipFill>
          <a:blip r:embed="rId2"/>
          <a:srcRect/>
          <a:stretch>
            <a:fillRect/>
          </a:stretch>
        </p:blipFill>
        <p:spPr bwMode="auto">
          <a:xfrm>
            <a:off x="5572132" y="1428736"/>
            <a:ext cx="2928958" cy="42148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bg/>
                                          </p:spTgt>
                                        </p:tgtEl>
                                        <p:attrNameLst>
                                          <p:attrName>style.visibility</p:attrName>
                                        </p:attrNameLst>
                                      </p:cBhvr>
                                      <p:to>
                                        <p:strVal val="visible"/>
                                      </p:to>
                                    </p:set>
                                    <p:anim to="" calcmode="lin" valueType="num">
                                      <p:cBhvr>
                                        <p:cTn id="22" dur="1" fill="hold"/>
                                        <p:tgtEl>
                                          <p:spTgt spid="8">
                                            <p:bg/>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to="" calcmode="lin" valueType="num">
                                      <p:cBhvr>
                                        <p:cTn id="27" dur="1" fill="hold"/>
                                        <p:tgtEl>
                                          <p:spTgt spid="8">
                                            <p:txEl>
                                              <p:pRg st="0" end="0"/>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 to="" calcmode="lin" valueType="num">
                                      <p:cBhvr>
                                        <p:cTn id="32" dur="1" fill="hold"/>
                                        <p:tgtEl>
                                          <p:spTgt spid="8">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chor="ctr">
            <a:normAutofit/>
          </a:bodyPr>
          <a:lstStyle/>
          <a:p>
            <a:pPr algn="ctr"/>
            <a:r>
              <a:rPr lang="ar-SA" sz="3200" dirty="0" smtClean="0">
                <a:latin typeface="Arial" pitchFamily="34" charset="0"/>
                <a:cs typeface="Arial" pitchFamily="34" charset="0"/>
              </a:rPr>
              <a:t>الأسلوب التدريبي</a:t>
            </a:r>
            <a:endParaRPr lang="ar-IQ" sz="3200" dirty="0">
              <a:latin typeface="Arial" pitchFamily="34" charset="0"/>
              <a:cs typeface="Arial" pitchFamily="34" charset="0"/>
            </a:endParaRPr>
          </a:p>
        </p:txBody>
      </p:sp>
      <p:sp>
        <p:nvSpPr>
          <p:cNvPr id="3" name="عنصر نائب للنص 2"/>
          <p:cNvSpPr>
            <a:spLocks noGrp="1"/>
          </p:cNvSpPr>
          <p:nvPr>
            <p:ph type="body" idx="2"/>
          </p:nvPr>
        </p:nvSpPr>
        <p:spPr>
          <a:xfrm>
            <a:off x="5538847" y="1590678"/>
            <a:ext cx="2971800" cy="2838454"/>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algn="justLow"/>
            <a:r>
              <a:rPr lang="ar-SA" sz="2000" dirty="0" smtClean="0">
                <a:latin typeface="Arial" pitchFamily="34" charset="0"/>
                <a:cs typeface="Arial" pitchFamily="34" charset="0"/>
              </a:rPr>
              <a:t>الطريقة التدريبية هي الأكثر الطرائق السائدة والملائمة لدروس التربية الرياضية,إن انتقال عدد معين من القرارات من المدرس إلى التلميذ يؤدي إلى خلق علاقات جديدة بين المدرس والتلميذ والواجبات الحركية أو المهارات وبين التلاميذ وأنفسهم</a:t>
            </a:r>
            <a:r>
              <a:rPr lang="en-US" sz="2000" dirty="0" smtClean="0">
                <a:latin typeface="Arial" pitchFamily="34" charset="0"/>
                <a:cs typeface="Arial" pitchFamily="34" charset="0"/>
              </a:rPr>
              <a:t>.</a:t>
            </a:r>
            <a:br>
              <a:rPr lang="en-US" sz="2000" dirty="0" smtClean="0">
                <a:latin typeface="Arial" pitchFamily="34" charset="0"/>
                <a:cs typeface="Arial" pitchFamily="34" charset="0"/>
              </a:rPr>
            </a:br>
            <a:endParaRPr lang="ar-IQ" sz="2000" dirty="0">
              <a:latin typeface="Arial" pitchFamily="34" charset="0"/>
              <a:cs typeface="Arial" pitchFamily="34" charset="0"/>
            </a:endParaRPr>
          </a:p>
        </p:txBody>
      </p:sp>
      <p:sp>
        <p:nvSpPr>
          <p:cNvPr id="4" name="عنصر نائب للمحتوى 3"/>
          <p:cNvSpPr>
            <a:spLocks noGrp="1"/>
          </p:cNvSpPr>
          <p:nvPr>
            <p:ph sz="half" idx="1"/>
          </p:nvPr>
        </p:nvSpPr>
        <p:spPr>
          <a:xfrm>
            <a:off x="500034" y="1000108"/>
            <a:ext cx="4983349" cy="4724402"/>
          </a:xfrm>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algn="justLow"/>
            <a:r>
              <a:rPr lang="ar-SA" dirty="0" smtClean="0">
                <a:latin typeface="Arial" pitchFamily="34" charset="0"/>
                <a:cs typeface="Arial" pitchFamily="34" charset="0"/>
              </a:rPr>
              <a:t>الأسلوب يحقق الأهداف التالية</a:t>
            </a:r>
            <a:r>
              <a:rPr lang="en-US" dirty="0" smtClean="0">
                <a:latin typeface="Arial" pitchFamily="34" charset="0"/>
                <a:cs typeface="Arial" pitchFamily="34" charset="0"/>
              </a:rPr>
              <a:t>:</a:t>
            </a:r>
          </a:p>
          <a:p>
            <a:pPr algn="justLow"/>
            <a:r>
              <a:rPr lang="ar-SA" dirty="0" smtClean="0">
                <a:latin typeface="Arial" pitchFamily="34" charset="0"/>
                <a:cs typeface="Arial" pitchFamily="34" charset="0"/>
              </a:rPr>
              <a:t>إن التلميذ يتعلم اتخاذ القرارات الممنوحة له</a:t>
            </a:r>
            <a:r>
              <a:rPr lang="en-US" dirty="0" smtClean="0">
                <a:latin typeface="Arial" pitchFamily="34" charset="0"/>
                <a:cs typeface="Arial" pitchFamily="34" charset="0"/>
              </a:rPr>
              <a:t>. </a:t>
            </a:r>
          </a:p>
          <a:p>
            <a:pPr algn="justLow"/>
            <a:r>
              <a:rPr lang="ar-SA" dirty="0" smtClean="0">
                <a:latin typeface="Arial" pitchFamily="34" charset="0"/>
                <a:cs typeface="Arial" pitchFamily="34" charset="0"/>
              </a:rPr>
              <a:t>التلميذ يستطيع العمل بمفرده لفترة من الوقت </a:t>
            </a:r>
            <a:endParaRPr lang="en-US" dirty="0" smtClean="0">
              <a:latin typeface="Arial" pitchFamily="34" charset="0"/>
              <a:cs typeface="Arial" pitchFamily="34" charset="0"/>
            </a:endParaRPr>
          </a:p>
          <a:p>
            <a:pPr algn="justLow"/>
            <a:r>
              <a:rPr lang="ar-SA" dirty="0" smtClean="0">
                <a:latin typeface="Arial" pitchFamily="34" charset="0"/>
                <a:cs typeface="Arial" pitchFamily="34" charset="0"/>
              </a:rPr>
              <a:t>يتعلم التلميذ اتخاذ القرارات المتتابعة</a:t>
            </a:r>
            <a:r>
              <a:rPr lang="en-US" dirty="0" smtClean="0">
                <a:latin typeface="Arial" pitchFamily="34" charset="0"/>
                <a:cs typeface="Arial" pitchFamily="34" charset="0"/>
              </a:rPr>
              <a:t>. </a:t>
            </a:r>
          </a:p>
          <a:p>
            <a:pPr algn="justLow"/>
            <a:r>
              <a:rPr lang="ar-SA" dirty="0" smtClean="0">
                <a:latin typeface="Arial" pitchFamily="34" charset="0"/>
                <a:cs typeface="Arial" pitchFamily="34" charset="0"/>
              </a:rPr>
              <a:t>يتعلم التلميذ انجاز الأعمال ضمن الوقت المخصص أو المسموح </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يستطيع التلميذ تحقيق بعض الأعمال المبدعة </a:t>
            </a:r>
            <a:endParaRPr lang="en-US" dirty="0" smtClean="0">
              <a:latin typeface="Arial" pitchFamily="34" charset="0"/>
              <a:cs typeface="Arial" pitchFamily="34" charset="0"/>
            </a:endParaRPr>
          </a:p>
          <a:p>
            <a:pPr algn="justLow"/>
            <a:r>
              <a:rPr lang="ar-SA" dirty="0" smtClean="0">
                <a:latin typeface="Arial" pitchFamily="34" charset="0"/>
                <a:cs typeface="Arial" pitchFamily="34" charset="0"/>
              </a:rPr>
              <a:t>يتعلم التلميذ كيفية تلقى التغذية الراجعة الفردية أو الخصوصية </a:t>
            </a:r>
            <a:endParaRPr lang="en-US" dirty="0" smtClean="0">
              <a:latin typeface="Arial" pitchFamily="34" charset="0"/>
              <a:cs typeface="Arial" pitchFamily="34" charset="0"/>
            </a:endParaRPr>
          </a:p>
          <a:p>
            <a:pPr algn="justLow"/>
            <a:r>
              <a:rPr lang="ar-SA" dirty="0" smtClean="0">
                <a:latin typeface="Arial" pitchFamily="34" charset="0"/>
                <a:cs typeface="Arial" pitchFamily="34" charset="0"/>
              </a:rPr>
              <a:t>تعلم كيفية التعامل مع السقوط والإحباط والفشل وكذلك تعلم متعة النجاح والفوز </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ar-IQ" dirty="0">
              <a:latin typeface="Arial" pitchFamily="34" charset="0"/>
              <a:cs typeface="Arial" pitchFamily="34" charset="0"/>
            </a:endParaRPr>
          </a:p>
        </p:txBody>
      </p:sp>
      <p:sp>
        <p:nvSpPr>
          <p:cNvPr id="6" name="مستطيل مستدير الزوايا 5"/>
          <p:cNvSpPr/>
          <p:nvPr/>
        </p:nvSpPr>
        <p:spPr>
          <a:xfrm>
            <a:off x="5857884" y="4568016"/>
            <a:ext cx="2643206" cy="1932818"/>
          </a:xfrm>
          <a:prstGeom prst="roundRect">
            <a:avLst>
              <a:gd name="adj" fmla="val 10000"/>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3">
              <a:tint val="50000"/>
              <a:hueOff val="1177271"/>
              <a:satOff val="26493"/>
              <a:lumOff val="2967"/>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anim to="" calcmode="lin" valueType="num">
                                      <p:cBhvr>
                                        <p:cTn id="27" dur="1" fill="hold"/>
                                        <p:tgtEl>
                                          <p:spTgt spid="4">
                                            <p:bg/>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to="" calcmode="lin" valueType="num">
                                      <p:cBhvr>
                                        <p:cTn id="32" dur="1" fill="hold"/>
                                        <p:tgtEl>
                                          <p:spTgt spid="4">
                                            <p:txEl>
                                              <p:pRg st="0" end="0"/>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to="" calcmode="lin" valueType="num">
                                      <p:cBhvr>
                                        <p:cTn id="37" dur="1" fill="hold"/>
                                        <p:tgtEl>
                                          <p:spTgt spid="4">
                                            <p:txEl>
                                              <p:pRg st="1" end="1"/>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to="" calcmode="lin" valueType="num">
                                      <p:cBhvr>
                                        <p:cTn id="42" dur="1" fill="hold"/>
                                        <p:tgtEl>
                                          <p:spTgt spid="4">
                                            <p:txEl>
                                              <p:pRg st="2" end="2"/>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to="" calcmode="lin" valueType="num">
                                      <p:cBhvr>
                                        <p:cTn id="47" dur="1" fill="hold"/>
                                        <p:tgtEl>
                                          <p:spTgt spid="4">
                                            <p:txEl>
                                              <p:pRg st="3" end="3"/>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 to="" calcmode="lin" valueType="num">
                                      <p:cBhvr>
                                        <p:cTn id="52" dur="1" fill="hold"/>
                                        <p:tgtEl>
                                          <p:spTgt spid="4">
                                            <p:txEl>
                                              <p:pRg st="4" end="4"/>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 to="" calcmode="lin" valueType="num">
                                      <p:cBhvr>
                                        <p:cTn id="57" dur="1" fill="hold"/>
                                        <p:tgtEl>
                                          <p:spTgt spid="4">
                                            <p:txEl>
                                              <p:pRg st="5" end="5"/>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4">
                                            <p:txEl>
                                              <p:pRg st="6" end="6"/>
                                            </p:txEl>
                                          </p:spTgt>
                                        </p:tgtEl>
                                        <p:attrNameLst>
                                          <p:attrName>style.visibility</p:attrName>
                                        </p:attrNameLst>
                                      </p:cBhvr>
                                      <p:to>
                                        <p:strVal val="visible"/>
                                      </p:to>
                                    </p:set>
                                    <p:anim to="" calcmode="lin" valueType="num">
                                      <p:cBhvr>
                                        <p:cTn id="62" dur="1" fill="hold"/>
                                        <p:tgtEl>
                                          <p:spTgt spid="4">
                                            <p:txEl>
                                              <p:pRg st="6" end="6"/>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anim to="" calcmode="lin" valueType="num">
                                      <p:cBhvr>
                                        <p:cTn id="67" dur="1" fill="hold"/>
                                        <p:tgtEl>
                                          <p:spTgt spid="4">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 name="عنصر نائب للنص 5"/>
          <p:cNvSpPr>
            <a:spLocks noGrp="1"/>
          </p:cNvSpPr>
          <p:nvPr>
            <p:ph type="body" idx="1"/>
          </p:nvPr>
        </p:nvSpPr>
        <p:spPr>
          <a:xfrm>
            <a:off x="607224" y="214290"/>
            <a:ext cx="3931920" cy="792162"/>
          </a:xfrm>
        </p:spPr>
        <p:style>
          <a:lnRef idx="2">
            <a:schemeClr val="accent6"/>
          </a:lnRef>
          <a:fillRef idx="1">
            <a:schemeClr val="lt1"/>
          </a:fillRef>
          <a:effectRef idx="0">
            <a:schemeClr val="accent6"/>
          </a:effectRef>
          <a:fontRef idx="minor">
            <a:schemeClr val="dk1"/>
          </a:fontRef>
        </p:style>
        <p:txBody>
          <a:bodyPr>
            <a:normAutofit/>
          </a:bodyPr>
          <a:lstStyle/>
          <a:p>
            <a:pPr algn="ctr"/>
            <a:r>
              <a:rPr lang="ar-SA" sz="2800" dirty="0" smtClean="0">
                <a:latin typeface="Arial" pitchFamily="34" charset="0"/>
                <a:cs typeface="Arial" pitchFamily="34" charset="0"/>
              </a:rPr>
              <a:t>عيوب الأسلوب التدريبي</a:t>
            </a:r>
            <a:endParaRPr lang="ar-IQ" sz="2800" dirty="0">
              <a:latin typeface="Arial" pitchFamily="34" charset="0"/>
              <a:cs typeface="Arial" pitchFamily="34" charset="0"/>
            </a:endParaRPr>
          </a:p>
        </p:txBody>
      </p:sp>
      <p:sp>
        <p:nvSpPr>
          <p:cNvPr id="8" name="عنصر نائب للنص 7"/>
          <p:cNvSpPr>
            <a:spLocks noGrp="1"/>
          </p:cNvSpPr>
          <p:nvPr>
            <p:ph type="body" sz="half" idx="3"/>
          </p:nvPr>
        </p:nvSpPr>
        <p:spPr>
          <a:xfrm>
            <a:off x="4854922" y="1922458"/>
            <a:ext cx="3931920" cy="792162"/>
          </a:xfrm>
        </p:spPr>
        <p:style>
          <a:lnRef idx="2">
            <a:schemeClr val="accent1"/>
          </a:lnRef>
          <a:fillRef idx="1">
            <a:schemeClr val="lt1"/>
          </a:fillRef>
          <a:effectRef idx="0">
            <a:schemeClr val="accent1"/>
          </a:effectRef>
          <a:fontRef idx="minor">
            <a:schemeClr val="dk1"/>
          </a:fontRef>
        </p:style>
        <p:txBody>
          <a:bodyPr/>
          <a:lstStyle/>
          <a:p>
            <a:pPr algn="ctr"/>
            <a:r>
              <a:rPr lang="ar-SA" dirty="0" smtClean="0">
                <a:latin typeface="Arial" pitchFamily="34" charset="0"/>
                <a:cs typeface="Arial" pitchFamily="34" charset="0"/>
              </a:rPr>
              <a:t>مميزات الأسلوب التدريبي</a:t>
            </a:r>
            <a:endParaRPr lang="ar-IQ" dirty="0">
              <a:latin typeface="Arial" pitchFamily="34" charset="0"/>
              <a:cs typeface="Arial" pitchFamily="34" charset="0"/>
            </a:endParaRPr>
          </a:p>
        </p:txBody>
      </p:sp>
      <p:sp>
        <p:nvSpPr>
          <p:cNvPr id="7" name="عنصر نائب للمحتوى 6"/>
          <p:cNvSpPr>
            <a:spLocks noGrp="1"/>
          </p:cNvSpPr>
          <p:nvPr>
            <p:ph sz="quarter" idx="2"/>
          </p:nvPr>
        </p:nvSpPr>
        <p:spPr>
          <a:xfrm>
            <a:off x="607224" y="1214422"/>
            <a:ext cx="3931920" cy="3489960"/>
          </a:xfrm>
        </p:spPr>
        <p:style>
          <a:lnRef idx="1">
            <a:schemeClr val="accent6"/>
          </a:lnRef>
          <a:fillRef idx="3">
            <a:schemeClr val="accent6"/>
          </a:fillRef>
          <a:effectRef idx="2">
            <a:schemeClr val="accent6"/>
          </a:effectRef>
          <a:fontRef idx="minor">
            <a:schemeClr val="lt1"/>
          </a:fontRef>
        </p:style>
        <p:txBody>
          <a:bodyPr>
            <a:normAutofit/>
          </a:bodyPr>
          <a:lstStyle/>
          <a:p>
            <a:pPr lvl="0" algn="justLow"/>
            <a:r>
              <a:rPr lang="ar-SA" dirty="0" smtClean="0">
                <a:latin typeface="Arial" pitchFamily="34" charset="0"/>
                <a:cs typeface="Arial" pitchFamily="34" charset="0"/>
              </a:rPr>
              <a:t>لا تكون السيطرة على حركات الفعالية دقيقة</a:t>
            </a:r>
            <a:r>
              <a:rPr lang="en-US" dirty="0" smtClean="0">
                <a:latin typeface="Arial" pitchFamily="34" charset="0"/>
                <a:cs typeface="Arial" pitchFamily="34" charset="0"/>
              </a:rPr>
              <a:t>.</a:t>
            </a:r>
          </a:p>
          <a:p>
            <a:pPr lvl="0" algn="justLow"/>
            <a:r>
              <a:rPr lang="ar-SA" dirty="0" smtClean="0">
                <a:latin typeface="Arial" pitchFamily="34" charset="0"/>
                <a:cs typeface="Arial" pitchFamily="34" charset="0"/>
              </a:rPr>
              <a:t>لا يمكن قيام الأعمار كافة بهذه الطريقة إذ تحتاج تلاميذ لديهم خلفية جيدة في تلك اللعبة</a:t>
            </a:r>
            <a:r>
              <a:rPr lang="en-US" dirty="0" smtClean="0">
                <a:latin typeface="Arial" pitchFamily="34" charset="0"/>
                <a:cs typeface="Arial" pitchFamily="34" charset="0"/>
              </a:rPr>
              <a:t>.</a:t>
            </a:r>
          </a:p>
          <a:p>
            <a:pPr lvl="0" algn="justLow"/>
            <a:r>
              <a:rPr lang="ar-SA" dirty="0" smtClean="0">
                <a:latin typeface="Arial" pitchFamily="34" charset="0"/>
                <a:cs typeface="Arial" pitchFamily="34" charset="0"/>
              </a:rPr>
              <a:t>تأخذ وقتا طويلا من الدرس</a:t>
            </a:r>
            <a:r>
              <a:rPr lang="en-US" dirty="0" smtClean="0">
                <a:latin typeface="Arial" pitchFamily="34" charset="0"/>
                <a:cs typeface="Arial" pitchFamily="34" charset="0"/>
              </a:rPr>
              <a:t>.</a:t>
            </a:r>
          </a:p>
          <a:p>
            <a:pPr algn="justLow"/>
            <a:r>
              <a:rPr lang="ar-SA" dirty="0" smtClean="0">
                <a:latin typeface="Arial" pitchFamily="34" charset="0"/>
                <a:cs typeface="Arial" pitchFamily="34" charset="0"/>
              </a:rPr>
              <a:t>تحتاج إلى أدوات وأجهزة كثيرة</a:t>
            </a:r>
            <a:endParaRPr lang="ar-IQ" dirty="0">
              <a:latin typeface="Arial" pitchFamily="34" charset="0"/>
              <a:cs typeface="Arial" pitchFamily="34" charset="0"/>
            </a:endParaRPr>
          </a:p>
        </p:txBody>
      </p:sp>
      <p:sp>
        <p:nvSpPr>
          <p:cNvPr id="9" name="عنصر نائب للمحتوى 8"/>
          <p:cNvSpPr>
            <a:spLocks noGrp="1"/>
          </p:cNvSpPr>
          <p:nvPr>
            <p:ph sz="quarter" idx="4"/>
          </p:nvPr>
        </p:nvSpPr>
        <p:spPr>
          <a:xfrm>
            <a:off x="4854922" y="2867998"/>
            <a:ext cx="3931920" cy="3489960"/>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lvl="0" algn="justLow"/>
            <a:r>
              <a:rPr lang="ar-SA" dirty="0" smtClean="0">
                <a:latin typeface="Arial" pitchFamily="34" charset="0"/>
                <a:cs typeface="Arial" pitchFamily="34" charset="0"/>
              </a:rPr>
              <a:t>يمكن استخدام هذه الطريقة مع مجموعة كبيرة من الطلاب</a:t>
            </a:r>
            <a:r>
              <a:rPr lang="en-US" dirty="0" smtClean="0">
                <a:latin typeface="Arial" pitchFamily="34" charset="0"/>
                <a:cs typeface="Arial" pitchFamily="34" charset="0"/>
              </a:rPr>
              <a:t>.</a:t>
            </a:r>
          </a:p>
          <a:p>
            <a:pPr lvl="0" algn="justLow"/>
            <a:r>
              <a:rPr lang="ar-SA" dirty="0" smtClean="0">
                <a:latin typeface="Arial" pitchFamily="34" charset="0"/>
                <a:cs typeface="Arial" pitchFamily="34" charset="0"/>
              </a:rPr>
              <a:t>تساعد على إظهار المهارات الفردية والإبداع</a:t>
            </a:r>
            <a:r>
              <a:rPr lang="en-US" dirty="0" smtClean="0">
                <a:latin typeface="Arial" pitchFamily="34" charset="0"/>
                <a:cs typeface="Arial" pitchFamily="34" charset="0"/>
              </a:rPr>
              <a:t>. </a:t>
            </a:r>
          </a:p>
          <a:p>
            <a:pPr lvl="0" algn="justLow"/>
            <a:r>
              <a:rPr lang="ar-SA" dirty="0" smtClean="0">
                <a:latin typeface="Arial" pitchFamily="34" charset="0"/>
                <a:cs typeface="Arial" pitchFamily="34" charset="0"/>
              </a:rPr>
              <a:t> تعلم التلاميذ كيفية اتخاذ القرارات الصحيحة</a:t>
            </a:r>
            <a:r>
              <a:rPr lang="en-US" dirty="0" smtClean="0">
                <a:latin typeface="Arial" pitchFamily="34" charset="0"/>
                <a:cs typeface="Arial" pitchFamily="34" charset="0"/>
              </a:rPr>
              <a:t>.</a:t>
            </a:r>
          </a:p>
          <a:p>
            <a:pPr lvl="0" algn="justLow"/>
            <a:r>
              <a:rPr lang="ar-SA" dirty="0" smtClean="0">
                <a:latin typeface="Arial" pitchFamily="34" charset="0"/>
                <a:cs typeface="Arial" pitchFamily="34" charset="0"/>
              </a:rPr>
              <a:t>تمكن التلميذ من مشاهدة المعلم في الوضع الذي يختارونه</a:t>
            </a:r>
            <a:r>
              <a:rPr lang="en-US" dirty="0" smtClean="0">
                <a:latin typeface="Arial" pitchFamily="34" charset="0"/>
                <a:cs typeface="Arial" pitchFamily="34" charset="0"/>
              </a:rPr>
              <a:t>.</a:t>
            </a:r>
          </a:p>
          <a:p>
            <a:pPr lvl="0" algn="justLow"/>
            <a:r>
              <a:rPr lang="ar-SA" dirty="0" smtClean="0">
                <a:latin typeface="Arial" pitchFamily="34" charset="0"/>
                <a:cs typeface="Arial" pitchFamily="34" charset="0"/>
              </a:rPr>
              <a:t>العمل بصورة استقلالية وفق منظور قواعد الدرس</a:t>
            </a:r>
            <a:r>
              <a:rPr lang="en-US" dirty="0" smtClean="0">
                <a:latin typeface="Arial" pitchFamily="34" charset="0"/>
                <a:cs typeface="Arial" pitchFamily="34" charset="0"/>
              </a:rPr>
              <a:t>.</a:t>
            </a:r>
          </a:p>
          <a:p>
            <a:pPr algn="justLow"/>
            <a:r>
              <a:rPr lang="ar-SA" dirty="0" smtClean="0">
                <a:latin typeface="Arial" pitchFamily="34" charset="0"/>
                <a:cs typeface="Arial" pitchFamily="34" charset="0"/>
              </a:rPr>
              <a:t>تعطي وقتا كافيا للتلاميذ لممارسة الفعالية</a:t>
            </a:r>
            <a:endParaRPr lang="ar-IQ" dirty="0">
              <a:latin typeface="Arial" pitchFamily="34" charset="0"/>
              <a:cs typeface="Arial" pitchFamily="34" charset="0"/>
            </a:endParaRPr>
          </a:p>
        </p:txBody>
      </p:sp>
      <p:pic>
        <p:nvPicPr>
          <p:cNvPr id="1026" name="Picture 2" descr="C:\Users\ali\Pictures\vlcsnap-2012-05-07-17h12m52s100.png"/>
          <p:cNvPicPr>
            <a:picLocks noChangeAspect="1" noChangeArrowheads="1"/>
          </p:cNvPicPr>
          <p:nvPr/>
        </p:nvPicPr>
        <p:blipFill>
          <a:blip r:embed="rId2"/>
          <a:srcRect/>
          <a:stretch>
            <a:fillRect/>
          </a:stretch>
        </p:blipFill>
        <p:spPr bwMode="auto">
          <a:xfrm>
            <a:off x="642910" y="4857772"/>
            <a:ext cx="3857652" cy="1643062"/>
          </a:xfrm>
          <a:prstGeom prst="rect">
            <a:avLst/>
          </a:prstGeom>
          <a:noFill/>
        </p:spPr>
      </p:pic>
      <p:pic>
        <p:nvPicPr>
          <p:cNvPr id="1031" name="Picture 7" descr="C:\Users\ali\Pictures\vlcsnap-2012-05-10-20h16m23s75.png"/>
          <p:cNvPicPr>
            <a:picLocks noChangeAspect="1" noChangeArrowheads="1"/>
          </p:cNvPicPr>
          <p:nvPr/>
        </p:nvPicPr>
        <p:blipFill>
          <a:blip r:embed="rId3"/>
          <a:srcRect/>
          <a:stretch>
            <a:fillRect/>
          </a:stretch>
        </p:blipFill>
        <p:spPr bwMode="auto">
          <a:xfrm>
            <a:off x="5167338" y="285728"/>
            <a:ext cx="3262314" cy="15001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to="" calcmode="lin" valueType="num">
                                      <p:cBhvr>
                                        <p:cTn id="7" dur="1" fill="hold"/>
                                        <p:tgtEl>
                                          <p:spTgt spid="103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 to="" calcmode="lin" valueType="num">
                                      <p:cBhvr>
                                        <p:cTn id="12" dur="1" fill="hold"/>
                                        <p:tgtEl>
                                          <p:spTgt spid="8">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to="" calcmode="lin" valueType="num">
                                      <p:cBhvr>
                                        <p:cTn id="17" dur="1" fill="hold"/>
                                        <p:tgtEl>
                                          <p:spTgt spid="8">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
                                            <p:bg/>
                                          </p:spTgt>
                                        </p:tgtEl>
                                        <p:attrNameLst>
                                          <p:attrName>style.visibility</p:attrName>
                                        </p:attrNameLst>
                                      </p:cBhvr>
                                      <p:to>
                                        <p:strVal val="visible"/>
                                      </p:to>
                                    </p:set>
                                    <p:anim to="" calcmode="lin" valueType="num">
                                      <p:cBhvr>
                                        <p:cTn id="22" dur="1" fill="hold"/>
                                        <p:tgtEl>
                                          <p:spTgt spid="9">
                                            <p:bg/>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 to="" calcmode="lin" valueType="num">
                                      <p:cBhvr>
                                        <p:cTn id="27" dur="1" fill="hold"/>
                                        <p:tgtEl>
                                          <p:spTgt spid="9">
                                            <p:txEl>
                                              <p:pRg st="0" end="0"/>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 to="" calcmode="lin" valueType="num">
                                      <p:cBhvr>
                                        <p:cTn id="32" dur="1" fill="hold"/>
                                        <p:tgtEl>
                                          <p:spTgt spid="9">
                                            <p:txEl>
                                              <p:pRg st="1" end="1"/>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 to="" calcmode="lin" valueType="num">
                                      <p:cBhvr>
                                        <p:cTn id="37" dur="1" fill="hold"/>
                                        <p:tgtEl>
                                          <p:spTgt spid="9">
                                            <p:txEl>
                                              <p:pRg st="2" end="2"/>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 to="" calcmode="lin" valueType="num">
                                      <p:cBhvr>
                                        <p:cTn id="42" dur="1" fill="hold"/>
                                        <p:tgtEl>
                                          <p:spTgt spid="9">
                                            <p:txEl>
                                              <p:pRg st="3" end="3"/>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 to="" calcmode="lin" valueType="num">
                                      <p:cBhvr>
                                        <p:cTn id="47" dur="1" fill="hold"/>
                                        <p:tgtEl>
                                          <p:spTgt spid="9">
                                            <p:txEl>
                                              <p:pRg st="4" end="4"/>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9">
                                            <p:txEl>
                                              <p:pRg st="5" end="5"/>
                                            </p:txEl>
                                          </p:spTgt>
                                        </p:tgtEl>
                                        <p:attrNameLst>
                                          <p:attrName>style.visibility</p:attrName>
                                        </p:attrNameLst>
                                      </p:cBhvr>
                                      <p:to>
                                        <p:strVal val="visible"/>
                                      </p:to>
                                    </p:set>
                                    <p:anim to="" calcmode="lin" valueType="num">
                                      <p:cBhvr>
                                        <p:cTn id="52" dur="1" fill="hold"/>
                                        <p:tgtEl>
                                          <p:spTgt spid="9">
                                            <p:txEl>
                                              <p:pRg st="5" end="5"/>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6">
                                            <p:bg/>
                                          </p:spTgt>
                                        </p:tgtEl>
                                        <p:attrNameLst>
                                          <p:attrName>style.visibility</p:attrName>
                                        </p:attrNameLst>
                                      </p:cBhvr>
                                      <p:to>
                                        <p:strVal val="visible"/>
                                      </p:to>
                                    </p:set>
                                    <p:anim to="" calcmode="lin" valueType="num">
                                      <p:cBhvr>
                                        <p:cTn id="57" dur="1" fill="hold"/>
                                        <p:tgtEl>
                                          <p:spTgt spid="6">
                                            <p:bg/>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6">
                                            <p:txEl>
                                              <p:pRg st="0" end="0"/>
                                            </p:txEl>
                                          </p:spTgt>
                                        </p:tgtEl>
                                        <p:attrNameLst>
                                          <p:attrName>style.visibility</p:attrName>
                                        </p:attrNameLst>
                                      </p:cBhvr>
                                      <p:to>
                                        <p:strVal val="visible"/>
                                      </p:to>
                                    </p:set>
                                    <p:anim to="" calcmode="lin" valueType="num">
                                      <p:cBhvr>
                                        <p:cTn id="62" dur="1" fill="hold"/>
                                        <p:tgtEl>
                                          <p:spTgt spid="6">
                                            <p:txEl>
                                              <p:pRg st="0" end="0"/>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7">
                                            <p:bg/>
                                          </p:spTgt>
                                        </p:tgtEl>
                                        <p:attrNameLst>
                                          <p:attrName>style.visibility</p:attrName>
                                        </p:attrNameLst>
                                      </p:cBhvr>
                                      <p:to>
                                        <p:strVal val="visible"/>
                                      </p:to>
                                    </p:set>
                                    <p:anim to="" calcmode="lin" valueType="num">
                                      <p:cBhvr>
                                        <p:cTn id="67" dur="1" fill="hold"/>
                                        <p:tgtEl>
                                          <p:spTgt spid="7">
                                            <p:bg/>
                                          </p:spTgt>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7">
                                            <p:txEl>
                                              <p:pRg st="0" end="0"/>
                                            </p:txEl>
                                          </p:spTgt>
                                        </p:tgtEl>
                                        <p:attrNameLst>
                                          <p:attrName>style.visibility</p:attrName>
                                        </p:attrNameLst>
                                      </p:cBhvr>
                                      <p:to>
                                        <p:strVal val="visible"/>
                                      </p:to>
                                    </p:set>
                                    <p:anim to="" calcmode="lin" valueType="num">
                                      <p:cBhvr>
                                        <p:cTn id="72" dur="1" fill="hold"/>
                                        <p:tgtEl>
                                          <p:spTgt spid="7">
                                            <p:txEl>
                                              <p:pRg st="0" end="0"/>
                                            </p:txEl>
                                          </p:spTgt>
                                        </p:tgtEl>
                                        <p:attrNameLst>
                                          <p:attrName/>
                                        </p:attrNameLst>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7">
                                            <p:txEl>
                                              <p:pRg st="1" end="1"/>
                                            </p:txEl>
                                          </p:spTgt>
                                        </p:tgtEl>
                                        <p:attrNameLst>
                                          <p:attrName>style.visibility</p:attrName>
                                        </p:attrNameLst>
                                      </p:cBhvr>
                                      <p:to>
                                        <p:strVal val="visible"/>
                                      </p:to>
                                    </p:set>
                                    <p:anim to="" calcmode="lin" valueType="num">
                                      <p:cBhvr>
                                        <p:cTn id="77" dur="1" fill="hold"/>
                                        <p:tgtEl>
                                          <p:spTgt spid="7">
                                            <p:txEl>
                                              <p:pRg st="1" end="1"/>
                                            </p:txEl>
                                          </p:spTgt>
                                        </p:tgtEl>
                                        <p:attrNameLst>
                                          <p:attrName/>
                                        </p:attrNameLst>
                                      </p:cBhvr>
                                    </p:anim>
                                  </p:childTnLst>
                                </p:cTn>
                              </p:par>
                            </p:childTnLst>
                          </p:cTn>
                        </p:par>
                      </p:childTnLst>
                    </p:cTn>
                  </p:par>
                  <p:par>
                    <p:cTn id="78" fill="hold">
                      <p:stCondLst>
                        <p:cond delay="indefinite"/>
                      </p:stCondLst>
                      <p:childTnLst>
                        <p:par>
                          <p:cTn id="79" fill="hold">
                            <p:stCondLst>
                              <p:cond delay="0"/>
                            </p:stCondLst>
                            <p:childTnLst>
                              <p:par>
                                <p:cTn id="80" presetID="24" presetClass="entr" presetSubtype="0" fill="hold" grpId="0" nodeType="clickEffect">
                                  <p:stCondLst>
                                    <p:cond delay="0"/>
                                  </p:stCondLst>
                                  <p:childTnLst>
                                    <p:set>
                                      <p:cBhvr>
                                        <p:cTn id="81" dur="1" fill="hold">
                                          <p:stCondLst>
                                            <p:cond delay="0"/>
                                          </p:stCondLst>
                                        </p:cTn>
                                        <p:tgtEl>
                                          <p:spTgt spid="7">
                                            <p:txEl>
                                              <p:pRg st="2" end="2"/>
                                            </p:txEl>
                                          </p:spTgt>
                                        </p:tgtEl>
                                        <p:attrNameLst>
                                          <p:attrName>style.visibility</p:attrName>
                                        </p:attrNameLst>
                                      </p:cBhvr>
                                      <p:to>
                                        <p:strVal val="visible"/>
                                      </p:to>
                                    </p:set>
                                    <p:anim to="" calcmode="lin" valueType="num">
                                      <p:cBhvr>
                                        <p:cTn id="82" dur="1" fill="hold"/>
                                        <p:tgtEl>
                                          <p:spTgt spid="7">
                                            <p:txEl>
                                              <p:pRg st="2" end="2"/>
                                            </p:txEl>
                                          </p:spTgt>
                                        </p:tgtEl>
                                        <p:attrNameLst>
                                          <p:attrName/>
                                        </p:attrNameLst>
                                      </p:cBhvr>
                                    </p:anim>
                                  </p:childTnLst>
                                </p:cTn>
                              </p:par>
                            </p:childTnLst>
                          </p:cTn>
                        </p:par>
                      </p:childTnLst>
                    </p:cTn>
                  </p:par>
                  <p:par>
                    <p:cTn id="83" fill="hold">
                      <p:stCondLst>
                        <p:cond delay="indefinite"/>
                      </p:stCondLst>
                      <p:childTnLst>
                        <p:par>
                          <p:cTn id="84" fill="hold">
                            <p:stCondLst>
                              <p:cond delay="0"/>
                            </p:stCondLst>
                            <p:childTnLst>
                              <p:par>
                                <p:cTn id="85" presetID="24" presetClass="entr" presetSubtype="0" fill="hold" grpId="0" nodeType="clickEffect">
                                  <p:stCondLst>
                                    <p:cond delay="0"/>
                                  </p:stCondLst>
                                  <p:childTnLst>
                                    <p:set>
                                      <p:cBhvr>
                                        <p:cTn id="86" dur="1" fill="hold">
                                          <p:stCondLst>
                                            <p:cond delay="0"/>
                                          </p:stCondLst>
                                        </p:cTn>
                                        <p:tgtEl>
                                          <p:spTgt spid="7">
                                            <p:txEl>
                                              <p:pRg st="3" end="3"/>
                                            </p:txEl>
                                          </p:spTgt>
                                        </p:tgtEl>
                                        <p:attrNameLst>
                                          <p:attrName>style.visibility</p:attrName>
                                        </p:attrNameLst>
                                      </p:cBhvr>
                                      <p:to>
                                        <p:strVal val="visible"/>
                                      </p:to>
                                    </p:set>
                                    <p:anim to="" calcmode="lin" valueType="num">
                                      <p:cBhvr>
                                        <p:cTn id="87" dur="1" fill="hold"/>
                                        <p:tgtEl>
                                          <p:spTgt spid="7">
                                            <p:txEl>
                                              <p:pRg st="3" end="3"/>
                                            </p:txEl>
                                          </p:spTgt>
                                        </p:tgtEl>
                                        <p:attrNameLst>
                                          <p:attrName/>
                                        </p:attrNameLst>
                                      </p:cBhvr>
                                    </p:anim>
                                  </p:childTnLst>
                                </p:cTn>
                              </p:par>
                            </p:childTnLst>
                          </p:cTn>
                        </p:par>
                      </p:childTnLst>
                    </p:cTn>
                  </p:par>
                  <p:par>
                    <p:cTn id="88" fill="hold">
                      <p:stCondLst>
                        <p:cond delay="indefinite"/>
                      </p:stCondLst>
                      <p:childTnLst>
                        <p:par>
                          <p:cTn id="89" fill="hold">
                            <p:stCondLst>
                              <p:cond delay="0"/>
                            </p:stCondLst>
                            <p:childTnLst>
                              <p:par>
                                <p:cTn id="90" presetID="24" presetClass="entr" presetSubtype="0" fill="hold" nodeType="clickEffect">
                                  <p:stCondLst>
                                    <p:cond delay="0"/>
                                  </p:stCondLst>
                                  <p:childTnLst>
                                    <p:set>
                                      <p:cBhvr>
                                        <p:cTn id="91" dur="1" fill="hold">
                                          <p:stCondLst>
                                            <p:cond delay="0"/>
                                          </p:stCondLst>
                                        </p:cTn>
                                        <p:tgtEl>
                                          <p:spTgt spid="1026"/>
                                        </p:tgtEl>
                                        <p:attrNameLst>
                                          <p:attrName>style.visibility</p:attrName>
                                        </p:attrNameLst>
                                      </p:cBhvr>
                                      <p:to>
                                        <p:strVal val="visible"/>
                                      </p:to>
                                    </p:set>
                                    <p:anim to="" calcmode="lin" valueType="num">
                                      <p:cBhvr>
                                        <p:cTn id="92" dur="1" fill="hold"/>
                                        <p:tgtEl>
                                          <p:spTgt spid="10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P spid="7" grpId="0" build="p" animBg="1"/>
      <p:bldP spid="9"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CCFF99"/>
        </a:solidFill>
        <a:effectLst/>
      </p:bgPr>
    </p:bg>
    <p:spTree>
      <p:nvGrpSpPr>
        <p:cNvPr id="1" name=""/>
        <p:cNvGrpSpPr/>
        <p:nvPr/>
      </p:nvGrpSpPr>
      <p:grpSpPr>
        <a:xfrm>
          <a:off x="0" y="0"/>
          <a:ext cx="0" cy="0"/>
          <a:chOff x="0" y="0"/>
          <a:chExt cx="0" cy="0"/>
        </a:xfrm>
      </p:grpSpPr>
      <p:sp>
        <p:nvSpPr>
          <p:cNvPr id="4" name="عنصر نائب للنص 3"/>
          <p:cNvSpPr>
            <a:spLocks noGrp="1"/>
          </p:cNvSpPr>
          <p:nvPr>
            <p:ph type="body" sz="half" idx="3"/>
          </p:nvPr>
        </p:nvSpPr>
        <p:spPr/>
        <p:style>
          <a:lnRef idx="2">
            <a:schemeClr val="accent4"/>
          </a:lnRef>
          <a:fillRef idx="1">
            <a:schemeClr val="lt1"/>
          </a:fillRef>
          <a:effectRef idx="0">
            <a:schemeClr val="accent4"/>
          </a:effectRef>
          <a:fontRef idx="minor">
            <a:schemeClr val="dk1"/>
          </a:fontRef>
        </p:style>
        <p:txBody>
          <a:bodyPr>
            <a:normAutofit/>
          </a:bodyPr>
          <a:lstStyle/>
          <a:p>
            <a:pPr algn="ctr"/>
            <a:r>
              <a:rPr lang="ar-SA" sz="3200" b="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الأسلوب التبادلي</a:t>
            </a:r>
            <a:endParaRPr lang="en-US" sz="3200" b="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pic>
        <p:nvPicPr>
          <p:cNvPr id="7" name="عنصر نائب للمحتوى 6" descr="vlcsnap-2012-05-10-20h11m46s122.png"/>
          <p:cNvPicPr>
            <a:picLocks noGrp="1" noChangeAspect="1"/>
          </p:cNvPicPr>
          <p:nvPr>
            <p:ph sz="quarter" idx="2"/>
          </p:nvPr>
        </p:nvPicPr>
        <p:blipFill>
          <a:blip r:embed="rId2"/>
          <a:stretch>
            <a:fillRect/>
          </a:stretch>
        </p:blipFill>
        <p:spPr>
          <a:xfrm>
            <a:off x="142844" y="928670"/>
            <a:ext cx="4395819" cy="5214974"/>
          </a:xfrm>
        </p:spPr>
      </p:pic>
      <p:sp>
        <p:nvSpPr>
          <p:cNvPr id="6" name="عنصر نائب للمحتوى 5"/>
          <p:cNvSpPr>
            <a:spLocks noGrp="1"/>
          </p:cNvSpPr>
          <p:nvPr>
            <p:ph sz="quarter" idx="4"/>
          </p:nvPr>
        </p:nvSpPr>
        <p:spPr>
          <a:xfrm>
            <a:off x="4652169" y="1447800"/>
            <a:ext cx="3931920" cy="4481530"/>
          </a:xfrm>
        </p:spPr>
        <p:style>
          <a:lnRef idx="1">
            <a:schemeClr val="accent4"/>
          </a:lnRef>
          <a:fillRef idx="2">
            <a:schemeClr val="accent4"/>
          </a:fillRef>
          <a:effectRef idx="1">
            <a:schemeClr val="accent4"/>
          </a:effectRef>
          <a:fontRef idx="minor">
            <a:schemeClr val="dk1"/>
          </a:fontRef>
        </p:style>
        <p:txBody>
          <a:bodyPr>
            <a:normAutofit/>
          </a:bodyPr>
          <a:lstStyle/>
          <a:p>
            <a:pPr algn="justLow"/>
            <a:r>
              <a:rPr lang="ar-SA" dirty="0" smtClean="0">
                <a:latin typeface="Arial" pitchFamily="34" charset="0"/>
                <a:cs typeface="Arial" pitchFamily="34" charset="0"/>
              </a:rPr>
              <a:t>إن هذا الأسلوب يعتبر بين الأساليب الجيدة والذي يمكن استخدامها بصورة فعالة مع التلاميذ الذين يودون امتهان التدريس أو التدريب، لأنه يفتح المجال أمامهم في اخذ القرارات المناسبة، ويمكنهم استخدام التغذية الراجعة بصورة واسعة كما أن نتائج الانجاز الفردي تكون واضحة من خلال العملية التطبيقية لهذا الأسلوب</a:t>
            </a:r>
            <a:endParaRPr lang="ar-IQ"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 to="" calcmode="lin" valueType="num">
                                      <p:cBhvr>
                                        <p:cTn id="12" dur="1" fill="hold"/>
                                        <p:tgtEl>
                                          <p:spTgt spid="4">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 to="" calcmode="lin" valueType="num">
                                      <p:cBhvr>
                                        <p:cTn id="22" dur="1" fill="hold"/>
                                        <p:tgtEl>
                                          <p:spTgt spid="6">
                                            <p:bg/>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to="" calcmode="lin" valueType="num">
                                      <p:cBhvr>
                                        <p:cTn id="27" dur="1" fill="hold"/>
                                        <p:tgtEl>
                                          <p:spTgt spid="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5538784" y="1014402"/>
            <a:ext cx="2971800" cy="914400"/>
          </a:xfrm>
        </p:spPr>
        <p:style>
          <a:lnRef idx="2">
            <a:schemeClr val="accent3"/>
          </a:lnRef>
          <a:fillRef idx="1">
            <a:schemeClr val="lt1"/>
          </a:fillRef>
          <a:effectRef idx="0">
            <a:schemeClr val="accent3"/>
          </a:effectRef>
          <a:fontRef idx="minor">
            <a:schemeClr val="dk1"/>
          </a:fontRef>
        </p:style>
        <p:txBody>
          <a:bodyPr anchor="ctr">
            <a:normAutofit/>
          </a:bodyPr>
          <a:lstStyle/>
          <a:p>
            <a:pPr algn="ctr"/>
            <a:r>
              <a:rPr lang="ar-SA" sz="2800" dirty="0" smtClean="0">
                <a:latin typeface="Arial" pitchFamily="34" charset="0"/>
                <a:cs typeface="Arial" pitchFamily="34" charset="0"/>
              </a:rPr>
              <a:t>الطريقة الإلقائية</a:t>
            </a:r>
            <a:endParaRPr lang="ar-IQ" sz="2800" dirty="0">
              <a:latin typeface="Arial" pitchFamily="34" charset="0"/>
              <a:cs typeface="Arial" pitchFamily="34" charset="0"/>
            </a:endParaRPr>
          </a:p>
        </p:txBody>
      </p:sp>
      <p:sp>
        <p:nvSpPr>
          <p:cNvPr id="6" name="عنصر نائب للنص 5"/>
          <p:cNvSpPr>
            <a:spLocks noGrp="1"/>
          </p:cNvSpPr>
          <p:nvPr>
            <p:ph type="body" idx="2"/>
          </p:nvPr>
        </p:nvSpPr>
        <p:spPr>
          <a:xfrm>
            <a:off x="5538847" y="2643182"/>
            <a:ext cx="2971800" cy="2214578"/>
          </a:xfrm>
        </p:spPr>
        <p:style>
          <a:lnRef idx="1">
            <a:schemeClr val="accent4"/>
          </a:lnRef>
          <a:fillRef idx="2">
            <a:schemeClr val="accent4"/>
          </a:fillRef>
          <a:effectRef idx="1">
            <a:schemeClr val="accent4"/>
          </a:effectRef>
          <a:fontRef idx="minor">
            <a:schemeClr val="dk1"/>
          </a:fontRef>
        </p:style>
        <p:txBody>
          <a:bodyPr>
            <a:normAutofit/>
          </a:bodyPr>
          <a:lstStyle/>
          <a:p>
            <a:pPr algn="justLow"/>
            <a:r>
              <a:rPr lang="ar-SA" sz="2400" dirty="0" smtClean="0">
                <a:latin typeface="Arial" pitchFamily="34" charset="0"/>
                <a:cs typeface="Arial" pitchFamily="34" charset="0"/>
              </a:rPr>
              <a:t>يطلق عليها الطريقة الإخبارية أو طريقة المحاضرة ، وهي شائعـة الاستخدام في تدريس المواد الاجتماعية</a:t>
            </a:r>
            <a:endParaRPr lang="ar-IQ" sz="2400" dirty="0">
              <a:latin typeface="Arial" pitchFamily="34" charset="0"/>
              <a:cs typeface="Arial" pitchFamily="34" charset="0"/>
            </a:endParaRPr>
          </a:p>
        </p:txBody>
      </p:sp>
      <p:sp>
        <p:nvSpPr>
          <p:cNvPr id="5" name="عنصر نائب للمحتوى 4"/>
          <p:cNvSpPr>
            <a:spLocks noGrp="1"/>
          </p:cNvSpPr>
          <p:nvPr>
            <p:ph sz="half" idx="1"/>
          </p:nvPr>
        </p:nvSpPr>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pPr algn="justLow"/>
            <a:r>
              <a:rPr lang="ar-SA" dirty="0" smtClean="0">
                <a:effectLst>
                  <a:glow rad="139700">
                    <a:schemeClr val="accent2">
                      <a:satMod val="175000"/>
                      <a:alpha val="40000"/>
                    </a:schemeClr>
                  </a:glow>
                </a:effectLst>
                <a:latin typeface="Arial" pitchFamily="34" charset="0"/>
                <a:cs typeface="Arial" pitchFamily="34" charset="0"/>
              </a:rPr>
              <a:t>عوامل استخدام الطريقة الإلقائية</a:t>
            </a:r>
            <a:r>
              <a:rPr lang="en-US" dirty="0" smtClean="0">
                <a:effectLst>
                  <a:glow rad="139700">
                    <a:schemeClr val="accent2">
                      <a:satMod val="175000"/>
                      <a:alpha val="40000"/>
                    </a:schemeClr>
                  </a:glow>
                </a:effectLst>
                <a:latin typeface="Arial" pitchFamily="34" charset="0"/>
                <a:cs typeface="Arial" pitchFamily="34" charset="0"/>
              </a:rPr>
              <a:t> </a:t>
            </a:r>
          </a:p>
          <a:p>
            <a:pPr algn="justLow"/>
            <a:r>
              <a:rPr lang="en-US" dirty="0" smtClean="0">
                <a:latin typeface="Arial" pitchFamily="34" charset="0"/>
                <a:cs typeface="Arial" pitchFamily="34" charset="0"/>
              </a:rPr>
              <a:t/>
            </a:r>
            <a:br>
              <a:rPr lang="en-US" dirty="0" smtClean="0">
                <a:latin typeface="Arial" pitchFamily="34" charset="0"/>
                <a:cs typeface="Arial" pitchFamily="34" charset="0"/>
              </a:rPr>
            </a:br>
            <a:r>
              <a:rPr lang="ar-IQ" b="1" dirty="0" smtClean="0">
                <a:solidFill>
                  <a:srgbClr val="FFFF00"/>
                </a:solidFill>
                <a:latin typeface="Arial" pitchFamily="34" charset="0"/>
                <a:cs typeface="Arial" pitchFamily="34" charset="0"/>
              </a:rPr>
              <a:t>1-</a:t>
            </a:r>
            <a:r>
              <a:rPr lang="en-US" b="1" dirty="0" smtClean="0">
                <a:solidFill>
                  <a:srgbClr val="FFFF00"/>
                </a:solidFill>
                <a:latin typeface="Arial" pitchFamily="34" charset="0"/>
                <a:cs typeface="Arial" pitchFamily="34" charset="0"/>
              </a:rPr>
              <a:t> </a:t>
            </a:r>
            <a:r>
              <a:rPr lang="ar-SA" b="1" dirty="0" smtClean="0">
                <a:solidFill>
                  <a:srgbClr val="FFFF00"/>
                </a:solidFill>
                <a:latin typeface="Arial" pitchFamily="34" charset="0"/>
                <a:cs typeface="Arial" pitchFamily="34" charset="0"/>
              </a:rPr>
              <a:t>الطريقة قديمة إذ استخدمت منذ نشأة المدارس حتى الوقت الحاضر مما جعلها أمـراً مألوفاً لدى المدرسين على استعمالها </a:t>
            </a:r>
            <a:r>
              <a:rPr lang="en-US" dirty="0" smtClean="0">
                <a:latin typeface="Arial" pitchFamily="34" charset="0"/>
                <a:cs typeface="Arial" pitchFamily="34" charset="0"/>
              </a:rPr>
              <a:t/>
            </a:r>
            <a:br>
              <a:rPr lang="en-US" dirty="0" smtClean="0">
                <a:latin typeface="Arial" pitchFamily="34" charset="0"/>
                <a:cs typeface="Arial" pitchFamily="34" charset="0"/>
              </a:rPr>
            </a:br>
            <a:r>
              <a:rPr lang="ar-IQ" b="1" dirty="0" smtClean="0">
                <a:solidFill>
                  <a:srgbClr val="0070C0"/>
                </a:solidFill>
                <a:latin typeface="Arial" pitchFamily="34" charset="0"/>
                <a:cs typeface="Arial" pitchFamily="34" charset="0"/>
              </a:rPr>
              <a:t>2- </a:t>
            </a:r>
            <a:r>
              <a:rPr lang="ar-SA" b="1" dirty="0" smtClean="0">
                <a:solidFill>
                  <a:srgbClr val="0070C0"/>
                </a:solidFill>
                <a:latin typeface="Arial" pitchFamily="34" charset="0"/>
                <a:cs typeface="Arial" pitchFamily="34" charset="0"/>
              </a:rPr>
              <a:t>تقويم تحصيل الطلبـة للمادة الدراسيـة يُعـد أمـراً سهلاً بالنسبـة للمدرس إذ لا يتعدى عمل الاختبارات التحصيلية</a:t>
            </a:r>
            <a:r>
              <a:rPr lang="en-US" b="1" dirty="0" smtClean="0">
                <a:solidFill>
                  <a:srgbClr val="0070C0"/>
                </a:solidFill>
                <a:latin typeface="Arial" pitchFamily="34" charset="0"/>
                <a:cs typeface="Arial" pitchFamily="34" charset="0"/>
              </a:rPr>
              <a:t> </a:t>
            </a:r>
            <a:r>
              <a:rPr lang="en-US" dirty="0" smtClean="0">
                <a:latin typeface="Arial" pitchFamily="34" charset="0"/>
                <a:cs typeface="Arial" pitchFamily="34" charset="0"/>
              </a:rPr>
              <a:t>.</a:t>
            </a:r>
            <a:br>
              <a:rPr lang="en-US" dirty="0" smtClean="0">
                <a:latin typeface="Arial" pitchFamily="34" charset="0"/>
                <a:cs typeface="Arial" pitchFamily="34" charset="0"/>
              </a:rPr>
            </a:br>
            <a:r>
              <a:rPr lang="ar-IQ" b="1" dirty="0" smtClean="0">
                <a:solidFill>
                  <a:srgbClr val="FFFF00"/>
                </a:solidFill>
                <a:latin typeface="Arial" pitchFamily="34" charset="0"/>
                <a:cs typeface="Arial" pitchFamily="34" charset="0"/>
              </a:rPr>
              <a:t>3- </a:t>
            </a:r>
            <a:r>
              <a:rPr lang="ar-SA" b="1" dirty="0" smtClean="0">
                <a:solidFill>
                  <a:srgbClr val="FFFF00"/>
                </a:solidFill>
                <a:latin typeface="Arial" pitchFamily="34" charset="0"/>
                <a:cs typeface="Arial" pitchFamily="34" charset="0"/>
              </a:rPr>
              <a:t>معظم المدرسين تقريباً تلقوا إعدادهم وفقاً لهذه الطريقـة وأتقنوا التدريس بها كونها طريقة سهلة ولا يوجد أي تعقيد فيها </a:t>
            </a:r>
            <a:r>
              <a:rPr lang="en-US" dirty="0" smtClean="0">
                <a:latin typeface="Arial" pitchFamily="34" charset="0"/>
                <a:cs typeface="Arial" pitchFamily="34" charset="0"/>
              </a:rPr>
              <a:t/>
            </a:r>
            <a:br>
              <a:rPr lang="en-US" dirty="0" smtClean="0">
                <a:latin typeface="Arial" pitchFamily="34" charset="0"/>
                <a:cs typeface="Arial" pitchFamily="34" charset="0"/>
              </a:rPr>
            </a:br>
            <a:r>
              <a:rPr lang="ar-IQ" b="1" dirty="0" smtClean="0">
                <a:solidFill>
                  <a:srgbClr val="0070C0"/>
                </a:solidFill>
                <a:latin typeface="Arial" pitchFamily="34" charset="0"/>
                <a:cs typeface="Arial" pitchFamily="34" charset="0"/>
              </a:rPr>
              <a:t>4-</a:t>
            </a:r>
            <a:r>
              <a:rPr lang="en-US" b="1" dirty="0" smtClean="0">
                <a:solidFill>
                  <a:srgbClr val="0070C0"/>
                </a:solidFill>
                <a:latin typeface="Arial" pitchFamily="34" charset="0"/>
                <a:cs typeface="Arial" pitchFamily="34" charset="0"/>
              </a:rPr>
              <a:t> </a:t>
            </a:r>
            <a:r>
              <a:rPr lang="ar-SA" b="1" dirty="0" smtClean="0">
                <a:solidFill>
                  <a:srgbClr val="0070C0"/>
                </a:solidFill>
                <a:latin typeface="Arial" pitchFamily="34" charset="0"/>
                <a:cs typeface="Arial" pitchFamily="34" charset="0"/>
              </a:rPr>
              <a:t>تكسب الطلبة معلومات كثيرة في وقت قصير نسبياً</a:t>
            </a:r>
            <a:endParaRPr lang="en-US" b="1" dirty="0" smtClean="0">
              <a:solidFill>
                <a:srgbClr val="0070C0"/>
              </a:solidFill>
              <a:latin typeface="Arial" pitchFamily="34" charset="0"/>
              <a:cs typeface="Arial" pitchFamily="34" charset="0"/>
            </a:endParaRPr>
          </a:p>
          <a:p>
            <a:pPr algn="justLow"/>
            <a:endParaRPr lang="ar-IQ"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to="" calcmode="lin" valueType="num">
                                      <p:cBhvr>
                                        <p:cTn id="12" dur="1" fill="hold"/>
                                        <p:tgtEl>
                                          <p:spTgt spid="6">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to="" calcmode="lin" valueType="num">
                                      <p:cBhvr>
                                        <p:cTn id="17" dur="1" fill="hold"/>
                                        <p:tgtEl>
                                          <p:spTgt spid="6">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bg/>
                                          </p:spTgt>
                                        </p:tgtEl>
                                        <p:attrNameLst>
                                          <p:attrName>style.visibility</p:attrName>
                                        </p:attrNameLst>
                                      </p:cBhvr>
                                      <p:to>
                                        <p:strVal val="visible"/>
                                      </p:to>
                                    </p:set>
                                    <p:animEffect transition="in" filter="circle(in)">
                                      <p:cBhvr>
                                        <p:cTn id="22" dur="2000"/>
                                        <p:tgtEl>
                                          <p:spTgt spid="5">
                                            <p:bg/>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circle(in)">
                                      <p:cBhvr>
                                        <p:cTn id="27" dur="2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circle(in)">
                                      <p:cBhvr>
                                        <p:cTn id="3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animBg="1"/>
      <p:bldP spid="5"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p:style>
          <a:lnRef idx="1">
            <a:schemeClr val="accent4"/>
          </a:lnRef>
          <a:fillRef idx="3">
            <a:schemeClr val="accent4"/>
          </a:fillRef>
          <a:effectRef idx="2">
            <a:schemeClr val="accent4"/>
          </a:effectRef>
          <a:fontRef idx="minor">
            <a:schemeClr val="lt1"/>
          </a:fontRef>
        </p:style>
        <p:txBody>
          <a:bodyPr>
            <a:normAutofit fontScale="92500" lnSpcReduction="10000"/>
          </a:bodyPr>
          <a:lstStyle/>
          <a:p>
            <a:pPr algn="ctr"/>
            <a:r>
              <a:rPr lang="ar-IQ" dirty="0" smtClean="0">
                <a:solidFill>
                  <a:srgbClr val="00FF00"/>
                </a:solidFill>
                <a:latin typeface="Arial" pitchFamily="34" charset="0"/>
                <a:cs typeface="Arial" pitchFamily="34" charset="0"/>
              </a:rPr>
              <a:t>الخطوات التي يجب أتباعها من قبل التلميذ</a:t>
            </a:r>
            <a:endParaRPr lang="ar-IQ" dirty="0">
              <a:solidFill>
                <a:srgbClr val="00FF00"/>
              </a:solidFill>
              <a:latin typeface="Arial" pitchFamily="34" charset="0"/>
              <a:cs typeface="Arial" pitchFamily="34" charset="0"/>
            </a:endParaRPr>
          </a:p>
        </p:txBody>
      </p:sp>
      <p:sp>
        <p:nvSpPr>
          <p:cNvPr id="4" name="عنصر نائب للنص 3"/>
          <p:cNvSpPr>
            <a:spLocks noGrp="1"/>
          </p:cNvSpPr>
          <p:nvPr>
            <p:ph type="body" sz="half" idx="3"/>
          </p:nvPr>
        </p:nvSpPr>
        <p:spPr/>
        <p:style>
          <a:lnRef idx="1">
            <a:schemeClr val="accent4"/>
          </a:lnRef>
          <a:fillRef idx="3">
            <a:schemeClr val="accent4"/>
          </a:fillRef>
          <a:effectRef idx="2">
            <a:schemeClr val="accent4"/>
          </a:effectRef>
          <a:fontRef idx="minor">
            <a:schemeClr val="lt1"/>
          </a:fontRef>
        </p:style>
        <p:txBody>
          <a:bodyPr>
            <a:normAutofit/>
          </a:bodyPr>
          <a:lstStyle/>
          <a:p>
            <a:pPr algn="ctr"/>
            <a:r>
              <a:rPr lang="ar-SA" dirty="0" smtClean="0">
                <a:solidFill>
                  <a:srgbClr val="FFFF00"/>
                </a:solidFill>
                <a:latin typeface="Arial" pitchFamily="34" charset="0"/>
                <a:cs typeface="Arial" pitchFamily="34" charset="0"/>
              </a:rPr>
              <a:t>دور المدرس </a:t>
            </a:r>
            <a:r>
              <a:rPr lang="ar-IQ" dirty="0" smtClean="0">
                <a:solidFill>
                  <a:srgbClr val="FFFF00"/>
                </a:solidFill>
                <a:latin typeface="Arial" pitchFamily="34" charset="0"/>
                <a:cs typeface="Arial" pitchFamily="34" charset="0"/>
              </a:rPr>
              <a:t>في الأسلوب التبادلي</a:t>
            </a:r>
            <a:endParaRPr lang="ar-IQ" dirty="0">
              <a:solidFill>
                <a:srgbClr val="FFFF00"/>
              </a:solidFill>
              <a:latin typeface="Arial" pitchFamily="34" charset="0"/>
              <a:cs typeface="Arial" pitchFamily="34" charset="0"/>
            </a:endParaRPr>
          </a:p>
        </p:txBody>
      </p:sp>
      <p:sp>
        <p:nvSpPr>
          <p:cNvPr id="5" name="عنصر نائب للمحتوى 4"/>
          <p:cNvSpPr>
            <a:spLocks noGrp="1"/>
          </p:cNvSpPr>
          <p:nvPr>
            <p:ph sz="quarter" idx="2"/>
          </p:nvPr>
        </p:nvSpPr>
        <p:spPr>
          <a:xfrm>
            <a:off x="500034" y="1447800"/>
            <a:ext cx="3929090" cy="4481530"/>
          </a:xfrm>
          <a:solidFill>
            <a:srgbClr val="FEE9B6"/>
          </a:solidFill>
        </p:spPr>
        <p:txBody>
          <a:bodyPr>
            <a:normAutofit lnSpcReduction="10000"/>
          </a:bodyPr>
          <a:lstStyle/>
          <a:p>
            <a:pPr algn="r"/>
            <a:r>
              <a:rPr lang="ar-SA" dirty="0" smtClean="0">
                <a:latin typeface="Arial" pitchFamily="34" charset="0"/>
                <a:cs typeface="Arial" pitchFamily="34" charset="0"/>
              </a:rPr>
              <a:t>تسلم ورقة البيانات من المدرس وعليها يقوم بتصحيح الانجاز</a:t>
            </a:r>
            <a:endParaRPr lang="en-US" dirty="0" smtClean="0">
              <a:latin typeface="Arial" pitchFamily="34" charset="0"/>
              <a:cs typeface="Arial" pitchFamily="34" charset="0"/>
            </a:endParaRPr>
          </a:p>
          <a:p>
            <a:pPr algn="r"/>
            <a:r>
              <a:rPr lang="ar-SA" dirty="0" smtClean="0">
                <a:latin typeface="Arial" pitchFamily="34" charset="0"/>
                <a:cs typeface="Arial" pitchFamily="34" charset="0"/>
              </a:rPr>
              <a:t>مراقبة التلميذ العامل وملاحظته </a:t>
            </a:r>
            <a:endParaRPr lang="ar-IQ" dirty="0" smtClean="0">
              <a:latin typeface="Arial" pitchFamily="34" charset="0"/>
              <a:cs typeface="Arial" pitchFamily="34" charset="0"/>
            </a:endParaRPr>
          </a:p>
          <a:p>
            <a:pPr algn="r"/>
            <a:r>
              <a:rPr lang="ar-SA" dirty="0" smtClean="0">
                <a:latin typeface="Arial" pitchFamily="34" charset="0"/>
                <a:cs typeface="Arial" pitchFamily="34" charset="0"/>
              </a:rPr>
              <a:t>مقارنة وموازنة العمل أو الانجاز مع ورقة البيانات</a:t>
            </a:r>
            <a:r>
              <a:rPr lang="en-US" dirty="0" smtClean="0">
                <a:latin typeface="Arial" pitchFamily="34" charset="0"/>
                <a:cs typeface="Arial" pitchFamily="34" charset="0"/>
              </a:rPr>
              <a:t> </a:t>
            </a:r>
            <a:endParaRPr lang="ar-IQ" dirty="0" smtClean="0">
              <a:latin typeface="Arial" pitchFamily="34" charset="0"/>
              <a:cs typeface="Arial" pitchFamily="34" charset="0"/>
            </a:endParaRPr>
          </a:p>
          <a:p>
            <a:pPr algn="r"/>
            <a:r>
              <a:rPr lang="ar-SA" dirty="0" smtClean="0">
                <a:latin typeface="Arial" pitchFamily="34" charset="0"/>
                <a:cs typeface="Arial" pitchFamily="34" charset="0"/>
              </a:rPr>
              <a:t>الحكم على الانجاز إن كان صحيحا أم لا </a:t>
            </a:r>
            <a:endParaRPr lang="en-US" dirty="0" smtClean="0">
              <a:latin typeface="Arial" pitchFamily="34" charset="0"/>
              <a:cs typeface="Arial" pitchFamily="34" charset="0"/>
            </a:endParaRPr>
          </a:p>
          <a:p>
            <a:pPr algn="r"/>
            <a:r>
              <a:rPr lang="ar-SA" dirty="0" smtClean="0">
                <a:latin typeface="Arial" pitchFamily="34" charset="0"/>
                <a:cs typeface="Arial" pitchFamily="34" charset="0"/>
              </a:rPr>
              <a:t>إخبار التلميذ العامل بهذه النتيجة وخاصة بعد نهاية العمل </a:t>
            </a:r>
            <a:endParaRPr lang="ar-IQ" dirty="0" smtClean="0">
              <a:latin typeface="Arial" pitchFamily="34" charset="0"/>
              <a:cs typeface="Arial" pitchFamily="34" charset="0"/>
            </a:endParaRPr>
          </a:p>
          <a:p>
            <a:pPr algn="r"/>
            <a:r>
              <a:rPr lang="ar-SA" dirty="0" smtClean="0">
                <a:latin typeface="Arial" pitchFamily="34" charset="0"/>
                <a:cs typeface="Arial" pitchFamily="34" charset="0"/>
              </a:rPr>
              <a:t>إن غياب أي خطوة من الخطوات السابقة فان التغذية الراجعة غير مضبوطة </a:t>
            </a:r>
            <a:endParaRPr lang="ar-IQ" dirty="0">
              <a:latin typeface="Arial" pitchFamily="34" charset="0"/>
              <a:cs typeface="Arial" pitchFamily="34" charset="0"/>
            </a:endParaRPr>
          </a:p>
        </p:txBody>
      </p:sp>
      <p:graphicFrame>
        <p:nvGraphicFramePr>
          <p:cNvPr id="8" name="عنصر نائب للمحتوى 7"/>
          <p:cNvGraphicFramePr>
            <a:graphicFrameLocks noGrp="1"/>
          </p:cNvGraphicFramePr>
          <p:nvPr>
            <p:ph sz="quarter" idx="4"/>
          </p:nvPr>
        </p:nvGraphicFramePr>
        <p:xfrm>
          <a:off x="4572001" y="1500174"/>
          <a:ext cx="4012088"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to="" calcmode="lin" valueType="num">
                                      <p:cBhvr>
                                        <p:cTn id="7" dur="1" fill="hold"/>
                                        <p:tgtEl>
                                          <p:spTgt spid="4">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bg/>
                                          </p:spTgt>
                                        </p:tgtEl>
                                        <p:attrNameLst>
                                          <p:attrName>style.visibility</p:attrName>
                                        </p:attrNameLst>
                                      </p:cBhvr>
                                      <p:to>
                                        <p:strVal val="visible"/>
                                      </p:to>
                                    </p:set>
                                    <p:anim to="" calcmode="lin" valueType="num">
                                      <p:cBhvr>
                                        <p:cTn id="22" dur="1" fill="hold"/>
                                        <p:tgtEl>
                                          <p:spTgt spid="3">
                                            <p:bg/>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to="" calcmode="lin" valueType="num">
                                      <p:cBhvr>
                                        <p:cTn id="27" dur="1" fill="hold"/>
                                        <p:tgtEl>
                                          <p:spTgt spid="3">
                                            <p:txEl>
                                              <p:pRg st="0" end="0"/>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
                                            <p:bg/>
                                          </p:spTgt>
                                        </p:tgtEl>
                                        <p:attrNameLst>
                                          <p:attrName>style.visibility</p:attrName>
                                        </p:attrNameLst>
                                      </p:cBhvr>
                                      <p:to>
                                        <p:strVal val="visible"/>
                                      </p:to>
                                    </p:set>
                                    <p:anim to="" calcmode="lin" valueType="num">
                                      <p:cBhvr>
                                        <p:cTn id="32" dur="1" fill="hold"/>
                                        <p:tgtEl>
                                          <p:spTgt spid="5">
                                            <p:bg/>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to="" calcmode="lin" valueType="num">
                                      <p:cBhvr>
                                        <p:cTn id="37" dur="1" fill="hold"/>
                                        <p:tgtEl>
                                          <p:spTgt spid="5">
                                            <p:txEl>
                                              <p:pRg st="0" end="0"/>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 to="" calcmode="lin" valueType="num">
                                      <p:cBhvr>
                                        <p:cTn id="42" dur="1" fill="hold"/>
                                        <p:tgtEl>
                                          <p:spTgt spid="5">
                                            <p:txEl>
                                              <p:pRg st="1" end="1"/>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 to="" calcmode="lin" valueType="num">
                                      <p:cBhvr>
                                        <p:cTn id="47" dur="1" fill="hold"/>
                                        <p:tgtEl>
                                          <p:spTgt spid="5">
                                            <p:txEl>
                                              <p:pRg st="2" end="2"/>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 to="" calcmode="lin" valueType="num">
                                      <p:cBhvr>
                                        <p:cTn id="52" dur="1" fill="hold"/>
                                        <p:tgtEl>
                                          <p:spTgt spid="5">
                                            <p:txEl>
                                              <p:pRg st="3" end="3"/>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 to="" calcmode="lin" valueType="num">
                                      <p:cBhvr>
                                        <p:cTn id="57" dur="1" fill="hold"/>
                                        <p:tgtEl>
                                          <p:spTgt spid="5">
                                            <p:txEl>
                                              <p:pRg st="4" end="4"/>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anim to="" calcmode="lin" valueType="num">
                                      <p:cBhvr>
                                        <p:cTn id="62" dur="1" fill="hold"/>
                                        <p:tgtEl>
                                          <p:spTgt spid="5">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Graphic spid="8"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FF00">
            <a:alpha val="9000"/>
          </a:srgbClr>
        </a:solidFill>
        <a:effectLst/>
      </p:bgPr>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678662" y="922326"/>
            <a:ext cx="3321834" cy="792162"/>
          </a:xfrm>
        </p:spPr>
        <p:style>
          <a:lnRef idx="2">
            <a:schemeClr val="accent3"/>
          </a:lnRef>
          <a:fillRef idx="1">
            <a:schemeClr val="lt1"/>
          </a:fillRef>
          <a:effectRef idx="0">
            <a:schemeClr val="accent3"/>
          </a:effectRef>
          <a:fontRef idx="minor">
            <a:schemeClr val="dk1"/>
          </a:fontRef>
        </p:style>
        <p:txBody>
          <a:bodyPr>
            <a:normAutofit/>
          </a:bodyPr>
          <a:lstStyle/>
          <a:p>
            <a:pPr algn="ctr"/>
            <a:r>
              <a:rPr lang="ar-SA" sz="3200" dirty="0" smtClean="0">
                <a:solidFill>
                  <a:schemeClr val="accent1">
                    <a:lumMod val="75000"/>
                  </a:schemeClr>
                </a:solidFill>
                <a:latin typeface="Arial" pitchFamily="34" charset="0"/>
                <a:cs typeface="Arial" pitchFamily="34" charset="0"/>
              </a:rPr>
              <a:t>عيوب الأسلوب</a:t>
            </a:r>
            <a:endParaRPr lang="ar-IQ" sz="3200" dirty="0" smtClean="0">
              <a:solidFill>
                <a:schemeClr val="accent1">
                  <a:lumMod val="75000"/>
                </a:schemeClr>
              </a:solidFill>
              <a:latin typeface="Arial" pitchFamily="34" charset="0"/>
              <a:cs typeface="Arial" pitchFamily="34" charset="0"/>
            </a:endParaRPr>
          </a:p>
        </p:txBody>
      </p:sp>
      <p:sp>
        <p:nvSpPr>
          <p:cNvPr id="4" name="عنصر نائب للنص 3"/>
          <p:cNvSpPr>
            <a:spLocks noGrp="1"/>
          </p:cNvSpPr>
          <p:nvPr>
            <p:ph type="body" sz="half" idx="3"/>
          </p:nvPr>
        </p:nvSpPr>
        <p:spPr>
          <a:xfrm>
            <a:off x="5143503" y="285728"/>
            <a:ext cx="3000397" cy="792162"/>
          </a:xfrm>
        </p:spPr>
        <p:style>
          <a:lnRef idx="2">
            <a:schemeClr val="accent2"/>
          </a:lnRef>
          <a:fillRef idx="1">
            <a:schemeClr val="lt1"/>
          </a:fillRef>
          <a:effectRef idx="0">
            <a:schemeClr val="accent2"/>
          </a:effectRef>
          <a:fontRef idx="minor">
            <a:schemeClr val="dk1"/>
          </a:fontRef>
        </p:style>
        <p:txBody>
          <a:bodyPr>
            <a:normAutofit/>
          </a:bodyPr>
          <a:lstStyle/>
          <a:p>
            <a:pPr algn="ctr"/>
            <a:r>
              <a:rPr lang="ar-SA" sz="3200" dirty="0" smtClean="0">
                <a:solidFill>
                  <a:schemeClr val="accent1">
                    <a:lumMod val="75000"/>
                  </a:schemeClr>
                </a:solidFill>
                <a:latin typeface="Arial" pitchFamily="34" charset="0"/>
                <a:cs typeface="Arial" pitchFamily="34" charset="0"/>
              </a:rPr>
              <a:t>مميزات الأسلوب</a:t>
            </a:r>
            <a:endParaRPr lang="ar-IQ" sz="3200" dirty="0">
              <a:solidFill>
                <a:schemeClr val="accent1">
                  <a:lumMod val="75000"/>
                </a:schemeClr>
              </a:solidFill>
              <a:latin typeface="Arial" pitchFamily="34" charset="0"/>
              <a:cs typeface="Arial" pitchFamily="34" charset="0"/>
            </a:endParaRPr>
          </a:p>
        </p:txBody>
      </p:sp>
      <p:sp>
        <p:nvSpPr>
          <p:cNvPr id="5" name="عنصر نائب للمحتوى 4"/>
          <p:cNvSpPr>
            <a:spLocks noGrp="1"/>
          </p:cNvSpPr>
          <p:nvPr>
            <p:ph sz="quarter" idx="2"/>
          </p:nvPr>
        </p:nvSpPr>
        <p:spPr>
          <a:xfrm>
            <a:off x="285720" y="1947866"/>
            <a:ext cx="4429156" cy="3695712"/>
          </a:xfrm>
        </p:spPr>
        <p:style>
          <a:lnRef idx="0">
            <a:schemeClr val="accent5"/>
          </a:lnRef>
          <a:fillRef idx="3">
            <a:schemeClr val="accent5"/>
          </a:fillRef>
          <a:effectRef idx="3">
            <a:schemeClr val="accent5"/>
          </a:effectRef>
          <a:fontRef idx="minor">
            <a:schemeClr val="lt1"/>
          </a:fontRef>
        </p:style>
        <p:txBody>
          <a:bodyPr>
            <a:normAutofit/>
          </a:bodyPr>
          <a:lstStyle/>
          <a:p>
            <a:pPr algn="r"/>
            <a:r>
              <a:rPr lang="ar-SA" dirty="0" smtClean="0">
                <a:latin typeface="Arial" pitchFamily="34" charset="0"/>
                <a:cs typeface="Arial" pitchFamily="34" charset="0"/>
              </a:rPr>
              <a:t>صعوبة السيطرة على تنفيذ دقة الواجب</a:t>
            </a:r>
            <a:r>
              <a:rPr lang="en-US" dirty="0" smtClean="0">
                <a:latin typeface="Arial" pitchFamily="34" charset="0"/>
                <a:cs typeface="Arial" pitchFamily="34" charset="0"/>
              </a:rPr>
              <a:t>.</a:t>
            </a:r>
            <a:endParaRPr lang="ar-IQ" dirty="0" smtClean="0">
              <a:latin typeface="Arial" pitchFamily="34" charset="0"/>
              <a:cs typeface="Arial" pitchFamily="34" charset="0"/>
            </a:endParaRPr>
          </a:p>
          <a:p>
            <a:pPr algn="r"/>
            <a:r>
              <a:rPr lang="ar-SA" dirty="0" smtClean="0">
                <a:latin typeface="Arial" pitchFamily="34" charset="0"/>
                <a:cs typeface="Arial" pitchFamily="34" charset="0"/>
              </a:rPr>
              <a:t>تحتاج إلى أجهزة وأدوات كثيرة </a:t>
            </a:r>
            <a:endParaRPr lang="ar-IQ" dirty="0" smtClean="0">
              <a:latin typeface="Arial" pitchFamily="34" charset="0"/>
              <a:cs typeface="Arial" pitchFamily="34" charset="0"/>
            </a:endParaRPr>
          </a:p>
          <a:p>
            <a:pPr algn="r"/>
            <a:r>
              <a:rPr lang="ar-SA" dirty="0" smtClean="0">
                <a:latin typeface="Arial" pitchFamily="34" charset="0"/>
                <a:cs typeface="Arial" pitchFamily="34" charset="0"/>
              </a:rPr>
              <a:t>تكثر فيها المناقشات بين التلاميذ حول تنفيذ الواجب</a:t>
            </a:r>
            <a:r>
              <a:rPr lang="en-US" dirty="0" smtClean="0">
                <a:latin typeface="Arial" pitchFamily="34" charset="0"/>
                <a:cs typeface="Arial" pitchFamily="34" charset="0"/>
              </a:rPr>
              <a:t>. </a:t>
            </a:r>
          </a:p>
          <a:p>
            <a:pPr algn="r"/>
            <a:r>
              <a:rPr lang="ar-SA" dirty="0" smtClean="0">
                <a:latin typeface="Arial" pitchFamily="34" charset="0"/>
                <a:cs typeface="Arial" pitchFamily="34" charset="0"/>
              </a:rPr>
              <a:t>تكثر الاستعانة بالمعلم حول حل الإشكال وتنفيذ الواجب</a:t>
            </a:r>
            <a:r>
              <a:rPr lang="en-US" dirty="0" smtClean="0">
                <a:latin typeface="Arial" pitchFamily="34" charset="0"/>
                <a:cs typeface="Arial" pitchFamily="34" charset="0"/>
              </a:rPr>
              <a:t>. </a:t>
            </a:r>
            <a:endParaRPr lang="ar-IQ" dirty="0" smtClean="0">
              <a:latin typeface="Arial" pitchFamily="34" charset="0"/>
              <a:cs typeface="Arial" pitchFamily="34" charset="0"/>
            </a:endParaRPr>
          </a:p>
          <a:p>
            <a:pPr algn="r"/>
            <a:r>
              <a:rPr lang="ar-SA" dirty="0" smtClean="0">
                <a:latin typeface="Arial" pitchFamily="34" charset="0"/>
                <a:cs typeface="Arial" pitchFamily="34" charset="0"/>
              </a:rPr>
              <a:t>كثرة ضغوط العمل على المعلم </a:t>
            </a:r>
            <a:endParaRPr lang="ar-IQ" dirty="0">
              <a:latin typeface="Arial" pitchFamily="34" charset="0"/>
              <a:cs typeface="Arial" pitchFamily="34" charset="0"/>
            </a:endParaRPr>
          </a:p>
        </p:txBody>
      </p:sp>
      <p:sp>
        <p:nvSpPr>
          <p:cNvPr id="6" name="عنصر نائب للمحتوى 5"/>
          <p:cNvSpPr>
            <a:spLocks noGrp="1"/>
          </p:cNvSpPr>
          <p:nvPr>
            <p:ph sz="quarter" idx="4"/>
          </p:nvPr>
        </p:nvSpPr>
        <p:spPr>
          <a:xfrm>
            <a:off x="5060505" y="1071546"/>
            <a:ext cx="3726337" cy="3489960"/>
          </a:xfrm>
          <a:solidFill>
            <a:schemeClr val="accent2">
              <a:lumMod val="20000"/>
              <a:lumOff val="80000"/>
            </a:schemeClr>
          </a:solidFill>
        </p:spPr>
        <p:txBody>
          <a:bodyPr>
            <a:normAutofit fontScale="92500"/>
          </a:bodyPr>
          <a:lstStyle/>
          <a:p>
            <a:pPr algn="justLow"/>
            <a:r>
              <a:rPr lang="ar-SA" dirty="0" smtClean="0">
                <a:latin typeface="Arial" pitchFamily="34" charset="0"/>
                <a:cs typeface="Arial" pitchFamily="34" charset="0"/>
              </a:rPr>
              <a:t>-  تفسح المجال أمام كل تلميذ </a:t>
            </a:r>
            <a:r>
              <a:rPr lang="ar-SA" dirty="0" err="1" smtClean="0">
                <a:latin typeface="Arial" pitchFamily="34" charset="0"/>
                <a:cs typeface="Arial" pitchFamily="34" charset="0"/>
              </a:rPr>
              <a:t>ان</a:t>
            </a:r>
            <a:r>
              <a:rPr lang="ar-SA" dirty="0" smtClean="0">
                <a:latin typeface="Arial" pitchFamily="34" charset="0"/>
                <a:cs typeface="Arial" pitchFamily="34" charset="0"/>
              </a:rPr>
              <a:t> يتولى مهام التطبيق</a:t>
            </a:r>
            <a:endParaRPr lang="en-US" dirty="0" smtClean="0">
              <a:latin typeface="Arial" pitchFamily="34" charset="0"/>
              <a:cs typeface="Arial" pitchFamily="34" charset="0"/>
            </a:endParaRPr>
          </a:p>
          <a:p>
            <a:pPr algn="justLow"/>
            <a:r>
              <a:rPr lang="ar-SA" dirty="0" smtClean="0">
                <a:latin typeface="Arial" pitchFamily="34" charset="0"/>
                <a:cs typeface="Arial" pitchFamily="34" charset="0"/>
              </a:rPr>
              <a:t>تفسح المجال للتعلم عن كيفية إعطاء التغذية الراجعة في الوقت المناسب</a:t>
            </a:r>
            <a:r>
              <a:rPr lang="en-US" dirty="0" smtClean="0">
                <a:latin typeface="Arial" pitchFamily="34" charset="0"/>
                <a:cs typeface="Arial" pitchFamily="34" charset="0"/>
              </a:rPr>
              <a:t>. </a:t>
            </a:r>
          </a:p>
          <a:p>
            <a:pPr algn="justLow"/>
            <a:r>
              <a:rPr lang="ar-SA" dirty="0" smtClean="0">
                <a:latin typeface="Arial" pitchFamily="34" charset="0"/>
                <a:cs typeface="Arial" pitchFamily="34" charset="0"/>
              </a:rPr>
              <a:t>لا تحتاج إلى وقت كبير في التعلم </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تفسح المجال لممارسة القيادة لكل تلميذ </a:t>
            </a:r>
            <a:endParaRPr lang="en-US" dirty="0" smtClean="0">
              <a:latin typeface="Arial" pitchFamily="34" charset="0"/>
              <a:cs typeface="Arial" pitchFamily="34" charset="0"/>
            </a:endParaRPr>
          </a:p>
          <a:p>
            <a:pPr algn="justLow"/>
            <a:r>
              <a:rPr lang="ar-SA" dirty="0" smtClean="0">
                <a:latin typeface="Arial" pitchFamily="34" charset="0"/>
                <a:cs typeface="Arial" pitchFamily="34" charset="0"/>
              </a:rPr>
              <a:t>للتلاميذ مجال واسع للإبداع في تنفيذ </a:t>
            </a:r>
            <a:r>
              <a:rPr lang="ar-IQ" dirty="0" smtClean="0">
                <a:latin typeface="Arial" pitchFamily="34" charset="0"/>
                <a:cs typeface="Arial" pitchFamily="34" charset="0"/>
              </a:rPr>
              <a:t>الواجب              </a:t>
            </a:r>
          </a:p>
        </p:txBody>
      </p:sp>
      <p:pic>
        <p:nvPicPr>
          <p:cNvPr id="2050" name="Picture 2" descr="C:\Users\ali\Pictures\vlcsnap-2012-05-10-20h15m28s41.png"/>
          <p:cNvPicPr>
            <a:picLocks noChangeAspect="1" noChangeArrowheads="1"/>
          </p:cNvPicPr>
          <p:nvPr/>
        </p:nvPicPr>
        <p:blipFill>
          <a:blip r:embed="rId2"/>
          <a:srcRect/>
          <a:stretch>
            <a:fillRect/>
          </a:stretch>
        </p:blipFill>
        <p:spPr bwMode="auto">
          <a:xfrm>
            <a:off x="4810148" y="4357706"/>
            <a:ext cx="2905124" cy="21431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to="" calcmode="lin" valueType="num">
                                      <p:cBhvr>
                                        <p:cTn id="7" dur="1" fill="hold"/>
                                        <p:tgtEl>
                                          <p:spTgt spid="4">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to="" calcmode="lin" valueType="num">
                                      <p:cBhvr>
                                        <p:cTn id="17" dur="1" fill="hold"/>
                                        <p:tgtEl>
                                          <p:spTgt spid="6">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to="" calcmode="lin" valueType="num">
                                      <p:cBhvr>
                                        <p:cTn id="22" dur="1" fill="hold"/>
                                        <p:tgtEl>
                                          <p:spTgt spid="6">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to="" calcmode="lin" valueType="num">
                                      <p:cBhvr>
                                        <p:cTn id="27" dur="1" fill="hold"/>
                                        <p:tgtEl>
                                          <p:spTgt spid="6">
                                            <p:txEl>
                                              <p:pRg st="1" end="1"/>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 to="" calcmode="lin" valueType="num">
                                      <p:cBhvr>
                                        <p:cTn id="32" dur="1" fill="hold"/>
                                        <p:tgtEl>
                                          <p:spTgt spid="6">
                                            <p:txEl>
                                              <p:pRg st="2" end="2"/>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to="" calcmode="lin" valueType="num">
                                      <p:cBhvr>
                                        <p:cTn id="37" dur="1" fill="hold"/>
                                        <p:tgtEl>
                                          <p:spTgt spid="6">
                                            <p:txEl>
                                              <p:pRg st="3" end="3"/>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 to="" calcmode="lin" valueType="num">
                                      <p:cBhvr>
                                        <p:cTn id="42" dur="1" fill="hold"/>
                                        <p:tgtEl>
                                          <p:spTgt spid="6">
                                            <p:txEl>
                                              <p:pRg st="4" end="4"/>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2050"/>
                                        </p:tgtEl>
                                        <p:attrNameLst>
                                          <p:attrName>style.visibility</p:attrName>
                                        </p:attrNameLst>
                                      </p:cBhvr>
                                      <p:to>
                                        <p:strVal val="visible"/>
                                      </p:to>
                                    </p:set>
                                    <p:anim to="" calcmode="lin" valueType="num">
                                      <p:cBhvr>
                                        <p:cTn id="47" dur="1" fill="hold"/>
                                        <p:tgtEl>
                                          <p:spTgt spid="2050"/>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bg/>
                                          </p:spTgt>
                                        </p:tgtEl>
                                        <p:attrNameLst>
                                          <p:attrName>style.visibility</p:attrName>
                                        </p:attrNameLst>
                                      </p:cBhvr>
                                      <p:to>
                                        <p:strVal val="visible"/>
                                      </p:to>
                                    </p:set>
                                    <p:anim to="" calcmode="lin" valueType="num">
                                      <p:cBhvr>
                                        <p:cTn id="52" dur="1" fill="hold"/>
                                        <p:tgtEl>
                                          <p:spTgt spid="3">
                                            <p:bg/>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3">
                                            <p:txEl>
                                              <p:pRg st="0" end="0"/>
                                            </p:txEl>
                                          </p:spTgt>
                                        </p:tgtEl>
                                        <p:attrNameLst>
                                          <p:attrName>style.visibility</p:attrName>
                                        </p:attrNameLst>
                                      </p:cBhvr>
                                      <p:to>
                                        <p:strVal val="visible"/>
                                      </p:to>
                                    </p:set>
                                    <p:anim to="" calcmode="lin" valueType="num">
                                      <p:cBhvr>
                                        <p:cTn id="57" dur="1" fill="hold"/>
                                        <p:tgtEl>
                                          <p:spTgt spid="3">
                                            <p:txEl>
                                              <p:pRg st="0" end="0"/>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5">
                                            <p:bg/>
                                          </p:spTgt>
                                        </p:tgtEl>
                                        <p:attrNameLst>
                                          <p:attrName>style.visibility</p:attrName>
                                        </p:attrNameLst>
                                      </p:cBhvr>
                                      <p:to>
                                        <p:strVal val="visible"/>
                                      </p:to>
                                    </p:set>
                                    <p:anim to="" calcmode="lin" valueType="num">
                                      <p:cBhvr>
                                        <p:cTn id="62" dur="1" fill="hold"/>
                                        <p:tgtEl>
                                          <p:spTgt spid="5">
                                            <p:bg/>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5">
                                            <p:txEl>
                                              <p:pRg st="0" end="0"/>
                                            </p:txEl>
                                          </p:spTgt>
                                        </p:tgtEl>
                                        <p:attrNameLst>
                                          <p:attrName>style.visibility</p:attrName>
                                        </p:attrNameLst>
                                      </p:cBhvr>
                                      <p:to>
                                        <p:strVal val="visible"/>
                                      </p:to>
                                    </p:set>
                                    <p:anim to="" calcmode="lin" valueType="num">
                                      <p:cBhvr>
                                        <p:cTn id="67" dur="1" fill="hold"/>
                                        <p:tgtEl>
                                          <p:spTgt spid="5">
                                            <p:txEl>
                                              <p:pRg st="0" end="0"/>
                                            </p:txEl>
                                          </p:spTgt>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5">
                                            <p:txEl>
                                              <p:pRg st="1" end="1"/>
                                            </p:txEl>
                                          </p:spTgt>
                                        </p:tgtEl>
                                        <p:attrNameLst>
                                          <p:attrName>style.visibility</p:attrName>
                                        </p:attrNameLst>
                                      </p:cBhvr>
                                      <p:to>
                                        <p:strVal val="visible"/>
                                      </p:to>
                                    </p:set>
                                    <p:anim to="" calcmode="lin" valueType="num">
                                      <p:cBhvr>
                                        <p:cTn id="72" dur="1" fill="hold"/>
                                        <p:tgtEl>
                                          <p:spTgt spid="5">
                                            <p:txEl>
                                              <p:pRg st="1" end="1"/>
                                            </p:txEl>
                                          </p:spTgt>
                                        </p:tgtEl>
                                        <p:attrNameLst>
                                          <p:attrName/>
                                        </p:attrNameLst>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5">
                                            <p:txEl>
                                              <p:pRg st="2" end="2"/>
                                            </p:txEl>
                                          </p:spTgt>
                                        </p:tgtEl>
                                        <p:attrNameLst>
                                          <p:attrName>style.visibility</p:attrName>
                                        </p:attrNameLst>
                                      </p:cBhvr>
                                      <p:to>
                                        <p:strVal val="visible"/>
                                      </p:to>
                                    </p:set>
                                    <p:anim to="" calcmode="lin" valueType="num">
                                      <p:cBhvr>
                                        <p:cTn id="77" dur="1" fill="hold"/>
                                        <p:tgtEl>
                                          <p:spTgt spid="5">
                                            <p:txEl>
                                              <p:pRg st="2" end="2"/>
                                            </p:txEl>
                                          </p:spTgt>
                                        </p:tgtEl>
                                        <p:attrNameLst>
                                          <p:attrName/>
                                        </p:attrNameLst>
                                      </p:cBhvr>
                                    </p:anim>
                                  </p:childTnLst>
                                </p:cTn>
                              </p:par>
                            </p:childTnLst>
                          </p:cTn>
                        </p:par>
                      </p:childTnLst>
                    </p:cTn>
                  </p:par>
                  <p:par>
                    <p:cTn id="78" fill="hold">
                      <p:stCondLst>
                        <p:cond delay="indefinite"/>
                      </p:stCondLst>
                      <p:childTnLst>
                        <p:par>
                          <p:cTn id="79" fill="hold">
                            <p:stCondLst>
                              <p:cond delay="0"/>
                            </p:stCondLst>
                            <p:childTnLst>
                              <p:par>
                                <p:cTn id="80" presetID="24" presetClass="entr" presetSubtype="0" fill="hold" grpId="0" nodeType="clickEffect">
                                  <p:stCondLst>
                                    <p:cond delay="0"/>
                                  </p:stCondLst>
                                  <p:childTnLst>
                                    <p:set>
                                      <p:cBhvr>
                                        <p:cTn id="81" dur="1" fill="hold">
                                          <p:stCondLst>
                                            <p:cond delay="0"/>
                                          </p:stCondLst>
                                        </p:cTn>
                                        <p:tgtEl>
                                          <p:spTgt spid="5">
                                            <p:txEl>
                                              <p:pRg st="3" end="3"/>
                                            </p:txEl>
                                          </p:spTgt>
                                        </p:tgtEl>
                                        <p:attrNameLst>
                                          <p:attrName>style.visibility</p:attrName>
                                        </p:attrNameLst>
                                      </p:cBhvr>
                                      <p:to>
                                        <p:strVal val="visible"/>
                                      </p:to>
                                    </p:set>
                                    <p:anim to="" calcmode="lin" valueType="num">
                                      <p:cBhvr>
                                        <p:cTn id="82" dur="1" fill="hold"/>
                                        <p:tgtEl>
                                          <p:spTgt spid="5">
                                            <p:txEl>
                                              <p:pRg st="3" end="3"/>
                                            </p:txEl>
                                          </p:spTgt>
                                        </p:tgtEl>
                                        <p:attrNameLst>
                                          <p:attrName/>
                                        </p:attrNameLst>
                                      </p:cBhvr>
                                    </p:anim>
                                  </p:childTnLst>
                                </p:cTn>
                              </p:par>
                            </p:childTnLst>
                          </p:cTn>
                        </p:par>
                      </p:childTnLst>
                    </p:cTn>
                  </p:par>
                  <p:par>
                    <p:cTn id="83" fill="hold">
                      <p:stCondLst>
                        <p:cond delay="indefinite"/>
                      </p:stCondLst>
                      <p:childTnLst>
                        <p:par>
                          <p:cTn id="84" fill="hold">
                            <p:stCondLst>
                              <p:cond delay="0"/>
                            </p:stCondLst>
                            <p:childTnLst>
                              <p:par>
                                <p:cTn id="85" presetID="24" presetClass="entr" presetSubtype="0" fill="hold" grpId="0" nodeType="clickEffect">
                                  <p:stCondLst>
                                    <p:cond delay="0"/>
                                  </p:stCondLst>
                                  <p:childTnLst>
                                    <p:set>
                                      <p:cBhvr>
                                        <p:cTn id="86" dur="1" fill="hold">
                                          <p:stCondLst>
                                            <p:cond delay="0"/>
                                          </p:stCondLst>
                                        </p:cTn>
                                        <p:tgtEl>
                                          <p:spTgt spid="5">
                                            <p:txEl>
                                              <p:pRg st="4" end="4"/>
                                            </p:txEl>
                                          </p:spTgt>
                                        </p:tgtEl>
                                        <p:attrNameLst>
                                          <p:attrName>style.visibility</p:attrName>
                                        </p:attrNameLst>
                                      </p:cBhvr>
                                      <p:to>
                                        <p:strVal val="visible"/>
                                      </p:to>
                                    </p:set>
                                    <p:anim to="" calcmode="lin" valueType="num">
                                      <p:cBhvr>
                                        <p:cTn id="87" dur="1" fill="hold"/>
                                        <p:tgtEl>
                                          <p:spTgt spid="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7F3BD"/>
        </a:solidFill>
        <a:effectLst/>
      </p:bgPr>
    </p:bg>
    <p:spTree>
      <p:nvGrpSpPr>
        <p:cNvPr id="1" name=""/>
        <p:cNvGrpSpPr/>
        <p:nvPr/>
      </p:nvGrpSpPr>
      <p:grpSpPr>
        <a:xfrm>
          <a:off x="0" y="0"/>
          <a:ext cx="0" cy="0"/>
          <a:chOff x="0" y="0"/>
          <a:chExt cx="0" cy="0"/>
        </a:xfrm>
      </p:grpSpPr>
      <p:sp>
        <p:nvSpPr>
          <p:cNvPr id="4" name="عنصر نائب للنص 3"/>
          <p:cNvSpPr>
            <a:spLocks noGrp="1"/>
          </p:cNvSpPr>
          <p:nvPr>
            <p:ph type="body" sz="half" idx="3"/>
          </p:nvPr>
        </p:nvSpPr>
        <p:spPr/>
        <p:style>
          <a:lnRef idx="1">
            <a:schemeClr val="accent4"/>
          </a:lnRef>
          <a:fillRef idx="2">
            <a:schemeClr val="accent4"/>
          </a:fillRef>
          <a:effectRef idx="1">
            <a:schemeClr val="accent4"/>
          </a:effectRef>
          <a:fontRef idx="minor">
            <a:schemeClr val="dk1"/>
          </a:fontRef>
        </p:style>
        <p:txBody>
          <a:bodyPr/>
          <a:lstStyle/>
          <a:p>
            <a:pPr algn="ctr"/>
            <a:r>
              <a:rPr lang="ar-SA" dirty="0" smtClean="0">
                <a:latin typeface="Arial" pitchFamily="34" charset="0"/>
                <a:cs typeface="Arial" pitchFamily="34" charset="0"/>
              </a:rPr>
              <a:t>موجز الأسلوب التبادلي</a:t>
            </a:r>
            <a:endParaRPr lang="ar-IQ" dirty="0">
              <a:latin typeface="Arial" pitchFamily="34" charset="0"/>
              <a:cs typeface="Arial" pitchFamily="34" charset="0"/>
            </a:endParaRPr>
          </a:p>
        </p:txBody>
      </p:sp>
      <p:sp>
        <p:nvSpPr>
          <p:cNvPr id="6" name="عنصر نائب للمحتوى 5"/>
          <p:cNvSpPr>
            <a:spLocks noGrp="1"/>
          </p:cNvSpPr>
          <p:nvPr>
            <p:ph sz="quarter" idx="4"/>
          </p:nvPr>
        </p:nvSpPr>
        <p:spPr>
          <a:xfrm>
            <a:off x="4652169" y="1447800"/>
            <a:ext cx="3931920" cy="4838720"/>
          </a:xfrm>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algn="justLow"/>
            <a:r>
              <a:rPr lang="ar-SA" b="1" dirty="0" smtClean="0">
                <a:solidFill>
                  <a:srgbClr val="FF0000"/>
                </a:solidFill>
                <a:latin typeface="Arial" pitchFamily="34" charset="0"/>
                <a:cs typeface="Arial" pitchFamily="34" charset="0"/>
              </a:rPr>
              <a:t>لا يمكن استخدامه مع الأعمار الصغيرة والمبتدئين وغير المتعلمين وذلك لحاجة التلميذ إلى معلومات ومعرفة جيدة</a:t>
            </a:r>
            <a:endParaRPr lang="en-US" b="1" dirty="0" smtClean="0">
              <a:solidFill>
                <a:srgbClr val="FF0000"/>
              </a:solidFill>
              <a:latin typeface="Arial" pitchFamily="34" charset="0"/>
              <a:cs typeface="Arial" pitchFamily="34" charset="0"/>
            </a:endParaRPr>
          </a:p>
          <a:p>
            <a:pPr algn="justLow"/>
            <a:r>
              <a:rPr lang="ar-SA" b="1" dirty="0" smtClean="0">
                <a:solidFill>
                  <a:srgbClr val="00B050"/>
                </a:solidFill>
                <a:latin typeface="Arial" pitchFamily="34" charset="0"/>
                <a:cs typeface="Arial" pitchFamily="34" charset="0"/>
              </a:rPr>
              <a:t>يمكن استخدامه للناشئين من اجل تنمية النواحي الاجتماعية بين التلميذ وبناء شخصية التلميذ وتدريبه على القيادة </a:t>
            </a:r>
            <a:endParaRPr lang="en-US" b="1" dirty="0" smtClean="0">
              <a:solidFill>
                <a:srgbClr val="00B050"/>
              </a:solidFill>
              <a:latin typeface="Arial" pitchFamily="34" charset="0"/>
              <a:cs typeface="Arial" pitchFamily="34" charset="0"/>
            </a:endParaRPr>
          </a:p>
          <a:p>
            <a:pPr algn="justLow"/>
            <a:r>
              <a:rPr lang="ar-SA" b="1" dirty="0" smtClean="0">
                <a:solidFill>
                  <a:srgbClr val="CC00FF"/>
                </a:solidFill>
                <a:latin typeface="Arial" pitchFamily="34" charset="0"/>
                <a:cs typeface="Arial" pitchFamily="34" charset="0"/>
              </a:rPr>
              <a:t>يستخدم مع المستويات العالية والمتقدمين لإعداد الطلبة وتأهيلهم ليكونوا مدرسين أو مدربين ويستخدم في المراحل الجامعية وإعداد المعلمين </a:t>
            </a:r>
            <a:endParaRPr lang="en-US" b="1" dirty="0" smtClean="0">
              <a:solidFill>
                <a:srgbClr val="CC00FF"/>
              </a:solidFill>
              <a:latin typeface="Arial" pitchFamily="34" charset="0"/>
              <a:cs typeface="Arial" pitchFamily="34" charset="0"/>
            </a:endParaRPr>
          </a:p>
          <a:p>
            <a:pPr algn="justLow"/>
            <a:r>
              <a:rPr lang="ar-SA" b="1" dirty="0" smtClean="0">
                <a:solidFill>
                  <a:schemeClr val="accent6">
                    <a:lumMod val="75000"/>
                  </a:schemeClr>
                </a:solidFill>
                <a:latin typeface="Arial" pitchFamily="34" charset="0"/>
                <a:cs typeface="Arial" pitchFamily="34" charset="0"/>
              </a:rPr>
              <a:t>يستخدم لمرحلتي المراهقة الأولى والثانية والسبب لرئيسي في ذلك أن هذه المرحلة لها واجب مهم وهو تربية الشباب على التفكير والعمل مع الجماعة </a:t>
            </a:r>
            <a:endParaRPr lang="ar-IQ" b="1" dirty="0">
              <a:solidFill>
                <a:schemeClr val="accent6">
                  <a:lumMod val="75000"/>
                </a:schemeClr>
              </a:solidFill>
              <a:latin typeface="Arial" pitchFamily="34" charset="0"/>
              <a:cs typeface="Arial" pitchFamily="34" charset="0"/>
            </a:endParaRPr>
          </a:p>
        </p:txBody>
      </p:sp>
      <p:pic>
        <p:nvPicPr>
          <p:cNvPr id="3074" name="Picture 2" descr="C:\Users\ali\Pictures\vlcsnap-2012-05-10-20h20m35s34.png"/>
          <p:cNvPicPr>
            <a:picLocks noGrp="1" noChangeAspect="1" noChangeArrowheads="1"/>
          </p:cNvPicPr>
          <p:nvPr>
            <p:ph sz="quarter" idx="2"/>
          </p:nvPr>
        </p:nvPicPr>
        <p:blipFill>
          <a:blip r:embed="rId2"/>
          <a:srcRect/>
          <a:stretch>
            <a:fillRect/>
          </a:stretch>
        </p:blipFill>
        <p:spPr bwMode="auto">
          <a:xfrm>
            <a:off x="617506" y="785794"/>
            <a:ext cx="3740180" cy="54292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to="" calcmode="lin" valueType="num">
                                      <p:cBhvr>
                                        <p:cTn id="7" dur="1" fill="hold"/>
                                        <p:tgtEl>
                                          <p:spTgt spid="4">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to="" calcmode="lin" valueType="num">
                                      <p:cBhvr>
                                        <p:cTn id="17" dur="1" fill="hold"/>
                                        <p:tgtEl>
                                          <p:spTgt spid="6">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to="" calcmode="lin" valueType="num">
                                      <p:cBhvr>
                                        <p:cTn id="22" dur="1" fill="hold"/>
                                        <p:tgtEl>
                                          <p:spTgt spid="6">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to="" calcmode="lin" valueType="num">
                                      <p:cBhvr>
                                        <p:cTn id="27" dur="1" fill="hold"/>
                                        <p:tgtEl>
                                          <p:spTgt spid="6">
                                            <p:txEl>
                                              <p:pRg st="1" end="1"/>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 to="" calcmode="lin" valueType="num">
                                      <p:cBhvr>
                                        <p:cTn id="32" dur="1" fill="hold"/>
                                        <p:tgtEl>
                                          <p:spTgt spid="6">
                                            <p:txEl>
                                              <p:pRg st="2" end="2"/>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to="" calcmode="lin" valueType="num">
                                      <p:cBhvr>
                                        <p:cTn id="37" dur="1" fill="hold"/>
                                        <p:tgtEl>
                                          <p:spTgt spid="6">
                                            <p:txEl>
                                              <p:pRg st="3" end="3"/>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074"/>
                                        </p:tgtEl>
                                        <p:attrNameLst>
                                          <p:attrName>style.visibility</p:attrName>
                                        </p:attrNameLst>
                                      </p:cBhvr>
                                      <p:to>
                                        <p:strVal val="visible"/>
                                      </p:to>
                                    </p:set>
                                    <p:anim to="" calcmode="lin" valueType="num">
                                      <p:cBhvr>
                                        <p:cTn id="42" dur="1" fill="hold"/>
                                        <p:tgtEl>
                                          <p:spTgt spid="30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p:style>
          <a:lnRef idx="1">
            <a:schemeClr val="accent3"/>
          </a:lnRef>
          <a:fillRef idx="3">
            <a:schemeClr val="accent3"/>
          </a:fillRef>
          <a:effectRef idx="2">
            <a:schemeClr val="accent3"/>
          </a:effectRef>
          <a:fontRef idx="minor">
            <a:schemeClr val="lt1"/>
          </a:fontRef>
        </p:style>
        <p:txBody>
          <a:bodyPr>
            <a:normAutofit/>
          </a:bodyPr>
          <a:lstStyle/>
          <a:p>
            <a:pPr algn="ctr"/>
            <a:r>
              <a:rPr lang="ar-SA" sz="2800" dirty="0" smtClean="0">
                <a:solidFill>
                  <a:srgbClr val="FFFF00"/>
                </a:solidFill>
                <a:latin typeface="Arial" pitchFamily="34" charset="0"/>
                <a:cs typeface="Arial" pitchFamily="34" charset="0"/>
              </a:rPr>
              <a:t>تحليل هذا الأسلوب</a:t>
            </a:r>
            <a:endParaRPr lang="ar-IQ" sz="2800" dirty="0" smtClean="0">
              <a:solidFill>
                <a:srgbClr val="FFFF00"/>
              </a:solidFill>
              <a:latin typeface="Arial" pitchFamily="34" charset="0"/>
              <a:cs typeface="Arial" pitchFamily="34" charset="0"/>
            </a:endParaRPr>
          </a:p>
        </p:txBody>
      </p:sp>
      <p:sp>
        <p:nvSpPr>
          <p:cNvPr id="4" name="عنصر نائب للنص 3"/>
          <p:cNvSpPr>
            <a:spLocks noGrp="1"/>
          </p:cNvSpPr>
          <p:nvPr>
            <p:ph type="body" sz="half" idx="3"/>
          </p:nvPr>
        </p:nvSpPr>
        <p:spPr/>
        <p:style>
          <a:lnRef idx="1">
            <a:schemeClr val="accent3"/>
          </a:lnRef>
          <a:fillRef idx="3">
            <a:schemeClr val="accent3"/>
          </a:fillRef>
          <a:effectRef idx="2">
            <a:schemeClr val="accent3"/>
          </a:effectRef>
          <a:fontRef idx="minor">
            <a:schemeClr val="lt1"/>
          </a:fontRef>
        </p:style>
        <p:txBody>
          <a:bodyPr>
            <a:normAutofit/>
          </a:bodyPr>
          <a:lstStyle/>
          <a:p>
            <a:pPr algn="ctr"/>
            <a:r>
              <a:rPr lang="ar-SA" sz="2800" dirty="0" smtClean="0">
                <a:solidFill>
                  <a:srgbClr val="FFFF00"/>
                </a:solidFill>
                <a:latin typeface="Arial" pitchFamily="34" charset="0"/>
                <a:cs typeface="Arial" pitchFamily="34" charset="0"/>
              </a:rPr>
              <a:t>أسلوب فحص النفس</a:t>
            </a:r>
            <a:endParaRPr lang="ar-IQ" sz="2800" dirty="0">
              <a:solidFill>
                <a:srgbClr val="FFFF00"/>
              </a:solidFill>
              <a:latin typeface="Arial" pitchFamily="34" charset="0"/>
              <a:cs typeface="Arial" pitchFamily="34" charset="0"/>
            </a:endParaRPr>
          </a:p>
        </p:txBody>
      </p:sp>
      <p:sp>
        <p:nvSpPr>
          <p:cNvPr id="5" name="عنصر نائب للمحتوى 4"/>
          <p:cNvSpPr>
            <a:spLocks noGrp="1"/>
          </p:cNvSpPr>
          <p:nvPr>
            <p:ph sz="quarter" idx="2"/>
          </p:nvPr>
        </p:nvSpPr>
        <p:spPr>
          <a:xfrm>
            <a:off x="607224" y="1447800"/>
            <a:ext cx="3931920" cy="2767018"/>
          </a:xfrm>
        </p:spPr>
        <p:style>
          <a:lnRef idx="1">
            <a:schemeClr val="accent3"/>
          </a:lnRef>
          <a:fillRef idx="2">
            <a:schemeClr val="accent3"/>
          </a:fillRef>
          <a:effectRef idx="1">
            <a:schemeClr val="accent3"/>
          </a:effectRef>
          <a:fontRef idx="minor">
            <a:schemeClr val="dk1"/>
          </a:fontRef>
        </p:style>
        <p:txBody>
          <a:bodyPr>
            <a:normAutofit/>
          </a:bodyPr>
          <a:lstStyle/>
          <a:p>
            <a:pPr algn="justLow"/>
            <a:r>
              <a:rPr lang="ar-SA" dirty="0" smtClean="0">
                <a:solidFill>
                  <a:schemeClr val="dk1"/>
                </a:solidFill>
                <a:latin typeface="Arial" pitchFamily="34" charset="0"/>
                <a:cs typeface="Arial" pitchFamily="34" charset="0"/>
              </a:rPr>
              <a:t>يقوم كل طالب بإنجاز العمل بنفسه وبعد ذلك يتخذ قارات ما بعد الدرس بنفسه أيضا</a:t>
            </a:r>
            <a:r>
              <a:rPr lang="en-US" dirty="0" smtClean="0">
                <a:solidFill>
                  <a:schemeClr val="dk1"/>
                </a:solidFill>
                <a:latin typeface="Arial" pitchFamily="34" charset="0"/>
                <a:cs typeface="Arial" pitchFamily="34" charset="0"/>
              </a:rPr>
              <a:t/>
            </a:r>
            <a:br>
              <a:rPr lang="en-US" dirty="0" smtClean="0">
                <a:solidFill>
                  <a:schemeClr val="dk1"/>
                </a:solidFill>
                <a:latin typeface="Arial" pitchFamily="34" charset="0"/>
                <a:cs typeface="Arial" pitchFamily="34" charset="0"/>
              </a:rPr>
            </a:br>
            <a:r>
              <a:rPr lang="ar-SA" dirty="0" smtClean="0">
                <a:solidFill>
                  <a:schemeClr val="dk1"/>
                </a:solidFill>
                <a:latin typeface="Arial" pitchFamily="34" charset="0"/>
                <a:cs typeface="Arial" pitchFamily="34" charset="0"/>
              </a:rPr>
              <a:t>فمهارة الإنجاز مع ورقة البيانات والاستنتاج أو رسم خلاصة عن الإنجاز الذي تعلمه الطالب وتدرب عليه يقوم به بنفسه</a:t>
            </a:r>
            <a:r>
              <a:rPr lang="en-US" dirty="0" smtClean="0">
                <a:solidFill>
                  <a:schemeClr val="dk1"/>
                </a:solidFill>
                <a:latin typeface="Arial" pitchFamily="34" charset="0"/>
                <a:cs typeface="Arial" pitchFamily="34" charset="0"/>
              </a:rPr>
              <a:t>.</a:t>
            </a:r>
            <a:endParaRPr lang="ar-IQ" dirty="0"/>
          </a:p>
        </p:txBody>
      </p:sp>
      <p:sp>
        <p:nvSpPr>
          <p:cNvPr id="6" name="عنصر نائب للمحتوى 5"/>
          <p:cNvSpPr>
            <a:spLocks noGrp="1"/>
          </p:cNvSpPr>
          <p:nvPr>
            <p:ph sz="quarter" idx="4"/>
          </p:nvPr>
        </p:nvSpPr>
        <p:spPr>
          <a:xfrm>
            <a:off x="4652169" y="1447800"/>
            <a:ext cx="3931920" cy="1909762"/>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justLow"/>
            <a:r>
              <a:rPr lang="ar-SA" dirty="0" smtClean="0">
                <a:latin typeface="Arial" pitchFamily="34" charset="0"/>
                <a:cs typeface="Arial" pitchFamily="34" charset="0"/>
              </a:rPr>
              <a:t>في هذه الطريقة يقوم الطالب باستعمال ورقة بيانات ويعطي التغذية الراجعة لنفسه ومن ذلك جاءت تسمية هذا الأسلوب بفحص النفس</a:t>
            </a:r>
            <a:endParaRPr lang="ar-IQ" dirty="0">
              <a:latin typeface="Arial" pitchFamily="34" charset="0"/>
              <a:cs typeface="Arial" pitchFamily="34" charset="0"/>
            </a:endParaRPr>
          </a:p>
        </p:txBody>
      </p:sp>
      <p:sp>
        <p:nvSpPr>
          <p:cNvPr id="7" name="عنصر نائب للنص 3"/>
          <p:cNvSpPr txBox="1">
            <a:spLocks/>
          </p:cNvSpPr>
          <p:nvPr/>
        </p:nvSpPr>
        <p:spPr>
          <a:xfrm>
            <a:off x="4643438" y="3500438"/>
            <a:ext cx="3931920" cy="714380"/>
          </a:xfrm>
          <a:prstGeom prst="rect">
            <a:avLst/>
          </a:prstGeom>
        </p:spPr>
        <p:style>
          <a:lnRef idx="2">
            <a:schemeClr val="accent1"/>
          </a:lnRef>
          <a:fillRef idx="1">
            <a:schemeClr val="lt1"/>
          </a:fillRef>
          <a:effectRef idx="0">
            <a:schemeClr val="accent1"/>
          </a:effectRef>
          <a:fontRef idx="minor">
            <a:schemeClr val="dk1"/>
          </a:fontRef>
        </p:style>
        <p:txBody>
          <a:bodyPr vert="horz" lIns="137160" tIns="91440" anchor="ctr">
            <a:normAutofit/>
          </a:bodyPr>
          <a:lstStyle/>
          <a:p>
            <a:pPr lvl="0" algn="ctr">
              <a:spcBef>
                <a:spcPts val="250"/>
              </a:spcBef>
              <a:buClr>
                <a:schemeClr val="accent1"/>
              </a:buClr>
              <a:buSzPct val="80000"/>
            </a:pPr>
            <a:r>
              <a:rPr lang="ar-SA" sz="3600" b="1" dirty="0" smtClean="0">
                <a:solidFill>
                  <a:schemeClr val="accent1">
                    <a:lumMod val="60000"/>
                    <a:lumOff val="40000"/>
                  </a:schemeClr>
                </a:solidFill>
                <a:latin typeface="Arial" pitchFamily="34" charset="0"/>
                <a:cs typeface="Arial" pitchFamily="34" charset="0"/>
              </a:rPr>
              <a:t>دور المعلم</a:t>
            </a:r>
            <a:endParaRPr lang="ar-IQ" sz="3600" b="1" dirty="0">
              <a:solidFill>
                <a:schemeClr val="accent1">
                  <a:lumMod val="60000"/>
                  <a:lumOff val="40000"/>
                </a:schemeClr>
              </a:solidFill>
              <a:latin typeface="Arial" pitchFamily="34" charset="0"/>
              <a:cs typeface="Arial" pitchFamily="34" charset="0"/>
            </a:endParaRPr>
          </a:p>
        </p:txBody>
      </p:sp>
      <p:sp>
        <p:nvSpPr>
          <p:cNvPr id="8" name="مستطيل ذو زوايا قطرية مستديرة 7"/>
          <p:cNvSpPr/>
          <p:nvPr/>
        </p:nvSpPr>
        <p:spPr>
          <a:xfrm>
            <a:off x="571472" y="4357694"/>
            <a:ext cx="8001056" cy="142876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ar-SA" sz="2400" b="1" dirty="0" smtClean="0">
                <a:latin typeface="Arial" pitchFamily="34" charset="0"/>
                <a:cs typeface="Arial" pitchFamily="34" charset="0"/>
              </a:rPr>
              <a:t>هنا دور المعلم صعب نوعا ما حيث يجب عليه التركيز ومراقبة التلاميذ وتعليمهم كيفية استعمال ورقة البيانات وفحص النفس بدقة وبناء على ذلك فلا تغذية راجعة تعطى للتلميذ من قبل المعلم حول الإنجاز ولكن هناك تغذية راجعة واحدة تعطى وهي كيفية فحص النفس وتقويمها أي تقويم العمل المنجز</a:t>
            </a:r>
            <a:r>
              <a:rPr lang="en-US" sz="2400" b="1" dirty="0" smtClean="0">
                <a:latin typeface="Arial" pitchFamily="34" charset="0"/>
                <a:cs typeface="Arial" pitchFamily="34" charset="0"/>
              </a:rPr>
              <a:t>.</a:t>
            </a:r>
            <a:endParaRPr lang="ar-IQ" sz="2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to="" calcmode="lin" valueType="num">
                                      <p:cBhvr>
                                        <p:cTn id="7" dur="1" fill="hold"/>
                                        <p:tgtEl>
                                          <p:spTgt spid="4">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to="" calcmode="lin" valueType="num">
                                      <p:cBhvr>
                                        <p:cTn id="17" dur="1" fill="hold"/>
                                        <p:tgtEl>
                                          <p:spTgt spid="6">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to="" calcmode="lin" valueType="num">
                                      <p:cBhvr>
                                        <p:cTn id="22" dur="1" fill="hold"/>
                                        <p:tgtEl>
                                          <p:spTgt spid="6">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bg/>
                                          </p:spTgt>
                                        </p:tgtEl>
                                        <p:attrNameLst>
                                          <p:attrName>style.visibility</p:attrName>
                                        </p:attrNameLst>
                                      </p:cBhvr>
                                      <p:to>
                                        <p:strVal val="visible"/>
                                      </p:to>
                                    </p:set>
                                    <p:anim to="" calcmode="lin" valueType="num">
                                      <p:cBhvr>
                                        <p:cTn id="27" dur="1" fill="hold"/>
                                        <p:tgtEl>
                                          <p:spTgt spid="3">
                                            <p:bg/>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to="" calcmode="lin" valueType="num">
                                      <p:cBhvr>
                                        <p:cTn id="32" dur="1" fill="hold"/>
                                        <p:tgtEl>
                                          <p:spTgt spid="3">
                                            <p:txEl>
                                              <p:pRg st="0" end="0"/>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5">
                                            <p:bg/>
                                          </p:spTgt>
                                        </p:tgtEl>
                                        <p:attrNameLst>
                                          <p:attrName>style.visibility</p:attrName>
                                        </p:attrNameLst>
                                      </p:cBhvr>
                                      <p:to>
                                        <p:strVal val="visible"/>
                                      </p:to>
                                    </p:set>
                                    <p:anim to="" calcmode="lin" valueType="num">
                                      <p:cBhvr>
                                        <p:cTn id="37" dur="1" fill="hold"/>
                                        <p:tgtEl>
                                          <p:spTgt spid="5">
                                            <p:bg/>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 to="" calcmode="lin" valueType="num">
                                      <p:cBhvr>
                                        <p:cTn id="42" dur="1" fill="hold"/>
                                        <p:tgtEl>
                                          <p:spTgt spid="5">
                                            <p:txEl>
                                              <p:pRg st="0" end="0"/>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to="" calcmode="lin" valueType="num">
                                      <p:cBhvr>
                                        <p:cTn id="47" dur="1" fill="hold"/>
                                        <p:tgtEl>
                                          <p:spTgt spid="7"/>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 to="" calcmode="lin" valueType="num">
                                      <p:cBhvr>
                                        <p:cTn id="52"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p:style>
          <a:lnRef idx="1">
            <a:schemeClr val="accent4"/>
          </a:lnRef>
          <a:fillRef idx="2">
            <a:schemeClr val="accent4"/>
          </a:fillRef>
          <a:effectRef idx="1">
            <a:schemeClr val="accent4"/>
          </a:effectRef>
          <a:fontRef idx="minor">
            <a:schemeClr val="dk1"/>
          </a:fontRef>
        </p:style>
        <p:txBody>
          <a:bodyPr>
            <a:normAutofit/>
          </a:bodyPr>
          <a:lstStyle/>
          <a:p>
            <a:pPr algn="ctr"/>
            <a:r>
              <a:rPr lang="ar-SA"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مميزات أسلوب فحص النفس</a:t>
            </a:r>
            <a:endParaRPr lang="ar-IQ"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عنصر نائب للنص 3"/>
          <p:cNvSpPr>
            <a:spLocks noGrp="1"/>
          </p:cNvSpPr>
          <p:nvPr>
            <p:ph type="body" sz="half" idx="3"/>
          </p:nvPr>
        </p:nvSpPr>
        <p:spPr/>
        <p:style>
          <a:lnRef idx="2">
            <a:schemeClr val="accent4"/>
          </a:lnRef>
          <a:fillRef idx="1">
            <a:schemeClr val="lt1"/>
          </a:fillRef>
          <a:effectRef idx="0">
            <a:schemeClr val="accent4"/>
          </a:effectRef>
          <a:fontRef idx="minor">
            <a:schemeClr val="dk1"/>
          </a:fontRef>
        </p:style>
        <p:txBody>
          <a:bodyPr>
            <a:normAutofit/>
          </a:bodyPr>
          <a:lstStyle/>
          <a:p>
            <a:pPr algn="ctr"/>
            <a:r>
              <a:rPr lang="ar-SA" sz="28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أهداف أسلوب فحص النفس</a:t>
            </a:r>
            <a:endParaRPr lang="ar-IQ" sz="28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sp>
        <p:nvSpPr>
          <p:cNvPr id="5" name="عنصر نائب للمحتوى 4"/>
          <p:cNvSpPr>
            <a:spLocks noGrp="1"/>
          </p:cNvSpPr>
          <p:nvPr>
            <p:ph sz="quarter" idx="2"/>
          </p:nvPr>
        </p:nvSpPr>
        <p:spPr>
          <a:xfrm>
            <a:off x="607224" y="1447800"/>
            <a:ext cx="3931920" cy="2266952"/>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algn="justLow">
              <a:lnSpc>
                <a:spcPct val="90000"/>
              </a:lnSpc>
            </a:pPr>
            <a:r>
              <a:rPr lang="ar-SA" sz="2200" dirty="0" smtClean="0">
                <a:latin typeface="Arial" pitchFamily="34" charset="0"/>
                <a:cs typeface="Arial" pitchFamily="34" charset="0"/>
              </a:rPr>
              <a:t>فسح المجال للتلاميذ للاعتماد على أنفسهم</a:t>
            </a:r>
            <a:endParaRPr lang="en-US" sz="2200" dirty="0" smtClean="0">
              <a:latin typeface="Arial" pitchFamily="34" charset="0"/>
              <a:cs typeface="Arial" pitchFamily="34" charset="0"/>
            </a:endParaRPr>
          </a:p>
          <a:p>
            <a:pPr algn="justLow">
              <a:lnSpc>
                <a:spcPct val="90000"/>
              </a:lnSpc>
            </a:pPr>
            <a:r>
              <a:rPr lang="ar-SA" sz="2200" dirty="0" smtClean="0">
                <a:latin typeface="Arial" pitchFamily="34" charset="0"/>
                <a:cs typeface="Arial" pitchFamily="34" charset="0"/>
              </a:rPr>
              <a:t>تحمل المسؤولية </a:t>
            </a:r>
            <a:endParaRPr lang="en-US" sz="2200" dirty="0" smtClean="0">
              <a:latin typeface="Arial" pitchFamily="34" charset="0"/>
              <a:cs typeface="Arial" pitchFamily="34" charset="0"/>
            </a:endParaRPr>
          </a:p>
          <a:p>
            <a:pPr algn="justLow">
              <a:lnSpc>
                <a:spcPct val="90000"/>
              </a:lnSpc>
            </a:pPr>
            <a:r>
              <a:rPr lang="ar-SA" sz="2200" dirty="0" smtClean="0">
                <a:latin typeface="Arial" pitchFamily="34" charset="0"/>
                <a:cs typeface="Arial" pitchFamily="34" charset="0"/>
              </a:rPr>
              <a:t>التقويم الذاتي</a:t>
            </a:r>
            <a:endParaRPr lang="en-US" sz="2200" dirty="0" smtClean="0">
              <a:latin typeface="Arial" pitchFamily="34" charset="0"/>
              <a:cs typeface="Arial" pitchFamily="34" charset="0"/>
            </a:endParaRPr>
          </a:p>
          <a:p>
            <a:pPr algn="justLow">
              <a:lnSpc>
                <a:spcPct val="90000"/>
              </a:lnSpc>
            </a:pPr>
            <a:r>
              <a:rPr lang="ar-SA" sz="2200" dirty="0" smtClean="0">
                <a:latin typeface="Arial" pitchFamily="34" charset="0"/>
                <a:cs typeface="Arial" pitchFamily="34" charset="0"/>
              </a:rPr>
              <a:t> توفر الوقت الجهد للمعلم أثناء قيامه بعمله </a:t>
            </a:r>
            <a:r>
              <a:rPr lang="en-US" sz="2200" dirty="0" smtClean="0">
                <a:latin typeface="Arial" pitchFamily="34" charset="0"/>
                <a:cs typeface="Arial" pitchFamily="34" charset="0"/>
              </a:rPr>
              <a:t/>
            </a:r>
            <a:br>
              <a:rPr lang="en-US" sz="2200" dirty="0" smtClean="0">
                <a:latin typeface="Arial" pitchFamily="34" charset="0"/>
                <a:cs typeface="Arial" pitchFamily="34" charset="0"/>
              </a:rPr>
            </a:br>
            <a:endParaRPr lang="ar-IQ" sz="2200" dirty="0" smtClean="0">
              <a:latin typeface="Arial" pitchFamily="34" charset="0"/>
              <a:cs typeface="Arial" pitchFamily="34" charset="0"/>
            </a:endParaRPr>
          </a:p>
        </p:txBody>
      </p:sp>
      <p:sp>
        <p:nvSpPr>
          <p:cNvPr id="6" name="عنصر نائب للمحتوى 5"/>
          <p:cNvSpPr>
            <a:spLocks noGrp="1"/>
          </p:cNvSpPr>
          <p:nvPr>
            <p:ph sz="quarter" idx="4"/>
          </p:nvPr>
        </p:nvSpPr>
        <p:spPr>
          <a:xfrm>
            <a:off x="4652169" y="1447800"/>
            <a:ext cx="3931920" cy="4481530"/>
          </a:xfrm>
          <a:solidFill>
            <a:srgbClr val="CCFF99"/>
          </a:solidFill>
        </p:spPr>
        <p:txBody>
          <a:bodyPr>
            <a:normAutofit fontScale="92500" lnSpcReduction="10000"/>
          </a:bodyPr>
          <a:lstStyle/>
          <a:p>
            <a:pPr algn="justLow"/>
            <a:r>
              <a:rPr lang="ar-SA" dirty="0" smtClean="0">
                <a:latin typeface="Arial" pitchFamily="34" charset="0"/>
                <a:cs typeface="Arial" pitchFamily="34" charset="0"/>
              </a:rPr>
              <a:t>يمكن زيادة خبرة التلميذ بواسطة عمله الخاص</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الطالب يتعلم كيفية ملاحظته لإنجازه</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الطالب يتعلم كيفية استعمال ورقة البيانات لتحسين إنجازه</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الطالب يتعلم أن يكون صادقا وموثوقا حول إنجازه</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يتعلم الطالب كيف يكون أكثر استقلالية خاصة عند التغذية الراجعة</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يتعلم الطالب استثمار الوقت المحدد له</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للطالب خصوصية وفردية في اتخاذ القارات حول نفسه في المرحلتين (الدرس وما بعد الدرس</a:t>
            </a:r>
            <a:r>
              <a:rPr lang="ar-IQ" dirty="0" smtClean="0">
                <a:latin typeface="Arial" pitchFamily="34" charset="0"/>
                <a:cs typeface="Arial" pitchFamily="34" charset="0"/>
              </a:rPr>
              <a:t>)</a:t>
            </a:r>
            <a:endParaRPr lang="ar-IQ" dirty="0">
              <a:latin typeface="Arial" pitchFamily="34" charset="0"/>
              <a:cs typeface="Arial" pitchFamily="34" charset="0"/>
            </a:endParaRPr>
          </a:p>
        </p:txBody>
      </p:sp>
      <p:pic>
        <p:nvPicPr>
          <p:cNvPr id="4099" name="Picture 3" descr="C:\Users\ali\Pictures\vlcsnap-2012-05-10-22h00m37s153.png"/>
          <p:cNvPicPr>
            <a:picLocks noChangeAspect="1" noChangeArrowheads="1"/>
          </p:cNvPicPr>
          <p:nvPr/>
        </p:nvPicPr>
        <p:blipFill>
          <a:blip r:embed="rId2"/>
          <a:srcRect/>
          <a:stretch>
            <a:fillRect/>
          </a:stretch>
        </p:blipFill>
        <p:spPr bwMode="auto">
          <a:xfrm>
            <a:off x="500054" y="3929066"/>
            <a:ext cx="4143384" cy="20717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to="" calcmode="lin" valueType="num">
                                      <p:cBhvr>
                                        <p:cTn id="7" dur="1" fill="hold"/>
                                        <p:tgtEl>
                                          <p:spTgt spid="4">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circle(in)">
                                      <p:cBhvr>
                                        <p:cTn id="17" dur="20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circle(in)">
                                      <p:cBhvr>
                                        <p:cTn id="27" dur="20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circle(in)">
                                      <p:cBhvr>
                                        <p:cTn id="32" dur="20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circle(in)">
                                      <p:cBhvr>
                                        <p:cTn id="37" dur="20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circle(in)">
                                      <p:cBhvr>
                                        <p:cTn id="42" dur="20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circle(in)">
                                      <p:cBhvr>
                                        <p:cTn id="47" dur="2000"/>
                                        <p:tgtEl>
                                          <p:spTgt spid="6">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Effect transition="in" filter="circle(in)">
                                      <p:cBhvr>
                                        <p:cTn id="52" dur="2000"/>
                                        <p:tgtEl>
                                          <p:spTgt spid="6">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3">
                                            <p:bg/>
                                          </p:spTgt>
                                        </p:tgtEl>
                                        <p:attrNameLst>
                                          <p:attrName>style.visibility</p:attrName>
                                        </p:attrNameLst>
                                      </p:cBhvr>
                                      <p:to>
                                        <p:strVal val="visible"/>
                                      </p:to>
                                    </p:set>
                                    <p:anim to="" calcmode="lin" valueType="num">
                                      <p:cBhvr>
                                        <p:cTn id="57" dur="1" fill="hold"/>
                                        <p:tgtEl>
                                          <p:spTgt spid="3">
                                            <p:bg/>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3">
                                            <p:txEl>
                                              <p:pRg st="0" end="0"/>
                                            </p:txEl>
                                          </p:spTgt>
                                        </p:tgtEl>
                                        <p:attrNameLst>
                                          <p:attrName>style.visibility</p:attrName>
                                        </p:attrNameLst>
                                      </p:cBhvr>
                                      <p:to>
                                        <p:strVal val="visible"/>
                                      </p:to>
                                    </p:set>
                                    <p:anim to="" calcmode="lin" valueType="num">
                                      <p:cBhvr>
                                        <p:cTn id="62" dur="1" fill="hold"/>
                                        <p:tgtEl>
                                          <p:spTgt spid="3">
                                            <p:txEl>
                                              <p:pRg st="0" end="0"/>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nodeType="clickEffect">
                                  <p:stCondLst>
                                    <p:cond delay="0"/>
                                  </p:stCondLst>
                                  <p:childTnLst>
                                    <p:set>
                                      <p:cBhvr>
                                        <p:cTn id="66" dur="1" fill="hold">
                                          <p:stCondLst>
                                            <p:cond delay="0"/>
                                          </p:stCondLst>
                                        </p:cTn>
                                        <p:tgtEl>
                                          <p:spTgt spid="4099"/>
                                        </p:tgtEl>
                                        <p:attrNameLst>
                                          <p:attrName>style.visibility</p:attrName>
                                        </p:attrNameLst>
                                      </p:cBhvr>
                                      <p:to>
                                        <p:strVal val="visible"/>
                                      </p:to>
                                    </p:set>
                                    <p:anim to="" calcmode="lin" valueType="num">
                                      <p:cBhvr>
                                        <p:cTn id="67" dur="1" fill="hold"/>
                                        <p:tgtEl>
                                          <p:spTgt spid="4099"/>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5">
                                            <p:bg/>
                                          </p:spTgt>
                                        </p:tgtEl>
                                        <p:attrNameLst>
                                          <p:attrName>style.visibility</p:attrName>
                                        </p:attrNameLst>
                                      </p:cBhvr>
                                      <p:to>
                                        <p:strVal val="visible"/>
                                      </p:to>
                                    </p:set>
                                    <p:anim to="" calcmode="lin" valueType="num">
                                      <p:cBhvr>
                                        <p:cTn id="72" dur="1" fill="hold"/>
                                        <p:tgtEl>
                                          <p:spTgt spid="5">
                                            <p:bg/>
                                          </p:spTgt>
                                        </p:tgtEl>
                                        <p:attrNameLst>
                                          <p:attrName/>
                                        </p:attrNameLst>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5">
                                            <p:txEl>
                                              <p:pRg st="0" end="0"/>
                                            </p:txEl>
                                          </p:spTgt>
                                        </p:tgtEl>
                                        <p:attrNameLst>
                                          <p:attrName>style.visibility</p:attrName>
                                        </p:attrNameLst>
                                      </p:cBhvr>
                                      <p:to>
                                        <p:strVal val="visible"/>
                                      </p:to>
                                    </p:set>
                                    <p:anim to="" calcmode="lin" valueType="num">
                                      <p:cBhvr>
                                        <p:cTn id="77" dur="1" fill="hold"/>
                                        <p:tgtEl>
                                          <p:spTgt spid="5">
                                            <p:txEl>
                                              <p:pRg st="0" end="0"/>
                                            </p:txEl>
                                          </p:spTgt>
                                        </p:tgtEl>
                                        <p:attrNameLst>
                                          <p:attrName/>
                                        </p:attrNameLst>
                                      </p:cBhvr>
                                    </p:anim>
                                  </p:childTnLst>
                                </p:cTn>
                              </p:par>
                            </p:childTnLst>
                          </p:cTn>
                        </p:par>
                      </p:childTnLst>
                    </p:cTn>
                  </p:par>
                  <p:par>
                    <p:cTn id="78" fill="hold">
                      <p:stCondLst>
                        <p:cond delay="indefinite"/>
                      </p:stCondLst>
                      <p:childTnLst>
                        <p:par>
                          <p:cTn id="79" fill="hold">
                            <p:stCondLst>
                              <p:cond delay="0"/>
                            </p:stCondLst>
                            <p:childTnLst>
                              <p:par>
                                <p:cTn id="80" presetID="24" presetClass="entr" presetSubtype="0" fill="hold" grpId="0" nodeType="clickEffect">
                                  <p:stCondLst>
                                    <p:cond delay="0"/>
                                  </p:stCondLst>
                                  <p:childTnLst>
                                    <p:set>
                                      <p:cBhvr>
                                        <p:cTn id="81" dur="1" fill="hold">
                                          <p:stCondLst>
                                            <p:cond delay="0"/>
                                          </p:stCondLst>
                                        </p:cTn>
                                        <p:tgtEl>
                                          <p:spTgt spid="5">
                                            <p:txEl>
                                              <p:pRg st="1" end="1"/>
                                            </p:txEl>
                                          </p:spTgt>
                                        </p:tgtEl>
                                        <p:attrNameLst>
                                          <p:attrName>style.visibility</p:attrName>
                                        </p:attrNameLst>
                                      </p:cBhvr>
                                      <p:to>
                                        <p:strVal val="visible"/>
                                      </p:to>
                                    </p:set>
                                    <p:anim to="" calcmode="lin" valueType="num">
                                      <p:cBhvr>
                                        <p:cTn id="82" dur="1" fill="hold"/>
                                        <p:tgtEl>
                                          <p:spTgt spid="5">
                                            <p:txEl>
                                              <p:pRg st="1" end="1"/>
                                            </p:txEl>
                                          </p:spTgt>
                                        </p:tgtEl>
                                        <p:attrNameLst>
                                          <p:attrName/>
                                        </p:attrNameLst>
                                      </p:cBhvr>
                                    </p:anim>
                                  </p:childTnLst>
                                </p:cTn>
                              </p:par>
                            </p:childTnLst>
                          </p:cTn>
                        </p:par>
                      </p:childTnLst>
                    </p:cTn>
                  </p:par>
                  <p:par>
                    <p:cTn id="83" fill="hold">
                      <p:stCondLst>
                        <p:cond delay="indefinite"/>
                      </p:stCondLst>
                      <p:childTnLst>
                        <p:par>
                          <p:cTn id="84" fill="hold">
                            <p:stCondLst>
                              <p:cond delay="0"/>
                            </p:stCondLst>
                            <p:childTnLst>
                              <p:par>
                                <p:cTn id="85" presetID="24" presetClass="entr" presetSubtype="0" fill="hold" grpId="0" nodeType="clickEffect">
                                  <p:stCondLst>
                                    <p:cond delay="0"/>
                                  </p:stCondLst>
                                  <p:childTnLst>
                                    <p:set>
                                      <p:cBhvr>
                                        <p:cTn id="86" dur="1" fill="hold">
                                          <p:stCondLst>
                                            <p:cond delay="0"/>
                                          </p:stCondLst>
                                        </p:cTn>
                                        <p:tgtEl>
                                          <p:spTgt spid="5">
                                            <p:txEl>
                                              <p:pRg st="2" end="2"/>
                                            </p:txEl>
                                          </p:spTgt>
                                        </p:tgtEl>
                                        <p:attrNameLst>
                                          <p:attrName>style.visibility</p:attrName>
                                        </p:attrNameLst>
                                      </p:cBhvr>
                                      <p:to>
                                        <p:strVal val="visible"/>
                                      </p:to>
                                    </p:set>
                                    <p:anim to="" calcmode="lin" valueType="num">
                                      <p:cBhvr>
                                        <p:cTn id="87" dur="1" fill="hold"/>
                                        <p:tgtEl>
                                          <p:spTgt spid="5">
                                            <p:txEl>
                                              <p:pRg st="2" end="2"/>
                                            </p:txEl>
                                          </p:spTgt>
                                        </p:tgtEl>
                                        <p:attrNameLst>
                                          <p:attrName/>
                                        </p:attrNameLst>
                                      </p:cBhvr>
                                    </p:anim>
                                  </p:childTnLst>
                                </p:cTn>
                              </p:par>
                            </p:childTnLst>
                          </p:cTn>
                        </p:par>
                      </p:childTnLst>
                    </p:cTn>
                  </p:par>
                  <p:par>
                    <p:cTn id="88" fill="hold">
                      <p:stCondLst>
                        <p:cond delay="indefinite"/>
                      </p:stCondLst>
                      <p:childTnLst>
                        <p:par>
                          <p:cTn id="89" fill="hold">
                            <p:stCondLst>
                              <p:cond delay="0"/>
                            </p:stCondLst>
                            <p:childTnLst>
                              <p:par>
                                <p:cTn id="90" presetID="24" presetClass="entr" presetSubtype="0" fill="hold" grpId="0" nodeType="clickEffect">
                                  <p:stCondLst>
                                    <p:cond delay="0"/>
                                  </p:stCondLst>
                                  <p:childTnLst>
                                    <p:set>
                                      <p:cBhvr>
                                        <p:cTn id="91" dur="1" fill="hold">
                                          <p:stCondLst>
                                            <p:cond delay="0"/>
                                          </p:stCondLst>
                                        </p:cTn>
                                        <p:tgtEl>
                                          <p:spTgt spid="5">
                                            <p:txEl>
                                              <p:pRg st="3" end="3"/>
                                            </p:txEl>
                                          </p:spTgt>
                                        </p:tgtEl>
                                        <p:attrNameLst>
                                          <p:attrName>style.visibility</p:attrName>
                                        </p:attrNameLst>
                                      </p:cBhvr>
                                      <p:to>
                                        <p:strVal val="visible"/>
                                      </p:to>
                                    </p:set>
                                    <p:anim to="" calcmode="lin" valueType="num">
                                      <p:cBhvr>
                                        <p:cTn id="92" dur="1" fill="hold"/>
                                        <p:tgtEl>
                                          <p:spTgt spid="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 name="عنصر نائب للنص 3"/>
          <p:cNvSpPr>
            <a:spLocks noGrp="1"/>
          </p:cNvSpPr>
          <p:nvPr>
            <p:ph type="body" sz="half" idx="3"/>
          </p:nvPr>
        </p:nvSpPr>
        <p:spPr>
          <a:xfrm>
            <a:off x="5143504" y="708012"/>
            <a:ext cx="2500330" cy="792162"/>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ar-SA" sz="3200" dirty="0" smtClean="0">
                <a:solidFill>
                  <a:srgbClr val="FFFF00"/>
                </a:solidFill>
                <a:latin typeface="Arial" pitchFamily="34" charset="0"/>
                <a:cs typeface="Arial" pitchFamily="34" charset="0"/>
              </a:rPr>
              <a:t>العيوب</a:t>
            </a:r>
            <a:endParaRPr lang="ar-IQ" sz="3200" dirty="0">
              <a:solidFill>
                <a:srgbClr val="FFFF00"/>
              </a:solidFill>
              <a:latin typeface="Arial" pitchFamily="34" charset="0"/>
              <a:cs typeface="Arial" pitchFamily="34" charset="0"/>
            </a:endParaRPr>
          </a:p>
        </p:txBody>
      </p:sp>
      <p:pic>
        <p:nvPicPr>
          <p:cNvPr id="7" name="عنصر نائب للمحتوى 6" descr="vlcsnap-2012-05-10-22h02m06s15.png"/>
          <p:cNvPicPr>
            <a:picLocks noGrp="1" noChangeAspect="1"/>
          </p:cNvPicPr>
          <p:nvPr>
            <p:ph sz="quarter" idx="2"/>
          </p:nvPr>
        </p:nvPicPr>
        <p:blipFill>
          <a:blip r:embed="rId2"/>
          <a:stretch>
            <a:fillRect/>
          </a:stretch>
        </p:blipFill>
        <p:spPr>
          <a:xfrm>
            <a:off x="608013" y="1285860"/>
            <a:ext cx="3930650" cy="4714908"/>
          </a:xfrm>
        </p:spPr>
      </p:pic>
      <p:sp>
        <p:nvSpPr>
          <p:cNvPr id="6" name="عنصر نائب للمحتوى 5"/>
          <p:cNvSpPr>
            <a:spLocks noGrp="1"/>
          </p:cNvSpPr>
          <p:nvPr>
            <p:ph sz="quarter" idx="4"/>
          </p:nvPr>
        </p:nvSpPr>
        <p:spPr>
          <a:xfrm>
            <a:off x="4652169" y="1796428"/>
            <a:ext cx="3931920" cy="3489960"/>
          </a:xfrm>
        </p:spPr>
        <p:style>
          <a:lnRef idx="2">
            <a:schemeClr val="accent3"/>
          </a:lnRef>
          <a:fillRef idx="1">
            <a:schemeClr val="lt1"/>
          </a:fillRef>
          <a:effectRef idx="0">
            <a:schemeClr val="accent3"/>
          </a:effectRef>
          <a:fontRef idx="minor">
            <a:schemeClr val="dk1"/>
          </a:fontRef>
        </p:style>
        <p:txBody>
          <a:bodyPr>
            <a:normAutofit lnSpcReduction="10000"/>
          </a:bodyPr>
          <a:lstStyle/>
          <a:p>
            <a:pPr algn="justLow"/>
            <a:r>
              <a:rPr lang="ar-SA" dirty="0" smtClean="0">
                <a:latin typeface="Arial" pitchFamily="34" charset="0"/>
                <a:cs typeface="Arial" pitchFamily="34" charset="0"/>
              </a:rPr>
              <a:t>احتمال وقوع التلميذ بالخطأ أثناء الأداء</a:t>
            </a:r>
            <a:endParaRPr lang="en-US" dirty="0" smtClean="0">
              <a:latin typeface="Arial" pitchFamily="34" charset="0"/>
              <a:cs typeface="Arial" pitchFamily="34" charset="0"/>
            </a:endParaRPr>
          </a:p>
          <a:p>
            <a:pPr algn="justLow"/>
            <a:r>
              <a:rPr lang="ar-SA" dirty="0" smtClean="0">
                <a:latin typeface="Arial" pitchFamily="34" charset="0"/>
                <a:cs typeface="Arial" pitchFamily="34" charset="0"/>
              </a:rPr>
              <a:t>عدم دقة تقويم التلميذ </a:t>
            </a:r>
            <a:r>
              <a:rPr lang="ar-IQ" dirty="0" smtClean="0">
                <a:latin typeface="Arial" pitchFamily="34" charset="0"/>
                <a:cs typeface="Arial" pitchFamily="34" charset="0"/>
              </a:rPr>
              <a:t>لذاته</a:t>
            </a:r>
            <a:endParaRPr lang="en-US" dirty="0" smtClean="0">
              <a:latin typeface="Arial" pitchFamily="34" charset="0"/>
              <a:cs typeface="Arial" pitchFamily="34" charset="0"/>
            </a:endParaRPr>
          </a:p>
          <a:p>
            <a:pPr algn="justLow"/>
            <a:r>
              <a:rPr lang="ar-SA" dirty="0" smtClean="0">
                <a:latin typeface="Arial" pitchFamily="34" charset="0"/>
                <a:cs typeface="Arial" pitchFamily="34" charset="0"/>
              </a:rPr>
              <a:t>يعمل كل تلميذ حسب الكيفية التي يريدها </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تولد للمعلم صورة غير واضحة عن إنجاز التلميذ </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لا يمكن استخدام هذا الأسلوب للمستويات كافة </a:t>
            </a:r>
            <a:endParaRPr lang="ar-IQ"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to="" calcmode="lin" valueType="num">
                                      <p:cBhvr>
                                        <p:cTn id="7" dur="1" fill="hold"/>
                                        <p:tgtEl>
                                          <p:spTgt spid="4">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 to="" calcmode="lin" valueType="num">
                                      <p:cBhvr>
                                        <p:cTn id="22" dur="1" fill="hold"/>
                                        <p:tgtEl>
                                          <p:spTgt spid="6">
                                            <p:bg/>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to="" calcmode="lin" valueType="num">
                                      <p:cBhvr>
                                        <p:cTn id="27" dur="1" fill="hold"/>
                                        <p:tgtEl>
                                          <p:spTgt spid="6">
                                            <p:txEl>
                                              <p:pRg st="0" end="0"/>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 to="" calcmode="lin" valueType="num">
                                      <p:cBhvr>
                                        <p:cTn id="32" dur="1" fill="hold"/>
                                        <p:tgtEl>
                                          <p:spTgt spid="6">
                                            <p:txEl>
                                              <p:pRg st="1" end="1"/>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to="" calcmode="lin" valueType="num">
                                      <p:cBhvr>
                                        <p:cTn id="37" dur="1" fill="hold"/>
                                        <p:tgtEl>
                                          <p:spTgt spid="6">
                                            <p:txEl>
                                              <p:pRg st="2" end="2"/>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 to="" calcmode="lin" valueType="num">
                                      <p:cBhvr>
                                        <p:cTn id="42" dur="1" fill="hold"/>
                                        <p:tgtEl>
                                          <p:spTgt spid="6">
                                            <p:txEl>
                                              <p:pRg st="3" end="3"/>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to="" calcmode="lin" valueType="num">
                                      <p:cBhvr>
                                        <p:cTn id="47" dur="1" fill="hold"/>
                                        <p:tgtEl>
                                          <p:spTgt spid="6">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sz="quarter" idx="2"/>
          </p:nvPr>
        </p:nvSpPr>
        <p:spPr>
          <a:xfrm>
            <a:off x="607224" y="1447800"/>
            <a:ext cx="3931920" cy="4124340"/>
          </a:xfrm>
        </p:spPr>
        <p:style>
          <a:lnRef idx="2">
            <a:schemeClr val="dk1"/>
          </a:lnRef>
          <a:fillRef idx="1">
            <a:schemeClr val="lt1"/>
          </a:fillRef>
          <a:effectRef idx="0">
            <a:schemeClr val="dk1"/>
          </a:effectRef>
          <a:fontRef idx="minor">
            <a:schemeClr val="dk1"/>
          </a:fontRef>
        </p:style>
        <p:txBody>
          <a:bodyPr>
            <a:noAutofit/>
          </a:bodyPr>
          <a:lstStyle/>
          <a:p>
            <a:pPr algn="justLow"/>
            <a:r>
              <a:rPr lang="ar-SA" sz="2000" dirty="0" smtClean="0">
                <a:latin typeface="Arial" pitchFamily="34" charset="0"/>
                <a:cs typeface="Arial" pitchFamily="34" charset="0"/>
              </a:rPr>
              <a:t>لحد الآن يكون التلميذ قد تدرب باستخدام المعيار المحدد للواجب كأساس لتغذية الراجعة لزميل والخطوة التالية هي استخدام هذا المعيار للتغذية الراجعة للتلميذ نفسه لهذا السبب يطلق عليه أسلوب التضمين أو المراجعة الذاتية ففي هذا الأسلوب يقوم التلميذ بأداء الواجب كما هو في الأسلوب التدريبي ثم يقوم باتخاذ القرارات بنفسه والخاصة به في مرحلة ما بعد الدرس ويمكن استخدام الإمكانات التي يوفرها الأسلوب التبادلي من حيث عملية المقارنة والتمايز</a:t>
            </a:r>
            <a:endParaRPr lang="ar-IQ" sz="2000" dirty="0" smtClean="0">
              <a:latin typeface="Arial" pitchFamily="34" charset="0"/>
              <a:cs typeface="Arial" pitchFamily="34" charset="0"/>
            </a:endParaRPr>
          </a:p>
        </p:txBody>
      </p:sp>
      <p:sp>
        <p:nvSpPr>
          <p:cNvPr id="6" name="عنصر نائب للمحتوى 5"/>
          <p:cNvSpPr>
            <a:spLocks noGrp="1"/>
          </p:cNvSpPr>
          <p:nvPr>
            <p:ph sz="quarter" idx="4"/>
          </p:nvPr>
        </p:nvSpPr>
        <p:spPr>
          <a:xfrm>
            <a:off x="4652169" y="857232"/>
            <a:ext cx="3931920" cy="3489960"/>
          </a:xfrm>
        </p:spPr>
        <p:style>
          <a:lnRef idx="2">
            <a:schemeClr val="accent1"/>
          </a:lnRef>
          <a:fillRef idx="1">
            <a:schemeClr val="lt1"/>
          </a:fillRef>
          <a:effectRef idx="0">
            <a:schemeClr val="accent1"/>
          </a:effectRef>
          <a:fontRef idx="minor">
            <a:schemeClr val="dk1"/>
          </a:fontRef>
        </p:style>
        <p:txBody>
          <a:bodyPr>
            <a:normAutofit/>
          </a:bodyPr>
          <a:lstStyle/>
          <a:p>
            <a:pPr algn="justLow"/>
            <a:r>
              <a:rPr lang="ar-SA" dirty="0" smtClean="0">
                <a:latin typeface="Arial" pitchFamily="34" charset="0"/>
                <a:cs typeface="Arial" pitchFamily="34" charset="0"/>
              </a:rPr>
              <a:t>في أسلوب التضمين تبرز هناك علاقة جديدة نتيجة للعلاقة الموجودة بين المدرس والتلميذ وذلك من خلال تطبيق أسلوب التضمين حيث يجد التلميذ وهو يمتلك عدد كبير من القرارات والتي انتقلت من عند المدرس الأمر الذي يزيد من حجم مسؤوليات الذاتية لذي التلميذ التي تفرضها تلك القرارات</a:t>
            </a:r>
            <a:r>
              <a:rPr lang="en-US" dirty="0" smtClean="0">
                <a:latin typeface="Arial" pitchFamily="34" charset="0"/>
                <a:cs typeface="Arial" pitchFamily="34" charset="0"/>
              </a:rPr>
              <a:t>.</a:t>
            </a:r>
            <a:endParaRPr lang="ar-IQ" dirty="0">
              <a:latin typeface="Arial" pitchFamily="34" charset="0"/>
              <a:cs typeface="Arial" pitchFamily="34" charset="0"/>
            </a:endParaRPr>
          </a:p>
        </p:txBody>
      </p:sp>
      <p:sp>
        <p:nvSpPr>
          <p:cNvPr id="7" name="شكل بيضاوي 6"/>
          <p:cNvSpPr/>
          <p:nvPr/>
        </p:nvSpPr>
        <p:spPr>
          <a:xfrm>
            <a:off x="4786314" y="4786322"/>
            <a:ext cx="3429024" cy="135732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accent2">
                    <a:lumMod val="75000"/>
                  </a:schemeClr>
                </a:solidFill>
                <a:latin typeface="Arial" pitchFamily="34" charset="0"/>
                <a:cs typeface="Arial" pitchFamily="34" charset="0"/>
              </a:rPr>
              <a:t>أسلوب التضمين (المراجعة الذاتية</a:t>
            </a:r>
            <a:r>
              <a:rPr lang="en-US" sz="2400" b="1" dirty="0" smtClean="0">
                <a:solidFill>
                  <a:schemeClr val="accent2">
                    <a:lumMod val="75000"/>
                  </a:schemeClr>
                </a:solidFill>
                <a:latin typeface="Arial" pitchFamily="34" charset="0"/>
                <a:cs typeface="Arial" pitchFamily="34" charset="0"/>
              </a:rPr>
              <a:t>(</a:t>
            </a:r>
            <a:endParaRPr lang="ar-IQ" sz="2400" b="1" dirty="0" smtClean="0">
              <a:solidFill>
                <a:schemeClr val="accent2">
                  <a:lumMod val="75000"/>
                </a:schemeClr>
              </a:solidFill>
              <a:latin typeface="Arial" pitchFamily="34" charset="0"/>
              <a:cs typeface="Arial" pitchFamily="34" charset="0"/>
            </a:endParaRPr>
          </a:p>
        </p:txBody>
      </p:sp>
      <p:sp>
        <p:nvSpPr>
          <p:cNvPr id="10" name="تمرير أفقي 9"/>
          <p:cNvSpPr/>
          <p:nvPr/>
        </p:nvSpPr>
        <p:spPr>
          <a:xfrm>
            <a:off x="928662" y="428604"/>
            <a:ext cx="3000396" cy="1000132"/>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FFFF00"/>
                </a:solidFill>
                <a:latin typeface="Arial" pitchFamily="34" charset="0"/>
                <a:cs typeface="Arial" pitchFamily="34" charset="0"/>
              </a:rPr>
              <a:t>تحليل الأسلوب التضمين</a:t>
            </a:r>
            <a:endParaRPr lang="ar-IQ" sz="2400" b="1" dirty="0" smtClean="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to="" calcmode="lin" valueType="num">
                                      <p:cBhvr>
                                        <p:cTn id="12" dur="1" fill="hold"/>
                                        <p:tgtEl>
                                          <p:spTgt spid="6">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to="" calcmode="lin" valueType="num">
                                      <p:cBhvr>
                                        <p:cTn id="17" dur="1" fill="hold"/>
                                        <p:tgtEl>
                                          <p:spTgt spid="6">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 to="" calcmode="lin" valueType="num">
                                      <p:cBhvr>
                                        <p:cTn id="27" dur="1" fill="hold"/>
                                        <p:tgtEl>
                                          <p:spTgt spid="5">
                                            <p:bg/>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to="" calcmode="lin" valueType="num">
                                      <p:cBhvr>
                                        <p:cTn id="32"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7"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5" name="عنصر نائب للمحتوى 4"/>
          <p:cNvSpPr>
            <a:spLocks noGrp="1"/>
          </p:cNvSpPr>
          <p:nvPr>
            <p:ph sz="quarter" idx="2"/>
          </p:nvPr>
        </p:nvSpPr>
        <p:spPr>
          <a:xfrm>
            <a:off x="607224" y="857232"/>
            <a:ext cx="3931920" cy="2857520"/>
          </a:xfrm>
        </p:spPr>
        <p:style>
          <a:lnRef idx="1">
            <a:schemeClr val="accent6"/>
          </a:lnRef>
          <a:fillRef idx="2">
            <a:schemeClr val="accent6"/>
          </a:fillRef>
          <a:effectRef idx="1">
            <a:schemeClr val="accent6"/>
          </a:effectRef>
          <a:fontRef idx="minor">
            <a:schemeClr val="dk1"/>
          </a:fontRef>
        </p:style>
        <p:txBody>
          <a:bodyPr/>
          <a:lstStyle/>
          <a:p>
            <a:pPr algn="justLow"/>
            <a:r>
              <a:rPr lang="ar-SA" dirty="0" smtClean="0">
                <a:latin typeface="Arial" pitchFamily="34" charset="0"/>
                <a:cs typeface="Arial" pitchFamily="34" charset="0"/>
              </a:rPr>
              <a:t>لا تفسح المجال للمعلم بمراقبة جميع التلاميذ عند أدائهم</a:t>
            </a:r>
            <a:r>
              <a:rPr lang="en-US" dirty="0" smtClean="0">
                <a:latin typeface="Arial" pitchFamily="34" charset="0"/>
                <a:cs typeface="Arial" pitchFamily="34" charset="0"/>
              </a:rPr>
              <a:t>.</a:t>
            </a:r>
          </a:p>
          <a:p>
            <a:pPr algn="justLow"/>
            <a:r>
              <a:rPr lang="ar-SA" dirty="0" smtClean="0">
                <a:latin typeface="Arial" pitchFamily="34" charset="0"/>
                <a:cs typeface="Arial" pitchFamily="34" charset="0"/>
              </a:rPr>
              <a:t>تحتاج إلى أجهزة وأدوات كثيرة </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وكذلك إلى ساحات واسعة </a:t>
            </a:r>
            <a:endParaRPr lang="en-US" dirty="0" smtClean="0">
              <a:latin typeface="Arial" pitchFamily="34" charset="0"/>
              <a:cs typeface="Arial" pitchFamily="34" charset="0"/>
            </a:endParaRPr>
          </a:p>
          <a:p>
            <a:pPr algn="justLow"/>
            <a:r>
              <a:rPr lang="ar-SA" dirty="0" smtClean="0">
                <a:latin typeface="Arial" pitchFamily="34" charset="0"/>
                <a:cs typeface="Arial" pitchFamily="34" charset="0"/>
              </a:rPr>
              <a:t>تقلل روح المنافسة بين التلاميذ</a:t>
            </a:r>
            <a:r>
              <a:rPr lang="en-US" dirty="0" smtClean="0">
                <a:latin typeface="Arial" pitchFamily="34" charset="0"/>
                <a:cs typeface="Arial" pitchFamily="34" charset="0"/>
              </a:rPr>
              <a:t>. </a:t>
            </a:r>
          </a:p>
          <a:p>
            <a:pPr algn="justLow"/>
            <a:r>
              <a:rPr lang="ar-SA" dirty="0" smtClean="0">
                <a:latin typeface="Arial" pitchFamily="34" charset="0"/>
                <a:cs typeface="Arial" pitchFamily="34" charset="0"/>
              </a:rPr>
              <a:t>تشجع روح التباطؤ في العمل</a:t>
            </a:r>
            <a:r>
              <a:rPr lang="en-US" dirty="0" smtClean="0">
                <a:latin typeface="Arial" pitchFamily="34" charset="0"/>
                <a:cs typeface="Arial" pitchFamily="34" charset="0"/>
              </a:rPr>
              <a:t>. </a:t>
            </a:r>
            <a:br>
              <a:rPr lang="en-US" dirty="0" smtClean="0">
                <a:latin typeface="Arial" pitchFamily="34" charset="0"/>
                <a:cs typeface="Arial" pitchFamily="34" charset="0"/>
              </a:rPr>
            </a:br>
            <a:endParaRPr lang="ar-IQ" dirty="0">
              <a:latin typeface="Arial" pitchFamily="34" charset="0"/>
              <a:cs typeface="Arial" pitchFamily="34" charset="0"/>
            </a:endParaRPr>
          </a:p>
        </p:txBody>
      </p:sp>
      <p:sp>
        <p:nvSpPr>
          <p:cNvPr id="6" name="عنصر نائب للمحتوى 5"/>
          <p:cNvSpPr>
            <a:spLocks noGrp="1"/>
          </p:cNvSpPr>
          <p:nvPr>
            <p:ph sz="quarter" idx="4"/>
          </p:nvPr>
        </p:nvSpPr>
        <p:spPr>
          <a:xfrm>
            <a:off x="4652169" y="1447800"/>
            <a:ext cx="3931920" cy="4410092"/>
          </a:xfrm>
        </p:spPr>
        <p:style>
          <a:lnRef idx="1">
            <a:schemeClr val="accent5"/>
          </a:lnRef>
          <a:fillRef idx="2">
            <a:schemeClr val="accent5"/>
          </a:fillRef>
          <a:effectRef idx="1">
            <a:schemeClr val="accent5"/>
          </a:effectRef>
          <a:fontRef idx="minor">
            <a:schemeClr val="dk1"/>
          </a:fontRef>
        </p:style>
        <p:txBody>
          <a:bodyPr>
            <a:normAutofit/>
          </a:bodyPr>
          <a:lstStyle/>
          <a:p>
            <a:pPr algn="justLow"/>
            <a:r>
              <a:rPr lang="ar-SA" dirty="0" smtClean="0">
                <a:latin typeface="Arial" pitchFamily="34" charset="0"/>
                <a:cs typeface="Arial" pitchFamily="34" charset="0"/>
              </a:rPr>
              <a:t>توفر الفرص لجميع التلاميذ للقيام بأداء الواجب للمكلفين به</a:t>
            </a:r>
            <a:r>
              <a:rPr lang="en-US" dirty="0" smtClean="0">
                <a:latin typeface="Arial" pitchFamily="34" charset="0"/>
                <a:cs typeface="Arial" pitchFamily="34" charset="0"/>
              </a:rPr>
              <a:t>.</a:t>
            </a:r>
          </a:p>
          <a:p>
            <a:pPr algn="justLow"/>
            <a:r>
              <a:rPr lang="ar-SA" dirty="0" smtClean="0">
                <a:latin typeface="Arial" pitchFamily="34" charset="0"/>
                <a:cs typeface="Arial" pitchFamily="34" charset="0"/>
              </a:rPr>
              <a:t>يكون الأداء حسب إمكانية كل تلميذ في الصف </a:t>
            </a:r>
            <a:endParaRPr lang="en-US" dirty="0" smtClean="0">
              <a:latin typeface="Arial" pitchFamily="34" charset="0"/>
              <a:cs typeface="Arial" pitchFamily="34" charset="0"/>
            </a:endParaRPr>
          </a:p>
          <a:p>
            <a:pPr algn="justLow"/>
            <a:r>
              <a:rPr lang="ar-SA" dirty="0" smtClean="0">
                <a:latin typeface="Arial" pitchFamily="34" charset="0"/>
                <a:cs typeface="Arial" pitchFamily="34" charset="0"/>
              </a:rPr>
              <a:t>الطريقة تشجع التلاميذ على تقويم أنفسهم أثناء العمل </a:t>
            </a:r>
            <a:endParaRPr lang="en-US" dirty="0" smtClean="0">
              <a:latin typeface="Arial" pitchFamily="34" charset="0"/>
              <a:cs typeface="Arial" pitchFamily="34" charset="0"/>
            </a:endParaRPr>
          </a:p>
          <a:p>
            <a:pPr algn="justLow"/>
            <a:r>
              <a:rPr lang="ar-SA" dirty="0" smtClean="0">
                <a:latin typeface="Arial" pitchFamily="34" charset="0"/>
                <a:cs typeface="Arial" pitchFamily="34" charset="0"/>
              </a:rPr>
              <a:t>تشجيع التلاميذ على الاعتماد على النفس </a:t>
            </a:r>
            <a:endParaRPr lang="en-US" dirty="0" smtClean="0">
              <a:latin typeface="Arial" pitchFamily="34" charset="0"/>
              <a:cs typeface="Arial" pitchFamily="34" charset="0"/>
            </a:endParaRPr>
          </a:p>
          <a:p>
            <a:pPr algn="justLow"/>
            <a:r>
              <a:rPr lang="ar-SA" dirty="0" smtClean="0">
                <a:latin typeface="Arial" pitchFamily="34" charset="0"/>
                <a:cs typeface="Arial" pitchFamily="34" charset="0"/>
              </a:rPr>
              <a:t>تفسح المجال أمام التلاميذ للقيام بمحاولات أكثر لأداء الواجب </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ar-IQ" dirty="0">
              <a:latin typeface="Arial" pitchFamily="34" charset="0"/>
              <a:cs typeface="Arial" pitchFamily="34" charset="0"/>
            </a:endParaRPr>
          </a:p>
        </p:txBody>
      </p:sp>
      <p:sp>
        <p:nvSpPr>
          <p:cNvPr id="7" name="مستطيل ذو زوايا قطرية مخدوشة 6"/>
          <p:cNvSpPr/>
          <p:nvPr/>
        </p:nvSpPr>
        <p:spPr>
          <a:xfrm>
            <a:off x="5214942" y="571480"/>
            <a:ext cx="3071834" cy="785818"/>
          </a:xfrm>
          <a:prstGeom prst="snip2Diag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800" b="1" dirty="0" smtClean="0">
                <a:latin typeface="Arial" pitchFamily="34" charset="0"/>
                <a:cs typeface="Arial" pitchFamily="34" charset="0"/>
              </a:rPr>
              <a:t>مميزات الأسلوب</a:t>
            </a:r>
            <a:endParaRPr lang="ar-IQ" sz="2800" dirty="0">
              <a:latin typeface="Arial" pitchFamily="34" charset="0"/>
              <a:cs typeface="Arial" pitchFamily="34" charset="0"/>
            </a:endParaRPr>
          </a:p>
        </p:txBody>
      </p:sp>
      <p:sp>
        <p:nvSpPr>
          <p:cNvPr id="8" name="مخطط انسيابي: مستند 7"/>
          <p:cNvSpPr/>
          <p:nvPr/>
        </p:nvSpPr>
        <p:spPr>
          <a:xfrm>
            <a:off x="1000100" y="4000504"/>
            <a:ext cx="3071834" cy="1071570"/>
          </a:xfrm>
          <a:prstGeom prst="flowChartDocumen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800" b="1" dirty="0" smtClean="0">
                <a:latin typeface="Arial" pitchFamily="34" charset="0"/>
                <a:cs typeface="Arial" pitchFamily="34" charset="0"/>
              </a:rPr>
              <a:t>عيوب الأسلوب</a:t>
            </a:r>
            <a:endParaRPr lang="ar-IQ"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to="" calcmode="lin" valueType="num">
                                      <p:cBhvr>
                                        <p:cTn id="12" dur="1" fill="hold"/>
                                        <p:tgtEl>
                                          <p:spTgt spid="6">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to="" calcmode="lin" valueType="num">
                                      <p:cBhvr>
                                        <p:cTn id="17" dur="1" fill="hold"/>
                                        <p:tgtEl>
                                          <p:spTgt spid="6">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to="" calcmode="lin" valueType="num">
                                      <p:cBhvr>
                                        <p:cTn id="22" dur="1" fill="hold"/>
                                        <p:tgtEl>
                                          <p:spTgt spid="6">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to="" calcmode="lin" valueType="num">
                                      <p:cBhvr>
                                        <p:cTn id="27" dur="1" fill="hold"/>
                                        <p:tgtEl>
                                          <p:spTgt spid="6">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to="" calcmode="lin" valueType="num">
                                      <p:cBhvr>
                                        <p:cTn id="32" dur="1" fill="hold"/>
                                        <p:tgtEl>
                                          <p:spTgt spid="6">
                                            <p:txEl>
                                              <p:pRg st="3" end="3"/>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to="" calcmode="lin" valueType="num">
                                      <p:cBhvr>
                                        <p:cTn id="37" dur="1" fill="hold"/>
                                        <p:tgtEl>
                                          <p:spTgt spid="6">
                                            <p:txEl>
                                              <p:pRg st="4" end="4"/>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to="" calcmode="lin" valueType="num">
                                      <p:cBhvr>
                                        <p:cTn id="42" dur="1" fill="hold"/>
                                        <p:tgtEl>
                                          <p:spTgt spid="8"/>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5">
                                            <p:bg/>
                                          </p:spTgt>
                                        </p:tgtEl>
                                        <p:attrNameLst>
                                          <p:attrName>style.visibility</p:attrName>
                                        </p:attrNameLst>
                                      </p:cBhvr>
                                      <p:to>
                                        <p:strVal val="visible"/>
                                      </p:to>
                                    </p:set>
                                    <p:anim to="" calcmode="lin" valueType="num">
                                      <p:cBhvr>
                                        <p:cTn id="47" dur="1" fill="hold"/>
                                        <p:tgtEl>
                                          <p:spTgt spid="5">
                                            <p:bg/>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 to="" calcmode="lin" valueType="num">
                                      <p:cBhvr>
                                        <p:cTn id="52" dur="1" fill="hold"/>
                                        <p:tgtEl>
                                          <p:spTgt spid="5">
                                            <p:txEl>
                                              <p:pRg st="0" end="0"/>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anim to="" calcmode="lin" valueType="num">
                                      <p:cBhvr>
                                        <p:cTn id="57" dur="1" fill="hold"/>
                                        <p:tgtEl>
                                          <p:spTgt spid="5">
                                            <p:txEl>
                                              <p:pRg st="1" end="1"/>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5">
                                            <p:txEl>
                                              <p:pRg st="2" end="2"/>
                                            </p:txEl>
                                          </p:spTgt>
                                        </p:tgtEl>
                                        <p:attrNameLst>
                                          <p:attrName>style.visibility</p:attrName>
                                        </p:attrNameLst>
                                      </p:cBhvr>
                                      <p:to>
                                        <p:strVal val="visible"/>
                                      </p:to>
                                    </p:set>
                                    <p:anim to="" calcmode="lin" valueType="num">
                                      <p:cBhvr>
                                        <p:cTn id="62" dur="1" fill="hold"/>
                                        <p:tgtEl>
                                          <p:spTgt spid="5">
                                            <p:txEl>
                                              <p:pRg st="2" end="2"/>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5">
                                            <p:txEl>
                                              <p:pRg st="3" end="3"/>
                                            </p:txEl>
                                          </p:spTgt>
                                        </p:tgtEl>
                                        <p:attrNameLst>
                                          <p:attrName>style.visibility</p:attrName>
                                        </p:attrNameLst>
                                      </p:cBhvr>
                                      <p:to>
                                        <p:strVal val="visible"/>
                                      </p:to>
                                    </p:set>
                                    <p:anim to="" calcmode="lin" valueType="num">
                                      <p:cBhvr>
                                        <p:cTn id="67" dur="1" fill="hold"/>
                                        <p:tgtEl>
                                          <p:spTgt spid="5">
                                            <p:txEl>
                                              <p:pRg st="3" end="3"/>
                                            </p:txEl>
                                          </p:spTgt>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5">
                                            <p:txEl>
                                              <p:pRg st="4" end="4"/>
                                            </p:txEl>
                                          </p:spTgt>
                                        </p:tgtEl>
                                        <p:attrNameLst>
                                          <p:attrName>style.visibility</p:attrName>
                                        </p:attrNameLst>
                                      </p:cBhvr>
                                      <p:to>
                                        <p:strVal val="visible"/>
                                      </p:to>
                                    </p:set>
                                    <p:anim to="" calcmode="lin" valueType="num">
                                      <p:cBhvr>
                                        <p:cTn id="72" dur="1" fill="hold"/>
                                        <p:tgtEl>
                                          <p:spTgt spid="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عنوان 4"/>
          <p:cNvSpPr>
            <a:spLocks noGrp="1"/>
          </p:cNvSpPr>
          <p:nvPr>
            <p:ph type="title"/>
          </p:nvPr>
        </p:nvSpPr>
        <p:spPr>
          <a:xfrm>
            <a:off x="502920" y="4983480"/>
            <a:ext cx="8183880" cy="802974"/>
          </a:xfrm>
        </p:spPr>
        <p:style>
          <a:lnRef idx="1">
            <a:schemeClr val="accent2"/>
          </a:lnRef>
          <a:fillRef idx="3">
            <a:schemeClr val="accent2"/>
          </a:fillRef>
          <a:effectRef idx="2">
            <a:schemeClr val="accent2"/>
          </a:effectRef>
          <a:fontRef idx="minor">
            <a:schemeClr val="lt1"/>
          </a:fontRef>
        </p:style>
        <p:txBody>
          <a:bodyPr>
            <a:normAutofit/>
          </a:bodyPr>
          <a:lstStyle/>
          <a:p>
            <a:pPr algn="ctr"/>
            <a:r>
              <a:rPr lang="ar-IQ" dirty="0" smtClean="0">
                <a:effectLst>
                  <a:glow rad="139700">
                    <a:schemeClr val="accent4">
                      <a:satMod val="175000"/>
                      <a:alpha val="40000"/>
                    </a:schemeClr>
                  </a:glow>
                  <a:outerShdw blurRad="53975" dist="22860" dir="5400000" algn="tl" rotWithShape="0">
                    <a:srgbClr val="000000">
                      <a:alpha val="55000"/>
                    </a:srgbClr>
                  </a:outerShdw>
                </a:effectLst>
                <a:latin typeface="Arial" pitchFamily="34" charset="0"/>
                <a:cs typeface="Arial" pitchFamily="34" charset="0"/>
              </a:rPr>
              <a:t>استخدام </a:t>
            </a:r>
            <a:r>
              <a:rPr lang="ar-SA" dirty="0" smtClean="0">
                <a:effectLst>
                  <a:glow rad="139700">
                    <a:schemeClr val="accent4">
                      <a:satMod val="175000"/>
                      <a:alpha val="40000"/>
                    </a:schemeClr>
                  </a:glow>
                  <a:outerShdw blurRad="53975" dist="22860" dir="5400000" algn="tl" rotWithShape="0">
                    <a:srgbClr val="000000">
                      <a:alpha val="55000"/>
                    </a:srgbClr>
                  </a:outerShdw>
                </a:effectLst>
                <a:latin typeface="Arial" pitchFamily="34" charset="0"/>
                <a:cs typeface="Arial" pitchFamily="34" charset="0"/>
              </a:rPr>
              <a:t>الطريقة الإلقائية يكون في المواضيع الآتية</a:t>
            </a:r>
            <a:endParaRPr lang="ar-IQ" dirty="0">
              <a:effectLst>
                <a:glow rad="139700">
                  <a:schemeClr val="accent4">
                    <a:satMod val="175000"/>
                    <a:alpha val="40000"/>
                  </a:schemeClr>
                </a:glow>
                <a:outerShdw blurRad="53975" dist="22860" dir="5400000" algn="tl" rotWithShape="0">
                  <a:srgbClr val="000000">
                    <a:alpha val="55000"/>
                  </a:srgbClr>
                </a:outerShdw>
              </a:effectLst>
              <a:latin typeface="Arial" pitchFamily="34" charset="0"/>
              <a:cs typeface="Arial" pitchFamily="34" charset="0"/>
            </a:endParaRPr>
          </a:p>
        </p:txBody>
      </p:sp>
      <p:sp>
        <p:nvSpPr>
          <p:cNvPr id="6" name="عنصر نائب للمحتوى 5"/>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92500"/>
          </a:bodyPr>
          <a:lstStyle/>
          <a:p>
            <a:pPr algn="justLow"/>
            <a:r>
              <a:rPr lang="ar-IQ" dirty="0" smtClean="0">
                <a:latin typeface="Arial" pitchFamily="34" charset="0"/>
                <a:cs typeface="Arial" pitchFamily="34" charset="0"/>
              </a:rPr>
              <a:t>1- </a:t>
            </a:r>
            <a:r>
              <a:rPr lang="en-US" dirty="0" smtClean="0">
                <a:latin typeface="Arial" pitchFamily="34" charset="0"/>
                <a:cs typeface="Arial" pitchFamily="34" charset="0"/>
              </a:rPr>
              <a:t> </a:t>
            </a:r>
            <a:r>
              <a:rPr lang="ar-SA" dirty="0" smtClean="0">
                <a:latin typeface="Arial" pitchFamily="34" charset="0"/>
                <a:cs typeface="Arial" pitchFamily="34" charset="0"/>
              </a:rPr>
              <a:t>يستخدم المدرس الإلقاء لتوضيح بعض المصطلحات والمفاهيم الجديدة والغامضة علـى الطلبة مثل منطقة ظل المطر ، تشريع القوانين ، نظام الفتوة</a:t>
            </a:r>
            <a:r>
              <a:rPr lang="en-US" dirty="0" smtClean="0">
                <a:latin typeface="Arial" pitchFamily="34" charset="0"/>
                <a:cs typeface="Arial" pitchFamily="34" charset="0"/>
              </a:rPr>
              <a:t>       </a:t>
            </a:r>
            <a:r>
              <a:rPr lang="ar-IQ" dirty="0" smtClean="0">
                <a:latin typeface="Arial" pitchFamily="34" charset="0"/>
                <a:cs typeface="Arial" pitchFamily="34" charset="0"/>
              </a:rPr>
              <a:t> </a:t>
            </a:r>
            <a:r>
              <a:rPr lang="en-US" dirty="0" smtClean="0">
                <a:latin typeface="Arial" pitchFamily="34" charset="0"/>
                <a:cs typeface="Arial" pitchFamily="34" charset="0"/>
              </a:rPr>
              <a:t/>
            </a:r>
            <a:br>
              <a:rPr lang="en-US" dirty="0" smtClean="0">
                <a:latin typeface="Arial" pitchFamily="34" charset="0"/>
                <a:cs typeface="Arial" pitchFamily="34" charset="0"/>
              </a:rPr>
            </a:br>
            <a:r>
              <a:rPr lang="ar-IQ" dirty="0" smtClean="0">
                <a:latin typeface="Arial" pitchFamily="34" charset="0"/>
                <a:cs typeface="Arial" pitchFamily="34" charset="0"/>
              </a:rPr>
              <a:t>2-</a:t>
            </a:r>
            <a:r>
              <a:rPr lang="en-US" dirty="0" smtClean="0">
                <a:latin typeface="Arial" pitchFamily="34" charset="0"/>
                <a:cs typeface="Arial" pitchFamily="34" charset="0"/>
              </a:rPr>
              <a:t> </a:t>
            </a:r>
            <a:r>
              <a:rPr lang="ar-SA" dirty="0" smtClean="0">
                <a:latin typeface="Arial" pitchFamily="34" charset="0"/>
                <a:cs typeface="Arial" pitchFamily="34" charset="0"/>
              </a:rPr>
              <a:t>يستخدم المدرس الإلقاء فـي شرح وإيضاح الأفكار والمعلومات الصعبة  في الموضوع والتي يصعب على الطلبة فهمها وإدراك معناها</a:t>
            </a:r>
            <a:r>
              <a:rPr lang="en-US" dirty="0" smtClean="0">
                <a:latin typeface="Arial" pitchFamily="34" charset="0"/>
                <a:cs typeface="Arial" pitchFamily="34" charset="0"/>
              </a:rPr>
              <a:t> . </a:t>
            </a:r>
            <a:br>
              <a:rPr lang="en-US" dirty="0" smtClean="0">
                <a:latin typeface="Arial" pitchFamily="34" charset="0"/>
                <a:cs typeface="Arial" pitchFamily="34" charset="0"/>
              </a:rPr>
            </a:br>
            <a:r>
              <a:rPr lang="ar-IQ" dirty="0" smtClean="0">
                <a:latin typeface="Arial" pitchFamily="34" charset="0"/>
                <a:cs typeface="Arial" pitchFamily="34" charset="0"/>
              </a:rPr>
              <a:t>3-</a:t>
            </a:r>
            <a:r>
              <a:rPr lang="en-US" dirty="0" smtClean="0">
                <a:latin typeface="Arial" pitchFamily="34" charset="0"/>
                <a:cs typeface="Arial" pitchFamily="34" charset="0"/>
              </a:rPr>
              <a:t> </a:t>
            </a:r>
            <a:r>
              <a:rPr lang="ar-SA" dirty="0" smtClean="0">
                <a:latin typeface="Arial" pitchFamily="34" charset="0"/>
                <a:cs typeface="Arial" pitchFamily="34" charset="0"/>
              </a:rPr>
              <a:t>عندما يريد المدرس نقل بعض خبراته الشخصية للطلبة ولها علاقة بموضوع الدرس</a:t>
            </a:r>
            <a:r>
              <a:rPr lang="en-US" dirty="0" smtClean="0">
                <a:latin typeface="Arial" pitchFamily="34" charset="0"/>
                <a:cs typeface="Arial" pitchFamily="34" charset="0"/>
              </a:rPr>
              <a:t> </a:t>
            </a:r>
            <a:br>
              <a:rPr lang="en-US" dirty="0" smtClean="0">
                <a:latin typeface="Arial" pitchFamily="34" charset="0"/>
                <a:cs typeface="Arial" pitchFamily="34" charset="0"/>
              </a:rPr>
            </a:br>
            <a:r>
              <a:rPr lang="en-US" dirty="0" smtClean="0">
                <a:latin typeface="Arial" pitchFamily="34" charset="0"/>
                <a:cs typeface="Arial" pitchFamily="34" charset="0"/>
              </a:rPr>
              <a:t>  </a:t>
            </a:r>
            <a:r>
              <a:rPr lang="ar-IQ" dirty="0" smtClean="0">
                <a:latin typeface="Arial" pitchFamily="34" charset="0"/>
                <a:cs typeface="Arial" pitchFamily="34" charset="0"/>
              </a:rPr>
              <a:t>4- </a:t>
            </a:r>
            <a:r>
              <a:rPr lang="ar-SA" dirty="0" smtClean="0">
                <a:latin typeface="Arial" pitchFamily="34" charset="0"/>
                <a:cs typeface="Arial" pitchFamily="34" charset="0"/>
              </a:rPr>
              <a:t>عندما يصف المدرس مكاناً أو أي شيء آخر يصعب على الطلبة استنتاجه</a:t>
            </a:r>
            <a:r>
              <a:rPr lang="en-US" dirty="0" smtClean="0">
                <a:latin typeface="Arial" pitchFamily="34" charset="0"/>
                <a:cs typeface="Arial" pitchFamily="34" charset="0"/>
              </a:rPr>
              <a:t>   </a:t>
            </a:r>
            <a:br>
              <a:rPr lang="en-US" dirty="0" smtClean="0">
                <a:latin typeface="Arial" pitchFamily="34" charset="0"/>
                <a:cs typeface="Arial" pitchFamily="34" charset="0"/>
              </a:rPr>
            </a:br>
            <a:r>
              <a:rPr lang="ar-IQ" dirty="0" smtClean="0">
                <a:latin typeface="Arial" pitchFamily="34" charset="0"/>
                <a:cs typeface="Arial" pitchFamily="34" charset="0"/>
              </a:rPr>
              <a:t>5-</a:t>
            </a:r>
            <a:r>
              <a:rPr lang="en-US" dirty="0" smtClean="0">
                <a:latin typeface="Arial" pitchFamily="34" charset="0"/>
                <a:cs typeface="Arial" pitchFamily="34" charset="0"/>
              </a:rPr>
              <a:t> </a:t>
            </a:r>
            <a:r>
              <a:rPr lang="ar-SA" dirty="0" smtClean="0">
                <a:latin typeface="Arial" pitchFamily="34" charset="0"/>
                <a:cs typeface="Arial" pitchFamily="34" charset="0"/>
              </a:rPr>
              <a:t>لدى إجابة المدرس على أسئلة الطلبة وتصحيح إجاباتهم</a:t>
            </a:r>
            <a:endParaRPr lang="ar-IQ"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plus(in)">
                                      <p:cBhvr>
                                        <p:cTn id="12" dur="20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plus(in)">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a:xfrm>
            <a:off x="502920" y="5572140"/>
            <a:ext cx="8183880" cy="857256"/>
          </a:xfrm>
        </p:spPr>
        <p:txBody>
          <a:bodyPr anchor="ctr">
            <a:normAutofit/>
          </a:bodyPr>
          <a:lstStyle/>
          <a:p>
            <a:pPr algn="ctr"/>
            <a:r>
              <a:rPr lang="ar-SA"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أنماط الطريقة الإلقائية </a:t>
            </a:r>
            <a:r>
              <a:rPr lang="ar-IQ"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a:t>
            </a:r>
            <a:r>
              <a:rPr lang="ar-SA"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أساليب استخدامها</a:t>
            </a: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 </a:t>
            </a:r>
            <a:endParaRPr lang="ar-IQ"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6" name="عنصر نائب للمحتوى 5"/>
          <p:cNvSpPr>
            <a:spLocks noGrp="1"/>
          </p:cNvSpPr>
          <p:nvPr>
            <p:ph sz="quarter" idx="2"/>
          </p:nvPr>
        </p:nvSpPr>
        <p:spPr>
          <a:xfrm>
            <a:off x="607224" y="642918"/>
            <a:ext cx="3931920" cy="4786346"/>
          </a:xfrm>
        </p:spPr>
        <p:style>
          <a:lnRef idx="1">
            <a:schemeClr val="accent4"/>
          </a:lnRef>
          <a:fillRef idx="2">
            <a:schemeClr val="accent4"/>
          </a:fillRef>
          <a:effectRef idx="1">
            <a:schemeClr val="accent4"/>
          </a:effectRef>
          <a:fontRef idx="minor">
            <a:schemeClr val="dk1"/>
          </a:fontRef>
        </p:style>
        <p:txBody>
          <a:bodyPr>
            <a:normAutofit/>
          </a:bodyPr>
          <a:lstStyle/>
          <a:p>
            <a:pPr algn="justLow">
              <a:buNone/>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t>
            </a:r>
          </a:p>
          <a:p>
            <a:pPr algn="justLow">
              <a:buNone/>
            </a:pPr>
            <a:r>
              <a:rPr lang="en-US" dirty="0" smtClean="0">
                <a:latin typeface="Arial" pitchFamily="34" charset="0"/>
                <a:cs typeface="Arial" pitchFamily="34" charset="0"/>
              </a:rPr>
              <a:t> </a:t>
            </a:r>
            <a:r>
              <a:rPr lang="ar-SA" dirty="0" smtClean="0">
                <a:latin typeface="Arial" pitchFamily="34" charset="0"/>
                <a:cs typeface="Arial" pitchFamily="34" charset="0"/>
              </a:rPr>
              <a:t>يقصد به توضيح ما هو غامض على الطلبة من حقائق ومعلومات وتتوقف جودة الشرح على المدرس في تبسيط الحقائق وتنظيم المعلومات واختيار الألفاظ والتعبيرات التي تناسبهم وإبراز النقاط الأساسية والتدرج من السهل إلى الصعب ومن المعلوم إلى المجهول</a:t>
            </a:r>
            <a:endParaRPr lang="ar-IQ" dirty="0">
              <a:latin typeface="Arial" pitchFamily="34" charset="0"/>
              <a:cs typeface="Arial" pitchFamily="34" charset="0"/>
            </a:endParaRPr>
          </a:p>
        </p:txBody>
      </p:sp>
      <p:sp>
        <p:nvSpPr>
          <p:cNvPr id="8" name="عنصر نائب للمحتوى 7"/>
          <p:cNvSpPr>
            <a:spLocks noGrp="1"/>
          </p:cNvSpPr>
          <p:nvPr>
            <p:ph sz="quarter" idx="4"/>
          </p:nvPr>
        </p:nvSpPr>
        <p:spPr>
          <a:xfrm>
            <a:off x="4652169" y="642918"/>
            <a:ext cx="3931920" cy="4786346"/>
          </a:xfrm>
        </p:spPr>
        <p:style>
          <a:lnRef idx="1">
            <a:schemeClr val="accent4"/>
          </a:lnRef>
          <a:fillRef idx="3">
            <a:schemeClr val="accent4"/>
          </a:fillRef>
          <a:effectRef idx="2">
            <a:schemeClr val="accent4"/>
          </a:effectRef>
          <a:fontRef idx="minor">
            <a:schemeClr val="lt1"/>
          </a:fontRef>
        </p:style>
        <p:txBody>
          <a:bodyPr>
            <a:normAutofit fontScale="92500" lnSpcReduction="20000"/>
          </a:bodyPr>
          <a:lstStyle/>
          <a:p>
            <a:pPr algn="justLow">
              <a:buNone/>
            </a:pP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algn="justLow"/>
            <a:endParaRPr lang="en-US" dirty="0" smtClean="0">
              <a:latin typeface="Arial" pitchFamily="34" charset="0"/>
              <a:cs typeface="Arial" pitchFamily="34" charset="0"/>
            </a:endParaRPr>
          </a:p>
          <a:p>
            <a:pPr algn="justLow"/>
            <a:r>
              <a:rPr lang="en-US" dirty="0" smtClean="0">
                <a:latin typeface="Arial" pitchFamily="34" charset="0"/>
                <a:cs typeface="Arial" pitchFamily="34" charset="0"/>
              </a:rPr>
              <a:t>   </a:t>
            </a:r>
            <a:r>
              <a:rPr lang="ar-SA" dirty="0" smtClean="0">
                <a:latin typeface="Arial" pitchFamily="34" charset="0"/>
                <a:cs typeface="Arial" pitchFamily="34" charset="0"/>
              </a:rPr>
              <a:t>هو الأسلوب التدريسي الذي يهتم بالتوضيح والتفسير القائم على عرض كمية كبيرة من المعلومات خلال الدرس ، إذ يبقى الطلبة في أثناء المحاضرة مجرد مستمعين ويكون دورهم في أكثر الوقت سلبياً ، وهذا الأسلوب عادة يناسب الطلبة في صفوف متقدمة والذين يبحثون عن معلومات يصعب عليهم جمعها من الكتب والمصادر ويناسب أعدادهم الكبيرة غير إنه يعاب على هذا الأسلوب بأن العبء الأكبر يلقى على المدرس 0</a:t>
            </a:r>
            <a:endParaRPr lang="ar-IQ" dirty="0">
              <a:latin typeface="Arial" pitchFamily="34" charset="0"/>
              <a:cs typeface="Arial" pitchFamily="34" charset="0"/>
            </a:endParaRPr>
          </a:p>
        </p:txBody>
      </p:sp>
      <p:sp>
        <p:nvSpPr>
          <p:cNvPr id="9" name="مستطيل مستدير الزوايا 8"/>
          <p:cNvSpPr/>
          <p:nvPr/>
        </p:nvSpPr>
        <p:spPr>
          <a:xfrm>
            <a:off x="6429388" y="785794"/>
            <a:ext cx="1857388"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latin typeface="Arial" pitchFamily="34" charset="0"/>
                <a:cs typeface="Arial" pitchFamily="34" charset="0"/>
              </a:rPr>
              <a:t>المحاضرة</a:t>
            </a:r>
            <a:endParaRPr lang="ar-IQ" sz="2400" b="1" dirty="0">
              <a:latin typeface="Arial" pitchFamily="34" charset="0"/>
              <a:cs typeface="Arial" pitchFamily="34" charset="0"/>
            </a:endParaRPr>
          </a:p>
        </p:txBody>
      </p:sp>
      <p:sp>
        <p:nvSpPr>
          <p:cNvPr id="10" name="شكل بيضاوي 9"/>
          <p:cNvSpPr/>
          <p:nvPr/>
        </p:nvSpPr>
        <p:spPr>
          <a:xfrm>
            <a:off x="2643174" y="714356"/>
            <a:ext cx="1571636"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latin typeface="Arial" pitchFamily="34" charset="0"/>
                <a:cs typeface="Arial" pitchFamily="34" charset="0"/>
              </a:rPr>
              <a:t>الشرح</a:t>
            </a:r>
            <a:endParaRPr lang="ar-IQ" sz="2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animEffect transition="in" filter="circle(in)">
                                      <p:cBhvr>
                                        <p:cTn id="17" dur="2000"/>
                                        <p:tgtEl>
                                          <p:spTgt spid="8">
                                            <p:bg/>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circle(in)">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circle(in)">
                                      <p:cBhvr>
                                        <p:cTn id="27" dur="20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to="" calcmode="lin" valueType="num">
                                      <p:cBhvr>
                                        <p:cTn id="32" dur="1" fill="hold"/>
                                        <p:tgtEl>
                                          <p:spTgt spid="10"/>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bg/>
                                          </p:spTgt>
                                        </p:tgtEl>
                                        <p:attrNameLst>
                                          <p:attrName>style.visibility</p:attrName>
                                        </p:attrNameLst>
                                      </p:cBhvr>
                                      <p:to>
                                        <p:strVal val="visible"/>
                                      </p:to>
                                    </p:set>
                                    <p:anim calcmode="lin" valueType="num">
                                      <p:cBhvr additive="base">
                                        <p:cTn id="3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 calcmode="lin" valueType="num">
                                      <p:cBhvr additive="base">
                                        <p:cTn id="4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P spid="8" grpId="0" build="p"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7" name="عنوان 6"/>
          <p:cNvSpPr>
            <a:spLocks noGrp="1"/>
          </p:cNvSpPr>
          <p:nvPr>
            <p:ph type="title"/>
          </p:nvPr>
        </p:nvSpPr>
        <p:spPr>
          <a:xfrm>
            <a:off x="6143636" y="533400"/>
            <a:ext cx="2071702" cy="752460"/>
          </a:xfrm>
        </p:spPr>
        <p:style>
          <a:lnRef idx="2">
            <a:schemeClr val="accent6"/>
          </a:lnRef>
          <a:fillRef idx="1">
            <a:schemeClr val="lt1"/>
          </a:fillRef>
          <a:effectRef idx="0">
            <a:schemeClr val="accent6"/>
          </a:effectRef>
          <a:fontRef idx="minor">
            <a:schemeClr val="dk1"/>
          </a:fontRef>
        </p:style>
        <p:txBody>
          <a:bodyPr anchor="ctr">
            <a:normAutofit/>
          </a:bodyPr>
          <a:lstStyle/>
          <a:p>
            <a:pPr algn="ctr"/>
            <a:r>
              <a:rPr lang="ar-SA" sz="2800" dirty="0" smtClean="0"/>
              <a:t>الوصف</a:t>
            </a:r>
            <a:endParaRPr lang="ar-IQ" sz="2800" dirty="0"/>
          </a:p>
        </p:txBody>
      </p:sp>
      <p:sp>
        <p:nvSpPr>
          <p:cNvPr id="9" name="عنصر نائب للنص 8"/>
          <p:cNvSpPr>
            <a:spLocks noGrp="1"/>
          </p:cNvSpPr>
          <p:nvPr>
            <p:ph type="body" idx="2"/>
          </p:nvPr>
        </p:nvSpPr>
        <p:spPr/>
        <p:txBody>
          <a:bodyPr/>
          <a:lstStyle/>
          <a:p>
            <a:endParaRPr lang="ar-IQ" dirty="0"/>
          </a:p>
        </p:txBody>
      </p:sp>
      <p:sp>
        <p:nvSpPr>
          <p:cNvPr id="8" name="عنصر نائب للمحتوى 7"/>
          <p:cNvSpPr>
            <a:spLocks noGrp="1"/>
          </p:cNvSpPr>
          <p:nvPr>
            <p:ph sz="half" idx="1"/>
          </p:nvPr>
        </p:nvSpPr>
        <p:spPr/>
        <p:style>
          <a:lnRef idx="1">
            <a:schemeClr val="accent6"/>
          </a:lnRef>
          <a:fillRef idx="3">
            <a:schemeClr val="accent6"/>
          </a:fillRef>
          <a:effectRef idx="2">
            <a:schemeClr val="accent6"/>
          </a:effectRef>
          <a:fontRef idx="minor">
            <a:schemeClr val="lt1"/>
          </a:fontRef>
        </p:style>
        <p:txBody>
          <a:bodyPr>
            <a:normAutofit lnSpcReduction="10000"/>
          </a:bodyPr>
          <a:lstStyle/>
          <a:p>
            <a:pPr algn="justLow">
              <a:buNone/>
            </a:pPr>
            <a:r>
              <a:rPr lang="en-US" dirty="0" smtClean="0">
                <a:latin typeface="Arial" pitchFamily="34" charset="0"/>
                <a:cs typeface="Arial" pitchFamily="34" charset="0"/>
              </a:rPr>
              <a:t/>
            </a:r>
            <a:br>
              <a:rPr lang="en-US" dirty="0" smtClean="0">
                <a:latin typeface="Arial" pitchFamily="34" charset="0"/>
                <a:cs typeface="Arial" pitchFamily="34" charset="0"/>
              </a:rPr>
            </a:br>
            <a:r>
              <a:rPr lang="ar-IQ" dirty="0" smtClean="0">
                <a:latin typeface="Arial" pitchFamily="34" charset="0"/>
                <a:cs typeface="Arial" pitchFamily="34" charset="0"/>
              </a:rPr>
              <a:t>يعد </a:t>
            </a:r>
            <a:r>
              <a:rPr lang="ar-SA" dirty="0" smtClean="0">
                <a:latin typeface="Arial" pitchFamily="34" charset="0"/>
                <a:cs typeface="Arial" pitchFamily="34" charset="0"/>
              </a:rPr>
              <a:t>وسيلة إيضاح لفظية مبنية على الوسائل الحسية يستخدمه المدرس لإيضاح ظاهرة أو حادثة ما لا تقع تحت الحواس تتطلب الوصف الكلامي ، ولكي يكون الوصف مثيراً يجب أن يرتبط بخبرات الطلبة ومعلوماتهم السابقة وأن يكون المدرس على علم بالنواحي التي يقوم بوصفها ويراعي لغته وأسلوبه وصوته في الوصف</a:t>
            </a:r>
            <a:endParaRPr lang="ar-IQ" dirty="0">
              <a:latin typeface="Arial" pitchFamily="34" charset="0"/>
              <a:cs typeface="Arial" pitchFamily="34" charset="0"/>
            </a:endParaRPr>
          </a:p>
        </p:txBody>
      </p:sp>
      <p:pic>
        <p:nvPicPr>
          <p:cNvPr id="10" name="Picture 3" descr="C:\Documents and Settings\Administrator\Desktop\صور رياضية\imagesCA5IM38R.jpg"/>
          <p:cNvPicPr>
            <a:picLocks noChangeAspect="1" noChangeArrowheads="1"/>
          </p:cNvPicPr>
          <p:nvPr/>
        </p:nvPicPr>
        <p:blipFill>
          <a:blip r:embed="rId3"/>
          <a:srcRect/>
          <a:stretch>
            <a:fillRect/>
          </a:stretch>
        </p:blipFill>
        <p:spPr bwMode="auto">
          <a:xfrm>
            <a:off x="5643571" y="1571612"/>
            <a:ext cx="2857520" cy="40719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bg/>
                                          </p:spTgt>
                                        </p:tgtEl>
                                        <p:attrNameLst>
                                          <p:attrName>style.visibility</p:attrName>
                                        </p:attrNameLst>
                                      </p:cBhvr>
                                      <p:to>
                                        <p:strVal val="visible"/>
                                      </p:to>
                                    </p:set>
                                    <p:anim to="" calcmode="lin" valueType="num">
                                      <p:cBhvr>
                                        <p:cTn id="22" dur="1" fill="hold"/>
                                        <p:tgtEl>
                                          <p:spTgt spid="8">
                                            <p:bg/>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to="" calcmode="lin" valueType="num">
                                      <p:cBhvr>
                                        <p:cTn id="27" dur="1" fill="hold"/>
                                        <p:tgtEl>
                                          <p:spTgt spid="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graphicFrame>
        <p:nvGraphicFramePr>
          <p:cNvPr id="10" name="رسم تخطيطي 9"/>
          <p:cNvGraphicFramePr/>
          <p:nvPr/>
        </p:nvGraphicFramePr>
        <p:xfrm>
          <a:off x="502920" y="4983480"/>
          <a:ext cx="8183880" cy="1051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عنصر نائب للمحتوى 6"/>
          <p:cNvSpPr>
            <a:spLocks noGrp="1"/>
          </p:cNvSpPr>
          <p:nvPr>
            <p:ph sz="quarter" idx="2"/>
          </p:nvPr>
        </p:nvSpPr>
        <p:spPr>
          <a:xfrm>
            <a:off x="607224" y="642918"/>
            <a:ext cx="3931920" cy="4294842"/>
          </a:xfrm>
        </p:spPr>
        <p:style>
          <a:lnRef idx="0">
            <a:scrgbClr r="0" g="0" b="0"/>
          </a:lnRef>
          <a:fillRef idx="1003">
            <a:schemeClr val="lt2"/>
          </a:fillRef>
          <a:effectRef idx="0">
            <a:scrgbClr r="0" g="0" b="0"/>
          </a:effectRef>
          <a:fontRef idx="major"/>
        </p:style>
        <p:txBody>
          <a:bodyPr>
            <a:normAutofit/>
          </a:bodyPr>
          <a:lstStyle/>
          <a:p>
            <a:pPr algn="justLow">
              <a:lnSpc>
                <a:spcPct val="80000"/>
              </a:lnSpc>
            </a:pPr>
            <a:r>
              <a:rPr lang="ar-IQ" b="1" dirty="0" smtClean="0">
                <a:solidFill>
                  <a:schemeClr val="accent1">
                    <a:lumMod val="75000"/>
                  </a:schemeClr>
                </a:solidFill>
                <a:latin typeface="Arial" pitchFamily="34" charset="0"/>
                <a:cs typeface="Arial" pitchFamily="34" charset="0"/>
              </a:rPr>
              <a:t>3- </a:t>
            </a:r>
            <a:r>
              <a:rPr lang="ar-SA" b="1" dirty="0" smtClean="0">
                <a:solidFill>
                  <a:schemeClr val="accent1">
                    <a:lumMod val="75000"/>
                  </a:schemeClr>
                </a:solidFill>
                <a:latin typeface="Arial" pitchFamily="34" charset="0"/>
                <a:cs typeface="Arial" pitchFamily="34" charset="0"/>
              </a:rPr>
              <a:t>طريقة اقتصادية ، إذ أن الانفجار السكاني وما أدى إليه مـن زيادة كثافة أعـداد الطلبة والمواد الدراسية جعل هذه الطريقة حلاً مناسباً ومن ثم تساعد على خفض التكاليف </a:t>
            </a:r>
            <a:r>
              <a:rPr lang="ar-IQ" b="1" dirty="0" smtClean="0">
                <a:solidFill>
                  <a:schemeClr val="accent1">
                    <a:lumMod val="75000"/>
                  </a:schemeClr>
                </a:solidFill>
                <a:latin typeface="Arial" pitchFamily="34" charset="0"/>
                <a:cs typeface="Arial" pitchFamily="34" charset="0"/>
              </a:rPr>
              <a:t>  </a:t>
            </a:r>
            <a:r>
              <a:rPr lang="en-US" dirty="0" smtClean="0">
                <a:latin typeface="Arial" pitchFamily="34" charset="0"/>
                <a:cs typeface="Arial" pitchFamily="34" charset="0"/>
              </a:rPr>
              <a:t/>
            </a:r>
            <a:br>
              <a:rPr lang="en-US" dirty="0" smtClean="0">
                <a:latin typeface="Arial" pitchFamily="34" charset="0"/>
                <a:cs typeface="Arial" pitchFamily="34" charset="0"/>
              </a:rPr>
            </a:br>
            <a:r>
              <a:rPr lang="ar-IQ" b="1" dirty="0" smtClean="0">
                <a:solidFill>
                  <a:schemeClr val="accent5">
                    <a:lumMod val="60000"/>
                    <a:lumOff val="40000"/>
                  </a:schemeClr>
                </a:solidFill>
                <a:latin typeface="Arial" pitchFamily="34" charset="0"/>
                <a:cs typeface="Arial" pitchFamily="34" charset="0"/>
              </a:rPr>
              <a:t>4- </a:t>
            </a:r>
            <a:r>
              <a:rPr lang="ar-SA" b="1" dirty="0" smtClean="0">
                <a:solidFill>
                  <a:schemeClr val="accent5">
                    <a:lumMod val="60000"/>
                    <a:lumOff val="40000"/>
                  </a:schemeClr>
                </a:solidFill>
                <a:latin typeface="Arial" pitchFamily="34" charset="0"/>
                <a:cs typeface="Arial" pitchFamily="34" charset="0"/>
              </a:rPr>
              <a:t>طريقة تعتمد على الإعداد المسبق وتحديد الأهداف وإعداد المادة التعليميـة وتنظيمها</a:t>
            </a:r>
            <a:r>
              <a:rPr lang="en-US" b="1" dirty="0" smtClean="0">
                <a:solidFill>
                  <a:schemeClr val="accent5">
                    <a:lumMod val="60000"/>
                    <a:lumOff val="40000"/>
                  </a:schemeClr>
                </a:solidFill>
                <a:latin typeface="Arial" pitchFamily="34" charset="0"/>
                <a:cs typeface="Arial" pitchFamily="34" charset="0"/>
              </a:rPr>
              <a:t> </a:t>
            </a:r>
            <a:r>
              <a:rPr lang="en-US" dirty="0" smtClean="0">
                <a:latin typeface="Arial" pitchFamily="34" charset="0"/>
                <a:cs typeface="Arial" pitchFamily="34" charset="0"/>
              </a:rPr>
              <a:t>   </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ar-IQ" b="1" dirty="0" smtClean="0">
                <a:solidFill>
                  <a:schemeClr val="accent2">
                    <a:lumMod val="60000"/>
                    <a:lumOff val="40000"/>
                  </a:schemeClr>
                </a:solidFill>
                <a:latin typeface="Arial" pitchFamily="34" charset="0"/>
                <a:cs typeface="Arial" pitchFamily="34" charset="0"/>
              </a:rPr>
              <a:t>5-</a:t>
            </a:r>
            <a:r>
              <a:rPr lang="en-US" b="1" dirty="0" smtClean="0">
                <a:solidFill>
                  <a:schemeClr val="accent2">
                    <a:lumMod val="60000"/>
                    <a:lumOff val="40000"/>
                  </a:schemeClr>
                </a:solidFill>
                <a:latin typeface="Arial" pitchFamily="34" charset="0"/>
                <a:cs typeface="Arial" pitchFamily="34" charset="0"/>
              </a:rPr>
              <a:t> </a:t>
            </a:r>
            <a:r>
              <a:rPr lang="ar-SA" b="1" dirty="0" smtClean="0">
                <a:solidFill>
                  <a:schemeClr val="accent2">
                    <a:lumMod val="60000"/>
                    <a:lumOff val="40000"/>
                  </a:schemeClr>
                </a:solidFill>
                <a:latin typeface="Arial" pitchFamily="34" charset="0"/>
                <a:cs typeface="Arial" pitchFamily="34" charset="0"/>
              </a:rPr>
              <a:t>يستطيع المدرس أن يتعرف من خلال الطريقة الإلقائية وما يثار فيها من أسئلة وحوار على  مستويات طلبته </a:t>
            </a:r>
            <a:endParaRPr lang="ar-IQ" b="1" dirty="0">
              <a:solidFill>
                <a:schemeClr val="accent2">
                  <a:lumMod val="60000"/>
                  <a:lumOff val="40000"/>
                </a:schemeClr>
              </a:solidFill>
              <a:latin typeface="Arial" pitchFamily="34" charset="0"/>
              <a:cs typeface="Arial" pitchFamily="34" charset="0"/>
            </a:endParaRPr>
          </a:p>
        </p:txBody>
      </p:sp>
      <p:sp>
        <p:nvSpPr>
          <p:cNvPr id="9" name="عنصر نائب للمحتوى 8"/>
          <p:cNvSpPr>
            <a:spLocks noGrp="1"/>
          </p:cNvSpPr>
          <p:nvPr>
            <p:ph sz="quarter" idx="4"/>
          </p:nvPr>
        </p:nvSpPr>
        <p:spPr>
          <a:xfrm>
            <a:off x="4652169" y="1142984"/>
            <a:ext cx="3931920" cy="3357586"/>
          </a:xfrm>
        </p:spPr>
        <p:style>
          <a:lnRef idx="0">
            <a:scrgbClr r="0" g="0" b="0"/>
          </a:lnRef>
          <a:fillRef idx="1003">
            <a:schemeClr val="lt1"/>
          </a:fillRef>
          <a:effectRef idx="0">
            <a:scrgbClr r="0" g="0" b="0"/>
          </a:effectRef>
          <a:fontRef idx="major"/>
        </p:style>
        <p:txBody>
          <a:bodyPr/>
          <a:lstStyle/>
          <a:p>
            <a:pPr algn="justLow">
              <a:lnSpc>
                <a:spcPct val="80000"/>
              </a:lnSpc>
            </a:pPr>
            <a:r>
              <a:rPr lang="ar-IQ" b="1" dirty="0" smtClean="0">
                <a:solidFill>
                  <a:srgbClr val="FF0000"/>
                </a:solidFill>
                <a:latin typeface="Arial" pitchFamily="34" charset="0"/>
                <a:cs typeface="Arial" pitchFamily="34" charset="0"/>
              </a:rPr>
              <a:t>1- </a:t>
            </a:r>
            <a:r>
              <a:rPr lang="ar-SA" b="1" dirty="0" smtClean="0">
                <a:solidFill>
                  <a:srgbClr val="FF0000"/>
                </a:solidFill>
                <a:latin typeface="Arial" pitchFamily="34" charset="0"/>
                <a:cs typeface="Arial" pitchFamily="34" charset="0"/>
              </a:rPr>
              <a:t>تعطي الطلبة قدراً من المعلومات والمعارف حول موضوع الدرس والتي يفترض أن تكون أكثر وأوسع من مادة الكتاب المدرسي "معلومات أضافية</a:t>
            </a:r>
            <a:r>
              <a:rPr lang="en-US" b="1" dirty="0" smtClean="0">
                <a:solidFill>
                  <a:srgbClr val="FF0000"/>
                </a:solidFill>
                <a:latin typeface="Arial" pitchFamily="34" charset="0"/>
                <a:cs typeface="Arial" pitchFamily="34" charset="0"/>
              </a:rPr>
              <a:t>. </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algn="justLow">
              <a:lnSpc>
                <a:spcPct val="80000"/>
              </a:lnSpc>
            </a:pPr>
            <a:r>
              <a:rPr lang="ar-IQ" b="1" dirty="0" smtClean="0">
                <a:solidFill>
                  <a:srgbClr val="00B050"/>
                </a:solidFill>
                <a:latin typeface="Arial" pitchFamily="34" charset="0"/>
                <a:cs typeface="Arial" pitchFamily="34" charset="0"/>
              </a:rPr>
              <a:t>2- </a:t>
            </a:r>
            <a:r>
              <a:rPr lang="ar-SA" b="1" dirty="0" smtClean="0">
                <a:solidFill>
                  <a:srgbClr val="00B050"/>
                </a:solidFill>
                <a:latin typeface="Arial" pitchFamily="34" charset="0"/>
                <a:cs typeface="Arial" pitchFamily="34" charset="0"/>
              </a:rPr>
              <a:t>تنمي عند الطلبة حب الاستماع وتستثير فيهم الإيجابيـة والفاعليـة في عملية التعليم</a:t>
            </a:r>
            <a:r>
              <a:rPr lang="en-US" b="1" dirty="0" smtClean="0">
                <a:solidFill>
                  <a:srgbClr val="00B050"/>
                </a:solidFill>
                <a:latin typeface="Arial" pitchFamily="34" charset="0"/>
                <a:cs typeface="Arial" pitchFamily="34" charset="0"/>
              </a:rPr>
              <a:t> </a:t>
            </a:r>
            <a:r>
              <a:rPr lang="en-US" dirty="0" smtClean="0">
                <a:latin typeface="Arial" pitchFamily="34" charset="0"/>
                <a:cs typeface="Arial" pitchFamily="34" charset="0"/>
              </a:rPr>
              <a:t>.  </a:t>
            </a:r>
          </a:p>
          <a:p>
            <a:pPr algn="justLow"/>
            <a:endParaRPr lang="ar-IQ"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 to="" calcmode="lin" valueType="num">
                                      <p:cBhvr>
                                        <p:cTn id="12" dur="1" fill="hold"/>
                                        <p:tgtEl>
                                          <p:spTgt spid="9">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to="" calcmode="lin" valueType="num">
                                      <p:cBhvr>
                                        <p:cTn id="17" dur="1" fill="hold"/>
                                        <p:tgtEl>
                                          <p:spTgt spid="9">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 to="" calcmode="lin" valueType="num">
                                      <p:cBhvr>
                                        <p:cTn id="22" dur="1" fill="hold"/>
                                        <p:tgtEl>
                                          <p:spTgt spid="9">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to="" calcmode="lin" valueType="num">
                                      <p:cBhvr>
                                        <p:cTn id="27" dur="1" fill="hold"/>
                                        <p:tgtEl>
                                          <p:spTgt spid="7">
                                            <p:bg/>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 to="" calcmode="lin" valueType="num">
                                      <p:cBhvr>
                                        <p:cTn id="32" dur="1" fill="hold"/>
                                        <p:tgtEl>
                                          <p:spTgt spid="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7" grpId="0" build="p" animBg="1"/>
      <p:bldP spid="9"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FFFF">
            <a:alpha val="0"/>
          </a:srgb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431614" y="5823620"/>
            <a:ext cx="5569278" cy="677214"/>
          </a:xfrm>
        </p:spPr>
        <p:txBody>
          <a:bodyPr anchor="ctr"/>
          <a:lstStyle/>
          <a:p>
            <a:pPr algn="ctr"/>
            <a:r>
              <a:rPr lang="ar-SA" dirty="0" smtClean="0">
                <a:latin typeface="Arial" pitchFamily="34" charset="0"/>
                <a:cs typeface="Arial" pitchFamily="34" charset="0"/>
              </a:rPr>
              <a:t>سلبيات الطريقة الإلقائية</a:t>
            </a:r>
            <a:endParaRPr lang="ar-IQ" dirty="0">
              <a:latin typeface="Arial" pitchFamily="34" charset="0"/>
              <a:cs typeface="Arial" pitchFamily="34" charset="0"/>
            </a:endParaRPr>
          </a:p>
        </p:txBody>
      </p:sp>
      <p:sp>
        <p:nvSpPr>
          <p:cNvPr id="5" name="عنصر نائب للمحتوى 4"/>
          <p:cNvSpPr>
            <a:spLocks noGrp="1"/>
          </p:cNvSpPr>
          <p:nvPr>
            <p:ph sz="quarter" idx="2"/>
          </p:nvPr>
        </p:nvSpPr>
        <p:spPr>
          <a:xfrm>
            <a:off x="607224" y="571480"/>
            <a:ext cx="3931920" cy="5072098"/>
          </a:xfrm>
        </p:spPr>
        <p:style>
          <a:lnRef idx="0">
            <a:scrgbClr r="0" g="0" b="0"/>
          </a:lnRef>
          <a:fillRef idx="1002">
            <a:schemeClr val="dk2"/>
          </a:fillRef>
          <a:effectRef idx="0">
            <a:scrgbClr r="0" g="0" b="0"/>
          </a:effectRef>
          <a:fontRef idx="major"/>
        </p:style>
        <p:txBody>
          <a:bodyPr>
            <a:normAutofit fontScale="92500" lnSpcReduction="10000"/>
          </a:bodyPr>
          <a:lstStyle/>
          <a:p>
            <a:pPr algn="justLow"/>
            <a:r>
              <a:rPr lang="ar-IQ" b="1" dirty="0" smtClean="0">
                <a:solidFill>
                  <a:srgbClr val="66FFFF"/>
                </a:solidFill>
                <a:latin typeface="Arial" pitchFamily="34" charset="0"/>
                <a:cs typeface="Arial" pitchFamily="34" charset="0"/>
              </a:rPr>
              <a:t>4- </a:t>
            </a:r>
            <a:r>
              <a:rPr lang="ar-SA" b="1" dirty="0" smtClean="0">
                <a:solidFill>
                  <a:srgbClr val="66FFFF"/>
                </a:solidFill>
                <a:latin typeface="Arial" pitchFamily="34" charset="0"/>
                <a:cs typeface="Arial" pitchFamily="34" charset="0"/>
              </a:rPr>
              <a:t>عملية التقويم تكاد تكون مفقودة فيها إذ لا يستطيع المدرس الحكم على مـدى تحقيق الأهداف التعليمية لاسيما إذا أستمر بالشرح من دون أن يترك مجالاً للمناقشة</a:t>
            </a:r>
            <a:r>
              <a:rPr lang="en-US" b="1" dirty="0" smtClean="0">
                <a:solidFill>
                  <a:srgbClr val="66FFFF"/>
                </a:solidFill>
                <a:latin typeface="Arial" pitchFamily="34" charset="0"/>
                <a:cs typeface="Arial" pitchFamily="34" charset="0"/>
              </a:rPr>
              <a:t> </a:t>
            </a:r>
            <a:r>
              <a:rPr lang="en-US" dirty="0" smtClean="0">
                <a:latin typeface="Arial" pitchFamily="34" charset="0"/>
                <a:cs typeface="Arial" pitchFamily="34" charset="0"/>
              </a:rPr>
              <a:t/>
            </a:r>
            <a:br>
              <a:rPr lang="en-US" dirty="0" smtClean="0">
                <a:latin typeface="Arial" pitchFamily="34" charset="0"/>
                <a:cs typeface="Arial" pitchFamily="34" charset="0"/>
              </a:rPr>
            </a:br>
            <a:r>
              <a:rPr lang="ar-IQ" b="1" dirty="0" smtClean="0">
                <a:solidFill>
                  <a:srgbClr val="FFFFCC"/>
                </a:solidFill>
                <a:latin typeface="Arial" pitchFamily="34" charset="0"/>
                <a:cs typeface="Arial" pitchFamily="34" charset="0"/>
              </a:rPr>
              <a:t>5- </a:t>
            </a:r>
            <a:r>
              <a:rPr lang="ar-SA" b="1" dirty="0" smtClean="0">
                <a:solidFill>
                  <a:srgbClr val="FFFFCC"/>
                </a:solidFill>
                <a:latin typeface="Arial" pitchFamily="34" charset="0"/>
                <a:cs typeface="Arial" pitchFamily="34" charset="0"/>
              </a:rPr>
              <a:t>تحتاج الطريقة الإلقائية إلى مدرس واسـع الاطلاع ملم بأطراف الموضوع كافـة لأن الغاية من استعمال هذه الطريقة هي إعطاء أكبر قدر ممكن من المعلومات في وقت قصير نسبياً</a:t>
            </a:r>
            <a:r>
              <a:rPr lang="en-US" b="1" dirty="0" smtClean="0">
                <a:solidFill>
                  <a:srgbClr val="FFFFCC"/>
                </a:solidFill>
                <a:latin typeface="Arial" pitchFamily="34" charset="0"/>
                <a:cs typeface="Arial" pitchFamily="34" charset="0"/>
              </a:rPr>
              <a:t> .</a:t>
            </a:r>
            <a:r>
              <a:rPr lang="en-US" dirty="0" smtClean="0">
                <a:latin typeface="Arial" pitchFamily="34" charset="0"/>
                <a:cs typeface="Arial" pitchFamily="34" charset="0"/>
              </a:rPr>
              <a:t>   </a:t>
            </a:r>
            <a:br>
              <a:rPr lang="en-US" dirty="0" smtClean="0">
                <a:latin typeface="Arial" pitchFamily="34" charset="0"/>
                <a:cs typeface="Arial" pitchFamily="34" charset="0"/>
              </a:rPr>
            </a:br>
            <a:r>
              <a:rPr lang="ar-IQ" b="1" dirty="0" smtClean="0">
                <a:solidFill>
                  <a:srgbClr val="CC00FF"/>
                </a:solidFill>
                <a:latin typeface="Arial" pitchFamily="34" charset="0"/>
                <a:cs typeface="Arial" pitchFamily="34" charset="0"/>
              </a:rPr>
              <a:t>6- </a:t>
            </a:r>
            <a:r>
              <a:rPr lang="ar-SA" b="1" dirty="0" smtClean="0">
                <a:solidFill>
                  <a:srgbClr val="CC00FF"/>
                </a:solidFill>
                <a:latin typeface="Arial" pitchFamily="34" charset="0"/>
                <a:cs typeface="Arial" pitchFamily="34" charset="0"/>
              </a:rPr>
              <a:t>الطريقة الإلقائية مستهلكة للوقت ، إذ أن وقتاً كبيراً يصرف في إعطاء الطلبـة معلومات يمكنهم الحصول عليها من كتبهم المقررة بسهولة ومن الكتب الأخرى 0</a:t>
            </a:r>
            <a:endParaRPr lang="ar-IQ" b="1" dirty="0">
              <a:solidFill>
                <a:srgbClr val="CC00FF"/>
              </a:solidFill>
              <a:latin typeface="Arial" pitchFamily="34" charset="0"/>
              <a:cs typeface="Arial" pitchFamily="34" charset="0"/>
            </a:endParaRPr>
          </a:p>
        </p:txBody>
      </p:sp>
      <p:sp>
        <p:nvSpPr>
          <p:cNvPr id="6" name="عنصر نائب للمحتوى 5"/>
          <p:cNvSpPr>
            <a:spLocks noGrp="1"/>
          </p:cNvSpPr>
          <p:nvPr>
            <p:ph sz="quarter" idx="4"/>
          </p:nvPr>
        </p:nvSpPr>
        <p:spPr>
          <a:xfrm>
            <a:off x="4652169" y="571480"/>
            <a:ext cx="3931920" cy="5072098"/>
          </a:xfrm>
        </p:spPr>
        <p:style>
          <a:lnRef idx="2">
            <a:schemeClr val="accent6"/>
          </a:lnRef>
          <a:fillRef idx="1">
            <a:schemeClr val="lt1"/>
          </a:fillRef>
          <a:effectRef idx="0">
            <a:schemeClr val="accent6"/>
          </a:effectRef>
          <a:fontRef idx="minor">
            <a:schemeClr val="dk1"/>
          </a:fontRef>
        </p:style>
        <p:txBody>
          <a:bodyPr>
            <a:normAutofit fontScale="92500"/>
          </a:bodyPr>
          <a:lstStyle/>
          <a:p>
            <a:pPr algn="justLow"/>
            <a:r>
              <a:rPr lang="ar-IQ" b="1" dirty="0" smtClean="0">
                <a:solidFill>
                  <a:srgbClr val="00B050"/>
                </a:solidFill>
                <a:latin typeface="Arial" pitchFamily="34" charset="0"/>
                <a:cs typeface="Arial" pitchFamily="34" charset="0"/>
              </a:rPr>
              <a:t>1- </a:t>
            </a:r>
            <a:r>
              <a:rPr lang="ar-SA" b="1" dirty="0" smtClean="0">
                <a:solidFill>
                  <a:srgbClr val="00B050"/>
                </a:solidFill>
                <a:latin typeface="Arial" pitchFamily="34" charset="0"/>
                <a:cs typeface="Arial" pitchFamily="34" charset="0"/>
              </a:rPr>
              <a:t>الطلبة في هـذه الطريقة يقفون موقفاً سلبياً من عملية التعليم إذ أن دورهم هو تلقي المعلومات من دون المشاركة في الدرس 0</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ar-IQ" b="1" dirty="0" smtClean="0">
                <a:solidFill>
                  <a:srgbClr val="FF0000"/>
                </a:solidFill>
                <a:latin typeface="Arial" pitchFamily="34" charset="0"/>
                <a:cs typeface="Arial" pitchFamily="34" charset="0"/>
              </a:rPr>
              <a:t>2- </a:t>
            </a:r>
            <a:r>
              <a:rPr lang="ar-SA" b="1" dirty="0" smtClean="0">
                <a:solidFill>
                  <a:srgbClr val="FF0000"/>
                </a:solidFill>
                <a:latin typeface="Arial" pitchFamily="34" charset="0"/>
                <a:cs typeface="Arial" pitchFamily="34" charset="0"/>
              </a:rPr>
              <a:t>لا تراعي الفروق الفرديـة بيـن الطلبة لأنها تفترض أن الجميـع يفهمون بالسرعة نفسها</a:t>
            </a:r>
            <a:r>
              <a:rPr lang="en-US" b="1" dirty="0" smtClean="0">
                <a:solidFill>
                  <a:srgbClr val="FF0000"/>
                </a:solidFill>
                <a:latin typeface="Arial" pitchFamily="34" charset="0"/>
                <a:cs typeface="Arial" pitchFamily="34" charset="0"/>
              </a:rPr>
              <a:t> .        </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ar-IQ" b="1" dirty="0" smtClean="0">
                <a:solidFill>
                  <a:srgbClr val="0070C0"/>
                </a:solidFill>
                <a:latin typeface="Arial" pitchFamily="34" charset="0"/>
                <a:cs typeface="Arial" pitchFamily="34" charset="0"/>
              </a:rPr>
              <a:t>3- </a:t>
            </a:r>
            <a:r>
              <a:rPr lang="ar-SA" b="1" dirty="0" smtClean="0">
                <a:solidFill>
                  <a:srgbClr val="0070C0"/>
                </a:solidFill>
                <a:latin typeface="Arial" pitchFamily="34" charset="0"/>
                <a:cs typeface="Arial" pitchFamily="34" charset="0"/>
              </a:rPr>
              <a:t>مملة للطلبة ومجهدة للمدرس فالطلبـة يشعرون بأن جميع الدروس تسير على نمط واحد مما يجعلهم يشعرون في بعض الأحيان بالملل وعدم الانتباه وإذا كان المدرس يقوم بعدد كبير من الدروس فإنه غالباً ما يتعب ويسأم </a:t>
            </a:r>
            <a:r>
              <a:rPr lang="ar-SA" dirty="0" smtClean="0">
                <a:latin typeface="Arial" pitchFamily="34" charset="0"/>
                <a:cs typeface="Arial" pitchFamily="34" charset="0"/>
              </a:rPr>
              <a:t>0</a:t>
            </a:r>
            <a:endParaRPr lang="ar-IQ"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to="" calcmode="lin" valueType="num">
                                      <p:cBhvr>
                                        <p:cTn id="12" dur="1" fill="hold"/>
                                        <p:tgtEl>
                                          <p:spTgt spid="6">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to="" calcmode="lin" valueType="num">
                                      <p:cBhvr>
                                        <p:cTn id="17" dur="1" fill="hold"/>
                                        <p:tgtEl>
                                          <p:spTgt spid="6">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bg/>
                                          </p:spTgt>
                                        </p:tgtEl>
                                        <p:attrNameLst>
                                          <p:attrName>style.visibility</p:attrName>
                                        </p:attrNameLst>
                                      </p:cBhvr>
                                      <p:to>
                                        <p:strVal val="visible"/>
                                      </p:to>
                                    </p:set>
                                    <p:anim to="" calcmode="lin" valueType="num">
                                      <p:cBhvr>
                                        <p:cTn id="22" dur="1" fill="hold"/>
                                        <p:tgtEl>
                                          <p:spTgt spid="5">
                                            <p:bg/>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to="" calcmode="lin" valueType="num">
                                      <p:cBhvr>
                                        <p:cTn id="27"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animBg="1"/>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7" name="عنوان 6"/>
          <p:cNvSpPr>
            <a:spLocks noGrp="1"/>
          </p:cNvSpPr>
          <p:nvPr>
            <p:ph type="title"/>
          </p:nvPr>
        </p:nvSpPr>
        <p:spPr>
          <a:xfrm>
            <a:off x="502920" y="5143512"/>
            <a:ext cx="8183880" cy="891528"/>
          </a:xfrm>
        </p:spPr>
        <p:style>
          <a:lnRef idx="1">
            <a:schemeClr val="accent4"/>
          </a:lnRef>
          <a:fillRef idx="2">
            <a:schemeClr val="accent4"/>
          </a:fillRef>
          <a:effectRef idx="1">
            <a:schemeClr val="accent4"/>
          </a:effectRef>
          <a:fontRef idx="minor">
            <a:schemeClr val="dk1"/>
          </a:fontRef>
        </p:style>
        <p:txBody>
          <a:bodyPr anchor="ctr"/>
          <a:lstStyle/>
          <a:p>
            <a:pPr algn="ctr"/>
            <a:r>
              <a:rPr lang="ar-SA" dirty="0" smtClean="0">
                <a:latin typeface="Arial" pitchFamily="34" charset="0"/>
                <a:cs typeface="Arial" pitchFamily="34" charset="0"/>
              </a:rPr>
              <a:t>طريق</a:t>
            </a:r>
            <a:r>
              <a:rPr lang="ar-IQ" dirty="0" smtClean="0">
                <a:latin typeface="Arial" pitchFamily="34" charset="0"/>
                <a:cs typeface="Arial" pitchFamily="34" charset="0"/>
              </a:rPr>
              <a:t>ة</a:t>
            </a:r>
            <a:r>
              <a:rPr lang="ar-SA" dirty="0" smtClean="0">
                <a:latin typeface="Arial" pitchFamily="34" charset="0"/>
                <a:cs typeface="Arial" pitchFamily="34" charset="0"/>
              </a:rPr>
              <a:t> الاستقراء والقياس</a:t>
            </a:r>
            <a:endParaRPr lang="ar-IQ" dirty="0">
              <a:latin typeface="Arial" pitchFamily="34" charset="0"/>
              <a:cs typeface="Arial" pitchFamily="34" charset="0"/>
            </a:endParaRPr>
          </a:p>
        </p:txBody>
      </p:sp>
      <p:sp>
        <p:nvSpPr>
          <p:cNvPr id="8" name="عنصر نائب للمحتوى 7"/>
          <p:cNvSpPr>
            <a:spLocks noGrp="1"/>
          </p:cNvSpPr>
          <p:nvPr>
            <p:ph idx="1"/>
          </p:nvPr>
        </p:nvSpPr>
        <p:spPr>
          <a:xfrm>
            <a:off x="502920" y="530352"/>
            <a:ext cx="8183880" cy="4613160"/>
          </a:xfrm>
          <a:solidFill>
            <a:srgbClr val="CCFF99"/>
          </a:solidFill>
        </p:spPr>
        <p:txBody>
          <a:bodyPr>
            <a:normAutofit lnSpcReduction="10000"/>
          </a:bodyPr>
          <a:lstStyle/>
          <a:p>
            <a:pPr algn="justLow"/>
            <a:r>
              <a:rPr lang="ar-SA" dirty="0" smtClean="0">
                <a:solidFill>
                  <a:schemeClr val="accent3">
                    <a:lumMod val="75000"/>
                  </a:schemeClr>
                </a:solidFill>
                <a:latin typeface="Arial" pitchFamily="34" charset="0"/>
                <a:cs typeface="Arial" pitchFamily="34" charset="0"/>
              </a:rPr>
              <a:t>وتسمى بالطريقة الجمعية في التدريس ، وهى أيضاً طريقة تركيبية فيها تمازج بين القياس والاستقراء من خلال الانتقال بين الخاص والعام ، الكل والجزء ، وفق ما يتطلبه الموضوع ويراه المدرس استنادا إلى الخبرات والمعارف السابقة عند تلاميذه ، وتفضل هذه الطريقة على غيرها في دروس النحو العربي والبلاغة حيث تكثر القواعد وتتعدد الشواهد والأمثلة ويكون المدرس حراً في انتقاله بين القاعدة والتطبيق ، ففي هذا الموقع يستنبط القاعدة من الشاهد وفى ذاك يرى أن الأفضل أن يبدأ بتعريف القاعدة ثم يضرب أمثلة عليها ، مما يعنى أن المدرس الذي يتبع الطريقة الجمعية أو الثنائية ـ القياسية الاستقرائية ـ مكلف بامتلاك حاسة خاصة مكتسبة تساعده على الانتقال بين الاستقراء والقياس حسب حاجة الموقف التعليمي</a:t>
            </a:r>
            <a:endParaRPr lang="ar-IQ" dirty="0">
              <a:solidFill>
                <a:schemeClr val="accent3">
                  <a:lumMod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 to="" calcmode="lin" valueType="num">
                                      <p:cBhvr>
                                        <p:cTn id="12" dur="1" fill="hold"/>
                                        <p:tgtEl>
                                          <p:spTgt spid="8">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to="" calcmode="lin" valueType="num">
                                      <p:cBhvr>
                                        <p:cTn id="17" dur="1" fill="hold"/>
                                        <p:tgtEl>
                                          <p:spTgt spid="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5214950"/>
            <a:ext cx="3997642" cy="820090"/>
          </a:xfrm>
        </p:spPr>
        <p:style>
          <a:lnRef idx="2">
            <a:schemeClr val="accent1"/>
          </a:lnRef>
          <a:fillRef idx="1">
            <a:schemeClr val="lt1"/>
          </a:fillRef>
          <a:effectRef idx="0">
            <a:schemeClr val="accent1"/>
          </a:effectRef>
          <a:fontRef idx="minor">
            <a:schemeClr val="dk1"/>
          </a:fontRef>
        </p:style>
        <p:txBody>
          <a:bodyPr anchor="ctr">
            <a:normAutofit/>
          </a:bodyPr>
          <a:lstStyle/>
          <a:p>
            <a:pPr algn="ctr"/>
            <a:r>
              <a:rPr lang="ar-IQ" dirty="0" smtClean="0">
                <a:solidFill>
                  <a:schemeClr val="tx2"/>
                </a:solidFill>
                <a:effectLst>
                  <a:outerShdw blurRad="38100" dist="38100" dir="2700000" algn="tl">
                    <a:srgbClr val="000000"/>
                  </a:outerShdw>
                </a:effectLst>
                <a:latin typeface="Arial" pitchFamily="34" charset="0"/>
                <a:cs typeface="Arial" pitchFamily="34" charset="0"/>
              </a:rPr>
              <a:t>طريقة المشروع</a:t>
            </a:r>
            <a:endParaRPr lang="ar-IQ" dirty="0">
              <a:latin typeface="Arial" pitchFamily="34" charset="0"/>
              <a:cs typeface="Arial" pitchFamily="34" charset="0"/>
            </a:endParaRPr>
          </a:p>
        </p:txBody>
      </p:sp>
      <p:sp>
        <p:nvSpPr>
          <p:cNvPr id="6" name="عنصر نائب للنص 5"/>
          <p:cNvSpPr>
            <a:spLocks noGrp="1"/>
          </p:cNvSpPr>
          <p:nvPr>
            <p:ph type="body" sz="half" idx="3"/>
          </p:nvPr>
        </p:nvSpPr>
        <p:spPr/>
        <p:style>
          <a:lnRef idx="0">
            <a:scrgbClr r="0" g="0" b="0"/>
          </a:lnRef>
          <a:fillRef idx="1002">
            <a:schemeClr val="lt1"/>
          </a:fillRef>
          <a:effectRef idx="0">
            <a:scrgbClr r="0" g="0" b="0"/>
          </a:effectRef>
          <a:fontRef idx="major"/>
        </p:style>
        <p:txBody>
          <a:bodyPr>
            <a:normAutofit/>
          </a:bodyPr>
          <a:lstStyle/>
          <a:p>
            <a:pPr algn="ctr"/>
            <a:r>
              <a:rPr lang="ar-SA" sz="2800" dirty="0" smtClean="0">
                <a:latin typeface="Arial" pitchFamily="34" charset="0"/>
                <a:cs typeface="Arial" pitchFamily="34" charset="0"/>
              </a:rPr>
              <a:t>خصائص طريقة</a:t>
            </a:r>
            <a:r>
              <a:rPr lang="en-US" sz="2800" dirty="0" smtClean="0">
                <a:latin typeface="Arial" pitchFamily="34" charset="0"/>
                <a:cs typeface="Arial" pitchFamily="34" charset="0"/>
              </a:rPr>
              <a:t> </a:t>
            </a:r>
            <a:r>
              <a:rPr lang="ar-IQ" sz="2800" dirty="0" smtClean="0">
                <a:latin typeface="Arial" pitchFamily="34" charset="0"/>
                <a:cs typeface="Arial" pitchFamily="34" charset="0"/>
              </a:rPr>
              <a:t>المشروع</a:t>
            </a:r>
            <a:endParaRPr lang="ar-IQ" sz="2800" dirty="0">
              <a:latin typeface="Arial" pitchFamily="34" charset="0"/>
              <a:cs typeface="Arial" pitchFamily="34" charset="0"/>
            </a:endParaRPr>
          </a:p>
        </p:txBody>
      </p:sp>
      <p:sp>
        <p:nvSpPr>
          <p:cNvPr id="3" name="عنصر نائب للمحتوى 2"/>
          <p:cNvSpPr>
            <a:spLocks noGrp="1"/>
          </p:cNvSpPr>
          <p:nvPr>
            <p:ph sz="quarter" idx="2"/>
          </p:nvPr>
        </p:nvSpPr>
        <p:spPr>
          <a:xfrm>
            <a:off x="607224" y="642918"/>
            <a:ext cx="3931920" cy="4294842"/>
          </a:xfrm>
        </p:spPr>
        <p:txBody>
          <a:bodyPr>
            <a:normAutofit/>
          </a:bodyPr>
          <a:lstStyle/>
          <a:p>
            <a:pPr marL="342900" indent="-342900" algn="justLow"/>
            <a:r>
              <a:rPr lang="ar-SA" b="1" dirty="0" smtClean="0">
                <a:latin typeface="Arial" pitchFamily="34" charset="0"/>
                <a:cs typeface="Arial" pitchFamily="34" charset="0"/>
              </a:rPr>
              <a:t>الهدف   العام فهو  تنمية  عدة  جوانب  تتعلق   بالشخصية  كالثقة  بالنفس و العمل الجماعي,حل المشاكل.</a:t>
            </a:r>
            <a:endParaRPr lang="ar-IQ" b="1" dirty="0" smtClean="0">
              <a:latin typeface="Arial" pitchFamily="34" charset="0"/>
              <a:cs typeface="Arial" pitchFamily="34" charset="0"/>
            </a:endParaRPr>
          </a:p>
          <a:p>
            <a:pPr marL="342900" indent="-342900" algn="justLow">
              <a:buNone/>
            </a:pPr>
            <a:endParaRPr lang="en-US" b="1" dirty="0" smtClean="0">
              <a:latin typeface="Arial" pitchFamily="34" charset="0"/>
              <a:cs typeface="Arial" pitchFamily="34" charset="0"/>
            </a:endParaRPr>
          </a:p>
          <a:p>
            <a:pPr marL="342900" indent="-342900" algn="justLow"/>
            <a:r>
              <a:rPr lang="en-US" b="1" dirty="0" smtClean="0">
                <a:latin typeface="Arial" pitchFamily="34" charset="0"/>
                <a:cs typeface="Arial" pitchFamily="34" charset="0"/>
              </a:rPr>
              <a:t> </a:t>
            </a:r>
            <a:r>
              <a:rPr lang="ar-SA" b="1" dirty="0" smtClean="0">
                <a:latin typeface="Arial" pitchFamily="34" charset="0"/>
                <a:cs typeface="Arial" pitchFamily="34" charset="0"/>
              </a:rPr>
              <a:t>حيث   يرى   كلبا تريك   أن  </a:t>
            </a:r>
            <a:r>
              <a:rPr lang="ar-IQ" b="1" dirty="0" smtClean="0">
                <a:latin typeface="Arial" pitchFamily="34" charset="0"/>
                <a:cs typeface="Arial" pitchFamily="34" charset="0"/>
              </a:rPr>
              <a:t>المشروع</a:t>
            </a:r>
            <a:r>
              <a:rPr lang="ar-SA" b="1" dirty="0" smtClean="0">
                <a:latin typeface="Arial" pitchFamily="34" charset="0"/>
                <a:cs typeface="Arial" pitchFamily="34" charset="0"/>
              </a:rPr>
              <a:t>  يجب أن  يصدر عن حاجة حقيقية  يعبر عنها الأطفال ,  كما  ينبغي  أن يرمي  إلى  </a:t>
            </a:r>
            <a:endParaRPr lang="en-US" b="1" dirty="0" smtClean="0">
              <a:latin typeface="Arial" pitchFamily="34" charset="0"/>
              <a:cs typeface="Arial" pitchFamily="34" charset="0"/>
            </a:endParaRPr>
          </a:p>
          <a:p>
            <a:pPr marL="342900" indent="-342900" algn="justLow">
              <a:buNone/>
            </a:pPr>
            <a:r>
              <a:rPr lang="en-US" b="1" dirty="0" smtClean="0">
                <a:latin typeface="Arial" pitchFamily="34" charset="0"/>
                <a:cs typeface="Arial" pitchFamily="34" charset="0"/>
              </a:rPr>
              <a:t>    </a:t>
            </a:r>
            <a:r>
              <a:rPr lang="ar-SA" b="1" dirty="0" smtClean="0">
                <a:latin typeface="Arial" pitchFamily="34" charset="0"/>
                <a:cs typeface="Arial" pitchFamily="34" charset="0"/>
              </a:rPr>
              <a:t>غاية خاصة  و النشاط يرمي إلى الإنتاج.</a:t>
            </a:r>
            <a:endParaRPr lang="en-US" b="1" dirty="0" smtClean="0">
              <a:latin typeface="Arial" pitchFamily="34" charset="0"/>
              <a:cs typeface="Arial" pitchFamily="34" charset="0"/>
            </a:endParaRPr>
          </a:p>
          <a:p>
            <a:pPr algn="justLow"/>
            <a:endParaRPr lang="ar-IQ" dirty="0">
              <a:latin typeface="Arial" pitchFamily="34" charset="0"/>
              <a:cs typeface="Arial" pitchFamily="34" charset="0"/>
            </a:endParaRPr>
          </a:p>
        </p:txBody>
      </p:sp>
      <p:sp>
        <p:nvSpPr>
          <p:cNvPr id="7" name="عنصر نائب للمحتوى 6"/>
          <p:cNvSpPr>
            <a:spLocks noGrp="1"/>
          </p:cNvSpPr>
          <p:nvPr>
            <p:ph sz="quarter" idx="4"/>
          </p:nvPr>
        </p:nvSpPr>
        <p:spPr>
          <a:xfrm>
            <a:off x="4652169" y="1447800"/>
            <a:ext cx="3931920" cy="4552968"/>
          </a:xfrm>
        </p:spPr>
        <p:style>
          <a:lnRef idx="1">
            <a:schemeClr val="accent6"/>
          </a:lnRef>
          <a:fillRef idx="2">
            <a:schemeClr val="accent6"/>
          </a:fillRef>
          <a:effectRef idx="1">
            <a:schemeClr val="accent6"/>
          </a:effectRef>
          <a:fontRef idx="minor">
            <a:schemeClr val="dk1"/>
          </a:fontRef>
        </p:style>
        <p:txBody>
          <a:bodyPr>
            <a:noAutofit/>
          </a:bodyPr>
          <a:lstStyle/>
          <a:p>
            <a:pPr marL="342900" indent="-342900" algn="justLow">
              <a:buFontTx/>
              <a:buAutoNum type="arabicPeriod"/>
            </a:pPr>
            <a:r>
              <a:rPr lang="ar-SA" sz="2800" b="1" dirty="0" smtClean="0">
                <a:solidFill>
                  <a:srgbClr val="FF0000"/>
                </a:solidFill>
                <a:latin typeface="Arial" pitchFamily="34" charset="0"/>
                <a:cs typeface="Arial" pitchFamily="34" charset="0"/>
              </a:rPr>
              <a:t>أن يكون شيئا مرغوبا فيه أو تدعو إليه الحاجة.</a:t>
            </a:r>
            <a:endParaRPr lang="en-US" sz="2800" b="1" dirty="0" smtClean="0">
              <a:solidFill>
                <a:srgbClr val="FF0000"/>
              </a:solidFill>
              <a:latin typeface="Arial" pitchFamily="34" charset="0"/>
              <a:cs typeface="Arial" pitchFamily="34" charset="0"/>
            </a:endParaRPr>
          </a:p>
          <a:p>
            <a:pPr marL="342900" indent="-342900" algn="justLow">
              <a:buFontTx/>
              <a:buAutoNum type="arabicPeriod"/>
            </a:pPr>
            <a:r>
              <a:rPr lang="ar-SA" sz="2800" b="1" dirty="0" smtClean="0">
                <a:solidFill>
                  <a:srgbClr val="0070C0"/>
                </a:solidFill>
                <a:latin typeface="Arial" pitchFamily="34" charset="0"/>
                <a:cs typeface="Arial" pitchFamily="34" charset="0"/>
              </a:rPr>
              <a:t>أن يكون فيه قيام بالتزام.</a:t>
            </a:r>
            <a:endParaRPr lang="en-US" sz="2800" b="1" dirty="0" smtClean="0">
              <a:solidFill>
                <a:srgbClr val="0070C0"/>
              </a:solidFill>
              <a:latin typeface="Arial" pitchFamily="34" charset="0"/>
              <a:cs typeface="Arial" pitchFamily="34" charset="0"/>
            </a:endParaRPr>
          </a:p>
          <a:p>
            <a:pPr marL="342900" indent="-342900" algn="justLow">
              <a:buFontTx/>
              <a:buAutoNum type="arabicPeriod"/>
            </a:pPr>
            <a:r>
              <a:rPr lang="ar-SA" sz="2800" b="1" dirty="0" smtClean="0">
                <a:solidFill>
                  <a:schemeClr val="accent1">
                    <a:lumMod val="75000"/>
                  </a:schemeClr>
                </a:solidFill>
                <a:latin typeface="Arial" pitchFamily="34" charset="0"/>
                <a:cs typeface="Arial" pitchFamily="34" charset="0"/>
              </a:rPr>
              <a:t>أن يكون ذا قيمة تربوية عظيمة.</a:t>
            </a:r>
            <a:endParaRPr lang="en-US" sz="2800" b="1" dirty="0" smtClean="0">
              <a:solidFill>
                <a:schemeClr val="accent1">
                  <a:lumMod val="75000"/>
                </a:schemeClr>
              </a:solidFill>
              <a:latin typeface="Arial" pitchFamily="34" charset="0"/>
              <a:cs typeface="Arial" pitchFamily="34" charset="0"/>
            </a:endParaRPr>
          </a:p>
          <a:p>
            <a:pPr marL="342900" indent="-342900" algn="justLow">
              <a:buFontTx/>
              <a:buAutoNum type="arabicPeriod"/>
            </a:pPr>
            <a:r>
              <a:rPr lang="ar-SA" sz="2800" b="1" dirty="0" smtClean="0">
                <a:solidFill>
                  <a:srgbClr val="7030A0"/>
                </a:solidFill>
                <a:latin typeface="Arial" pitchFamily="34" charset="0"/>
                <a:cs typeface="Arial" pitchFamily="34" charset="0"/>
              </a:rPr>
              <a:t>أن يسير التلاميذ في أدائه إلى النهاية.</a:t>
            </a:r>
            <a:endParaRPr lang="en-US" sz="2800" b="1" dirty="0" smtClean="0">
              <a:solidFill>
                <a:srgbClr val="7030A0"/>
              </a:solidFill>
              <a:latin typeface="Arial" pitchFamily="34" charset="0"/>
              <a:cs typeface="Arial" pitchFamily="34" charset="0"/>
            </a:endParaRPr>
          </a:p>
          <a:p>
            <a:pPr marL="342900" indent="-342900" algn="justLow">
              <a:buFontTx/>
              <a:buAutoNum type="arabicPeriod"/>
            </a:pPr>
            <a:r>
              <a:rPr lang="ar-SA" sz="2800" b="1" dirty="0" smtClean="0">
                <a:solidFill>
                  <a:schemeClr val="bg2">
                    <a:lumMod val="50000"/>
                  </a:schemeClr>
                </a:solidFill>
                <a:latin typeface="Arial" pitchFamily="34" charset="0"/>
                <a:cs typeface="Arial" pitchFamily="34" charset="0"/>
              </a:rPr>
              <a:t>أن يجري العمل فيه  في ظروف طبيعية غير مصطنعة.</a:t>
            </a:r>
            <a:endParaRPr lang="en-US" sz="2800" b="1" dirty="0" smtClean="0">
              <a:solidFill>
                <a:schemeClr val="bg2">
                  <a:lumMod val="50000"/>
                </a:schemeClr>
              </a:solidFill>
              <a:latin typeface="Arial" pitchFamily="34" charset="0"/>
              <a:cs typeface="Arial" pitchFamily="34" charset="0"/>
            </a:endParaRPr>
          </a:p>
          <a:p>
            <a:pPr algn="justLow">
              <a:buNone/>
            </a:pPr>
            <a:endParaRPr lang="ar-IQ"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 to="" calcmode="lin" valueType="num">
                                      <p:cBhvr>
                                        <p:cTn id="27" dur="1" fill="hold"/>
                                        <p:tgtEl>
                                          <p:spTgt spid="6">
                                            <p:bg/>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to="" calcmode="lin" valueType="num">
                                      <p:cBhvr>
                                        <p:cTn id="32" dur="1" fill="hold"/>
                                        <p:tgtEl>
                                          <p:spTgt spid="6">
                                            <p:txEl>
                                              <p:pRg st="0" end="0"/>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7">
                                            <p:bg/>
                                          </p:spTgt>
                                        </p:tgtEl>
                                        <p:attrNameLst>
                                          <p:attrName>style.visibility</p:attrName>
                                        </p:attrNameLst>
                                      </p:cBhvr>
                                      <p:to>
                                        <p:strVal val="visible"/>
                                      </p:to>
                                    </p:set>
                                    <p:anim to="" calcmode="lin" valueType="num">
                                      <p:cBhvr>
                                        <p:cTn id="37" dur="1" fill="hold"/>
                                        <p:tgtEl>
                                          <p:spTgt spid="7">
                                            <p:bg/>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 to="" calcmode="lin" valueType="num">
                                      <p:cBhvr>
                                        <p:cTn id="42" dur="1" fill="hold"/>
                                        <p:tgtEl>
                                          <p:spTgt spid="7">
                                            <p:txEl>
                                              <p:pRg st="0" end="0"/>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 to="" calcmode="lin" valueType="num">
                                      <p:cBhvr>
                                        <p:cTn id="47" dur="1" fill="hold"/>
                                        <p:tgtEl>
                                          <p:spTgt spid="7">
                                            <p:txEl>
                                              <p:pRg st="1" end="1"/>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 to="" calcmode="lin" valueType="num">
                                      <p:cBhvr>
                                        <p:cTn id="52" dur="1" fill="hold"/>
                                        <p:tgtEl>
                                          <p:spTgt spid="7">
                                            <p:txEl>
                                              <p:pRg st="2" end="2"/>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 to="" calcmode="lin" valueType="num">
                                      <p:cBhvr>
                                        <p:cTn id="57" dur="1" fill="hold"/>
                                        <p:tgtEl>
                                          <p:spTgt spid="7">
                                            <p:txEl>
                                              <p:pRg st="3" end="3"/>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 to="" calcmode="lin" valueType="num">
                                      <p:cBhvr>
                                        <p:cTn id="62" dur="1" fill="hold"/>
                                        <p:tgtEl>
                                          <p:spTgt spid="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animBg="1"/>
      <p:bldP spid="3" grpId="0" build="p"/>
      <p:bldP spid="7"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اجهة">
  <a:themeElements>
    <a:clrScheme name="واجهة">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واجهة">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واجهة">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569</TotalTime>
  <Words>1738</Words>
  <PresentationFormat>عرض على الشاشة (3:4)‏</PresentationFormat>
  <Paragraphs>173</Paragraphs>
  <Slides>27</Slides>
  <Notes>1</Notes>
  <HiddenSlides>0</HiddenSlides>
  <MMClips>0</MMClips>
  <ScaleCrop>false</ScaleCrop>
  <HeadingPairs>
    <vt:vector size="4" baseType="variant">
      <vt:variant>
        <vt:lpstr>سمة</vt:lpstr>
      </vt:variant>
      <vt:variant>
        <vt:i4>1</vt:i4>
      </vt:variant>
      <vt:variant>
        <vt:lpstr>عناوين الشرائح</vt:lpstr>
      </vt:variant>
      <vt:variant>
        <vt:i4>27</vt:i4>
      </vt:variant>
    </vt:vector>
  </HeadingPairs>
  <TitlesOfParts>
    <vt:vector size="28" baseType="lpstr">
      <vt:lpstr>واجهة</vt:lpstr>
      <vt:lpstr>أساليب التدريس الحديثة في مجال التربية البدنية والرياضية</vt:lpstr>
      <vt:lpstr>الطريقة الإلقائية</vt:lpstr>
      <vt:lpstr>استخدام الطريقة الإلقائية يكون في المواضيع الآتية</vt:lpstr>
      <vt:lpstr>أنماط الطريقة الإلقائية (أساليب استخدامها  ( </vt:lpstr>
      <vt:lpstr>الوصف</vt:lpstr>
      <vt:lpstr>الشريحة 6</vt:lpstr>
      <vt:lpstr>سلبيات الطريقة الإلقائية</vt:lpstr>
      <vt:lpstr>طريقة الاستقراء والقياس</vt:lpstr>
      <vt:lpstr>طريقة المشروع</vt:lpstr>
      <vt:lpstr>الشريحة 10</vt:lpstr>
      <vt:lpstr>الشريحة 11</vt:lpstr>
      <vt:lpstr>الشريحة 12</vt:lpstr>
      <vt:lpstr>الشريحة 13</vt:lpstr>
      <vt:lpstr>الشريحة 14</vt:lpstr>
      <vt:lpstr>الشريحة 15</vt:lpstr>
      <vt:lpstr>موجز الأسلوب الامري</vt:lpstr>
      <vt:lpstr>الأسلوب التدريبي</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أنواع طرق التعلم لفن التدريس</dc:title>
  <dc:creator>ali</dc:creator>
  <cp:lastModifiedBy>USER</cp:lastModifiedBy>
  <cp:revision>69</cp:revision>
  <dcterms:created xsi:type="dcterms:W3CDTF">2012-04-26T14:38:32Z</dcterms:created>
  <dcterms:modified xsi:type="dcterms:W3CDTF">2014-10-22T07:23:38Z</dcterms:modified>
</cp:coreProperties>
</file>