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6" r:id="rId10"/>
    <p:sldId id="267" r:id="rId11"/>
    <p:sldId id="268"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17/05/1436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17/05/1436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17/05/1436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17/05/1436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17/05/1436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17/05/1436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17/05/1436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17/05/1436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17/05/1436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17/05/1436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17/05/1436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17/05/1436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203200"/>
            <a:ext cx="7706253" cy="2001663"/>
          </a:xfrm>
        </p:spPr>
        <p:txBody>
          <a:bodyPr>
            <a:noAutofit/>
          </a:bodyPr>
          <a:lstStyle/>
          <a:p>
            <a:pPr algn="ctr" rtl="1">
              <a:lnSpc>
                <a:spcPct val="115000"/>
              </a:lnSpc>
              <a:spcAft>
                <a:spcPts val="1000"/>
              </a:spcAft>
            </a:pPr>
            <a:r>
              <a:rPr lang="ar-IQ" sz="4400" dirty="0" smtClean="0">
                <a:solidFill>
                  <a:schemeClr val="accent5">
                    <a:lumMod val="20000"/>
                    <a:lumOff val="80000"/>
                  </a:schemeClr>
                </a:solidFill>
                <a:effectLst/>
                <a:ea typeface="Calibri"/>
                <a:cs typeface="Arial"/>
              </a:rPr>
              <a:t>شرب السوائل قبل وأثناء وبعد النشاط الرياضي</a:t>
            </a:r>
            <a:r>
              <a:rPr lang="en-US" sz="4400" dirty="0">
                <a:effectLst/>
                <a:ea typeface="Calibri"/>
                <a:cs typeface="Arial"/>
              </a:rPr>
              <a:t/>
            </a:r>
            <a:br>
              <a:rPr lang="en-US" sz="4400" dirty="0">
                <a:effectLst/>
                <a:ea typeface="Calibri"/>
                <a:cs typeface="Arial"/>
              </a:rPr>
            </a:br>
            <a:endParaRPr lang="ar-IQ" sz="4400" dirty="0"/>
          </a:p>
        </p:txBody>
      </p:sp>
      <p:sp>
        <p:nvSpPr>
          <p:cNvPr id="3" name="عنوان فرعي 2"/>
          <p:cNvSpPr>
            <a:spLocks noGrp="1"/>
          </p:cNvSpPr>
          <p:nvPr>
            <p:ph type="subTitle" idx="1"/>
          </p:nvPr>
        </p:nvSpPr>
        <p:spPr>
          <a:xfrm>
            <a:off x="3779912" y="1844824"/>
            <a:ext cx="5046384" cy="1752600"/>
          </a:xfrm>
        </p:spPr>
        <p:txBody>
          <a:bodyPr>
            <a:normAutofit fontScale="62500" lnSpcReduction="20000"/>
          </a:bodyPr>
          <a:lstStyle/>
          <a:p>
            <a:r>
              <a:rPr lang="ar-IQ" sz="6600" dirty="0" smtClean="0"/>
              <a:t>اعـــــــــــــــــــداد</a:t>
            </a:r>
          </a:p>
          <a:p>
            <a:r>
              <a:rPr lang="ar-IQ" sz="6600" dirty="0" smtClean="0"/>
              <a:t> </a:t>
            </a:r>
          </a:p>
          <a:p>
            <a:r>
              <a:rPr lang="ar-IQ" sz="4800" dirty="0" smtClean="0"/>
              <a:t>م.م أكرم عبدالحسين جياد</a:t>
            </a:r>
            <a:endParaRPr lang="ar-IQ" sz="48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28800"/>
            <a:ext cx="3218085" cy="2952328"/>
          </a:xfrm>
          <a:prstGeom prst="rect">
            <a:avLst/>
          </a:prstGeom>
        </p:spPr>
      </p:pic>
    </p:spTree>
    <p:extLst>
      <p:ext uri="{BB962C8B-B14F-4D97-AF65-F5344CB8AC3E}">
        <p14:creationId xmlns:p14="http://schemas.microsoft.com/office/powerpoint/2010/main" val="666617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4000" dirty="0">
                <a:solidFill>
                  <a:schemeClr val="tx1"/>
                </a:solidFill>
              </a:rPr>
              <a:t>المشروبات الرياضية</a:t>
            </a:r>
          </a:p>
        </p:txBody>
      </p:sp>
      <p:sp>
        <p:nvSpPr>
          <p:cNvPr id="3" name="عنصر نائب للمحتوى 2"/>
          <p:cNvSpPr>
            <a:spLocks noGrp="1"/>
          </p:cNvSpPr>
          <p:nvPr>
            <p:ph idx="1"/>
          </p:nvPr>
        </p:nvSpPr>
        <p:spPr/>
        <p:txBody>
          <a:bodyPr>
            <a:normAutofit lnSpcReduction="10000"/>
          </a:bodyPr>
          <a:lstStyle/>
          <a:p>
            <a:pPr marL="0" indent="0" algn="just">
              <a:buNone/>
            </a:pPr>
            <a:r>
              <a:rPr lang="ar-IQ" dirty="0"/>
              <a:t>هي المشروبات التي تتكون من الصوديوم والماء والكربوهيدرات على شكل سكريات بسيطة، يجب على الرياضي تناولها خلال التدريب اذا كان التمرين بشدة عالية ولأكثر من ساعة واحدة وخاصة اذا كانت هناك اكثر من وحدة تدريبية في اليوم الواحد، او اذا كان الرياضي شديد التعرق. لان ممارسة النشاط الرياضي لفترة طويلة سوف لن نفقد الماء فقط بل حتى شوارد الصوديوم (وهي احدى مكونات الملح) عن طريق </a:t>
            </a:r>
            <a:r>
              <a:rPr lang="ar-IQ" dirty="0" smtClean="0"/>
              <a:t>التعرق </a:t>
            </a:r>
            <a:r>
              <a:rPr lang="ar-IQ" dirty="0"/>
              <a:t>لذلك نرى هذه المشروبات ضرورية جدا في سباقات المارثون لان هكذا سباقات التي تتميز بكثافة عمل عالية تؤدي الى فقدان كميات كبيرة من الصوديوم التي تؤدي بالتالي الى التقيؤ وصعوبة التركيز وصعوبة التنفس وفي اسوأ الحالات تصل الى درجة الموت. لذلك نرى ان المشروبات الرياضية الحل الامثل لإزالة هذه التوترات من خلال التزود بالصوديوم ورفع الضغط </a:t>
            </a:r>
            <a:r>
              <a:rPr lang="ar-IQ"/>
              <a:t>الاسموزي </a:t>
            </a:r>
            <a:r>
              <a:rPr lang="ar-IQ" smtClean="0"/>
              <a:t>للخلايا .</a:t>
            </a:r>
            <a:endParaRPr lang="ar-IQ" dirty="0"/>
          </a:p>
        </p:txBody>
      </p:sp>
    </p:spTree>
    <p:extLst>
      <p:ext uri="{BB962C8B-B14F-4D97-AF65-F5344CB8AC3E}">
        <p14:creationId xmlns:p14="http://schemas.microsoft.com/office/powerpoint/2010/main" val="53170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المشروبات الرياضية</a:t>
            </a:r>
          </a:p>
        </p:txBody>
      </p:sp>
      <p:sp>
        <p:nvSpPr>
          <p:cNvPr id="3" name="عنصر نائب للمحتوى 2"/>
          <p:cNvSpPr>
            <a:spLocks noGrp="1"/>
          </p:cNvSpPr>
          <p:nvPr>
            <p:ph idx="1"/>
          </p:nvPr>
        </p:nvSpPr>
        <p:spPr/>
        <p:txBody>
          <a:bodyPr>
            <a:normAutofit fontScale="92500" lnSpcReduction="10000"/>
          </a:bodyPr>
          <a:lstStyle/>
          <a:p>
            <a:pPr marL="0" indent="0" algn="just">
              <a:lnSpc>
                <a:spcPct val="150000"/>
              </a:lnSpc>
              <a:buNone/>
            </a:pPr>
            <a:r>
              <a:rPr lang="ar-IQ" dirty="0"/>
              <a:t>ان فعالية هذه المشروبات من خلال املاح الصوديوم الذي يشعرنا بالعطش وبالتالي اجبارنا على تناول </a:t>
            </a:r>
            <a:r>
              <a:rPr lang="ar-IQ" dirty="0" smtClean="0"/>
              <a:t>السوائل  </a:t>
            </a:r>
            <a:r>
              <a:rPr lang="ar-IQ" dirty="0"/>
              <a:t>كذلك وفرت الكربوهيدرات البسيطة التي تعمل على الحفاظ على مستوى السكر في الدم وتوفير الطاقة اللازمة في الخلايا للحفاظ على مخزون </a:t>
            </a:r>
            <a:r>
              <a:rPr lang="ar-IQ" dirty="0" smtClean="0"/>
              <a:t>الكلايكوجين </a:t>
            </a:r>
            <a:r>
              <a:rPr lang="ar-IQ" dirty="0"/>
              <a:t>وبهذه الطريقة يمكننا التدريب لفترة اطول وبشدة </a:t>
            </a:r>
            <a:r>
              <a:rPr lang="ar-IQ" dirty="0" smtClean="0"/>
              <a:t>اعلى .</a:t>
            </a:r>
            <a:endParaRPr lang="ar-IQ" dirty="0"/>
          </a:p>
          <a:p>
            <a:pPr marL="0" indent="0" algn="just">
              <a:lnSpc>
                <a:spcPct val="150000"/>
              </a:lnSpc>
              <a:buNone/>
            </a:pPr>
            <a:r>
              <a:rPr lang="ar-IQ" dirty="0"/>
              <a:t>يجب ان يكون تركيز الكربوهيدرات في المشروبات الرياضية 3-8%  وحسب مناخ بيئة </a:t>
            </a:r>
            <a:r>
              <a:rPr lang="ar-IQ" dirty="0" smtClean="0"/>
              <a:t>التدريب  </a:t>
            </a:r>
            <a:r>
              <a:rPr lang="ar-IQ" dirty="0"/>
              <a:t>فعدائي المارثون في الاجواء الدافئة يحتاجون نسبة سكريات 3% ، اما الرياضات الشتوية فتحتاج نسبة اعلى 8</a:t>
            </a:r>
            <a:r>
              <a:rPr lang="ar-IQ" dirty="0" smtClean="0"/>
              <a:t>% </a:t>
            </a:r>
            <a:r>
              <a:rPr lang="ar-IQ" dirty="0"/>
              <a:t>لا ينبغي ان تحتوي المشروبات الرياضية على سكر الفواكه لان هذا يؤدي الى مشاكل في </a:t>
            </a:r>
            <a:r>
              <a:rPr lang="ar-IQ" dirty="0" smtClean="0"/>
              <a:t>المعدة .</a:t>
            </a:r>
            <a:endParaRPr lang="ar-IQ" dirty="0"/>
          </a:p>
        </p:txBody>
      </p:sp>
    </p:spTree>
    <p:extLst>
      <p:ext uri="{BB962C8B-B14F-4D97-AF65-F5344CB8AC3E}">
        <p14:creationId xmlns:p14="http://schemas.microsoft.com/office/powerpoint/2010/main" val="530654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شرب السوائل قبل وأثناء وبعد النشاط الرياضي</a:t>
            </a:r>
          </a:p>
        </p:txBody>
      </p:sp>
      <p:sp>
        <p:nvSpPr>
          <p:cNvPr id="3" name="عنصر نائب للمحتوى 2"/>
          <p:cNvSpPr>
            <a:spLocks noGrp="1"/>
          </p:cNvSpPr>
          <p:nvPr>
            <p:ph idx="1"/>
          </p:nvPr>
        </p:nvSpPr>
        <p:spPr/>
        <p:txBody>
          <a:bodyPr>
            <a:normAutofit/>
          </a:bodyPr>
          <a:lstStyle/>
          <a:p>
            <a:pPr marL="0" indent="0" algn="just">
              <a:lnSpc>
                <a:spcPct val="115000"/>
              </a:lnSpc>
              <a:spcAft>
                <a:spcPts val="1000"/>
              </a:spcAft>
              <a:buNone/>
            </a:pPr>
            <a:r>
              <a:rPr lang="ar-IQ" sz="2800" b="1" dirty="0">
                <a:latin typeface="Calibri"/>
                <a:ea typeface="Calibri"/>
                <a:cs typeface="Arial"/>
              </a:rPr>
              <a:t>السوائل لها دور كبير في الاداء البدني والنشاط الرياضي، لكننا نسمع بعض الحكايات غير المثبتة حول كيفية شرب السوائل من اجل الارتقاء بالأداء الرياضي، وهذه الحكايات غالبا لم تدعم بأسس او اثباتات علمية، </a:t>
            </a:r>
            <a:r>
              <a:rPr lang="ar-IQ" sz="2800" b="1" dirty="0" smtClean="0">
                <a:latin typeface="Calibri"/>
                <a:ea typeface="Calibri"/>
                <a:cs typeface="Arial"/>
              </a:rPr>
              <a:t>لذلك سنعرض </a:t>
            </a:r>
            <a:r>
              <a:rPr lang="ar-IQ" sz="2800" b="1" dirty="0">
                <a:latin typeface="Calibri"/>
                <a:ea typeface="Calibri"/>
                <a:cs typeface="Arial"/>
              </a:rPr>
              <a:t>عليكم بعض نتائج البحوث الخاصة بالطرق المثلى لتناول السوائل قبل واثناء وبعد النشاط الرياضي</a:t>
            </a:r>
            <a:r>
              <a:rPr lang="ar-IQ" sz="2800" b="1" dirty="0" smtClean="0">
                <a:latin typeface="Calibri"/>
                <a:ea typeface="Calibri"/>
                <a:cs typeface="Arial"/>
              </a:rPr>
              <a:t>. </a:t>
            </a:r>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4467382"/>
            <a:ext cx="3240360" cy="2016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5677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وظائف السوائل في الجسم</a:t>
            </a:r>
          </a:p>
        </p:txBody>
      </p:sp>
      <p:sp>
        <p:nvSpPr>
          <p:cNvPr id="3" name="عنصر نائب للمحتوى 2"/>
          <p:cNvSpPr>
            <a:spLocks noGrp="1"/>
          </p:cNvSpPr>
          <p:nvPr>
            <p:ph idx="1"/>
          </p:nvPr>
        </p:nvSpPr>
        <p:spPr/>
        <p:txBody>
          <a:bodyPr>
            <a:normAutofit fontScale="92500" lnSpcReduction="20000"/>
          </a:bodyPr>
          <a:lstStyle/>
          <a:p>
            <a:pPr algn="just">
              <a:lnSpc>
                <a:spcPct val="150000"/>
              </a:lnSpc>
            </a:pPr>
            <a:r>
              <a:rPr lang="ar-IQ" dirty="0" smtClean="0"/>
              <a:t>النقل </a:t>
            </a:r>
            <a:r>
              <a:rPr lang="ar-IQ" dirty="0"/>
              <a:t>من خلال الدم الذي يعمل على نقل الاوكسجين والهورمونات والمواد الغذائية الى انسجة الجسم ، ويساعد على التخلص من المنتجات الفائضة والنفايات عن طريق </a:t>
            </a:r>
            <a:r>
              <a:rPr lang="ar-IQ" dirty="0" smtClean="0"/>
              <a:t>الكلى </a:t>
            </a:r>
            <a:r>
              <a:rPr lang="ar-IQ" dirty="0"/>
              <a:t>والكبد.</a:t>
            </a:r>
          </a:p>
          <a:p>
            <a:pPr algn="just">
              <a:lnSpc>
                <a:spcPct val="150000"/>
              </a:lnSpc>
            </a:pPr>
            <a:r>
              <a:rPr lang="ar-IQ" dirty="0" smtClean="0"/>
              <a:t>تمثل </a:t>
            </a:r>
            <a:r>
              <a:rPr lang="ar-IQ" dirty="0"/>
              <a:t>السوائل نسبة 60-70% من وزن الجسم.</a:t>
            </a:r>
          </a:p>
          <a:p>
            <a:pPr algn="just">
              <a:lnSpc>
                <a:spcPct val="150000"/>
              </a:lnSpc>
            </a:pPr>
            <a:r>
              <a:rPr lang="ar-IQ" dirty="0" smtClean="0"/>
              <a:t>تعمل </a:t>
            </a:r>
            <a:r>
              <a:rPr lang="ar-IQ" dirty="0"/>
              <a:t>السوائل كوسادة لامتصاص الصدمات في الحبل الشوكي والدماغ، فضلا عن  </a:t>
            </a:r>
            <a:r>
              <a:rPr lang="ar-IQ" dirty="0" smtClean="0"/>
              <a:t>عمله </a:t>
            </a:r>
            <a:r>
              <a:rPr lang="ar-IQ" dirty="0"/>
              <a:t>كمادة مزيتة او ملينة في المفاصل والانسجة.</a:t>
            </a:r>
          </a:p>
          <a:p>
            <a:pPr algn="just">
              <a:lnSpc>
                <a:spcPct val="150000"/>
              </a:lnSpc>
            </a:pPr>
            <a:r>
              <a:rPr lang="ar-IQ" dirty="0" smtClean="0"/>
              <a:t>تعمل </a:t>
            </a:r>
            <a:r>
              <a:rPr lang="ar-IQ" dirty="0"/>
              <a:t>السوائل على تنظيم درجة حراة الجسم من خلال التعرق اثناء التعب.</a:t>
            </a:r>
          </a:p>
          <a:p>
            <a:pPr algn="just">
              <a:lnSpc>
                <a:spcPct val="150000"/>
              </a:lnSpc>
            </a:pPr>
            <a:r>
              <a:rPr lang="ar-IQ" dirty="0" smtClean="0"/>
              <a:t>تشترك </a:t>
            </a:r>
            <a:r>
              <a:rPr lang="ar-IQ" dirty="0"/>
              <a:t>السوائل في معظم وظائف الجسم.</a:t>
            </a:r>
          </a:p>
        </p:txBody>
      </p:sp>
    </p:spTree>
    <p:extLst>
      <p:ext uri="{BB962C8B-B14F-4D97-AF65-F5344CB8AC3E}">
        <p14:creationId xmlns:p14="http://schemas.microsoft.com/office/powerpoint/2010/main" val="1291257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تناول السوائل قبل النشاط الرياضي والتمارين</a:t>
            </a:r>
          </a:p>
        </p:txBody>
      </p:sp>
      <p:sp>
        <p:nvSpPr>
          <p:cNvPr id="3" name="عنصر نائب للمحتوى 2"/>
          <p:cNvSpPr>
            <a:spLocks noGrp="1"/>
          </p:cNvSpPr>
          <p:nvPr>
            <p:ph idx="1"/>
          </p:nvPr>
        </p:nvSpPr>
        <p:spPr/>
        <p:txBody>
          <a:bodyPr>
            <a:normAutofit/>
          </a:bodyPr>
          <a:lstStyle/>
          <a:p>
            <a:pPr algn="just">
              <a:lnSpc>
                <a:spcPct val="150000"/>
              </a:lnSpc>
            </a:pPr>
            <a:r>
              <a:rPr lang="ar-IQ" dirty="0"/>
              <a:t>يجب مراعاة التنظيم في تناول السوائل حالها حال مراعاة تناول الغذاء قبل النشاط البدني او التمارين الرياضية </a:t>
            </a:r>
            <a:r>
              <a:rPr lang="ar-IQ" dirty="0" smtClean="0"/>
              <a:t>لكي </a:t>
            </a:r>
            <a:r>
              <a:rPr lang="ar-IQ" dirty="0"/>
              <a:t>يكون هناك وقت لتشبع الخلايا بالسوائل وملأها لتجنب الجفاف اثناء النشاط </a:t>
            </a:r>
            <a:r>
              <a:rPr lang="ar-IQ" dirty="0" smtClean="0"/>
              <a:t>البدني, </a:t>
            </a:r>
            <a:r>
              <a:rPr lang="ar-IQ" dirty="0"/>
              <a:t>ويجب على الرياضي ان لا يستمر بالنشاط الرياضي وهو عطشان لان هذا يسبب بفقدان 1% من وزن الجسم ومن الامكانية البدنية </a:t>
            </a:r>
            <a:r>
              <a:rPr lang="ar-IQ" dirty="0" smtClean="0"/>
              <a:t>للرياضي, </a:t>
            </a:r>
            <a:r>
              <a:rPr lang="ar-IQ" dirty="0"/>
              <a:t>لذا نرى ان تناول السوائل تنقسم الى قسمين قبل </a:t>
            </a:r>
            <a:r>
              <a:rPr lang="ar-IQ" dirty="0" smtClean="0"/>
              <a:t>البدء </a:t>
            </a:r>
            <a:r>
              <a:rPr lang="ar-IQ" dirty="0"/>
              <a:t>بالتمرين</a:t>
            </a:r>
            <a:r>
              <a:rPr lang="ar-IQ" dirty="0" smtClean="0"/>
              <a:t>. </a:t>
            </a:r>
            <a:endParaRPr lang="ar-IQ" dirty="0"/>
          </a:p>
        </p:txBody>
      </p:sp>
    </p:spTree>
    <p:extLst>
      <p:ext uri="{BB962C8B-B14F-4D97-AF65-F5344CB8AC3E}">
        <p14:creationId xmlns:p14="http://schemas.microsoft.com/office/powerpoint/2010/main" val="47337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92696"/>
            <a:ext cx="8229600" cy="1143000"/>
          </a:xfrm>
        </p:spPr>
        <p:txBody>
          <a:bodyPr/>
          <a:lstStyle/>
          <a:p>
            <a:pPr algn="r"/>
            <a:r>
              <a:rPr lang="ar-IQ" dirty="0" smtClean="0"/>
              <a:t>تناول </a:t>
            </a:r>
            <a:r>
              <a:rPr lang="ar-IQ" dirty="0"/>
              <a:t>السوائل قبل النشاط الرياضي والتمارين</a:t>
            </a:r>
          </a:p>
        </p:txBody>
      </p:sp>
      <p:sp>
        <p:nvSpPr>
          <p:cNvPr id="3" name="عنصر نائب للمحتوى 2"/>
          <p:cNvSpPr>
            <a:spLocks noGrp="1"/>
          </p:cNvSpPr>
          <p:nvPr>
            <p:ph idx="1"/>
          </p:nvPr>
        </p:nvSpPr>
        <p:spPr/>
        <p:txBody>
          <a:bodyPr>
            <a:normAutofit/>
          </a:bodyPr>
          <a:lstStyle/>
          <a:p>
            <a:pPr marL="0" indent="0" algn="just">
              <a:buNone/>
            </a:pPr>
            <a:r>
              <a:rPr lang="ar-IQ" dirty="0"/>
              <a:t> شرب السوائل قبل التمرين بحوالي ساعتين وبحجم نصف لتر من الماء او المشروبات الرياضية وهذا يعطي الوقت الكافي للخلايا للتشبع بالسوائل وكذلك الفرصة في التخلص من السوائل الزائدة من خلال التبول  والادرار قبل </a:t>
            </a:r>
            <a:r>
              <a:rPr lang="ar-IQ" dirty="0" smtClean="0"/>
              <a:t>البدء بالمسابقة </a:t>
            </a:r>
            <a:r>
              <a:rPr lang="ar-IQ" dirty="0"/>
              <a:t>او التمرين.</a:t>
            </a:r>
          </a:p>
          <a:p>
            <a:pPr marL="0" indent="0" algn="just">
              <a:buNone/>
            </a:pPr>
            <a:r>
              <a:rPr lang="ar-IQ" dirty="0"/>
              <a:t> تناول السوائل قبل 10-20 دقيقة قبل التمرين او المنافسة وبحجم 200-300 ملل من الماء او السوائل الرياضية اذا كنت ستعمل بكثافة اكثر من 60 دقيقة، وهذه الكمية سوف لن تؤدي الى تكوين البول </a:t>
            </a:r>
            <a:r>
              <a:rPr lang="ar-IQ" dirty="0" smtClean="0"/>
              <a:t>لأنه </a:t>
            </a:r>
            <a:r>
              <a:rPr lang="ar-IQ" dirty="0"/>
              <a:t>سيتم  تشغيل النشاط الكلوي اثناء النشاط </a:t>
            </a:r>
            <a:r>
              <a:rPr lang="ar-IQ" dirty="0" smtClean="0"/>
              <a:t>الرياضي . </a:t>
            </a:r>
            <a:endParaRPr lang="ar-IQ" dirty="0"/>
          </a:p>
        </p:txBody>
      </p:sp>
    </p:spTree>
    <p:extLst>
      <p:ext uri="{BB962C8B-B14F-4D97-AF65-F5344CB8AC3E}">
        <p14:creationId xmlns:p14="http://schemas.microsoft.com/office/powerpoint/2010/main" val="4199637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تناول السوائل اثناء النشاط الرياضي</a:t>
            </a:r>
          </a:p>
        </p:txBody>
      </p:sp>
      <p:sp>
        <p:nvSpPr>
          <p:cNvPr id="3" name="عنصر نائب للمحتوى 2"/>
          <p:cNvSpPr>
            <a:spLocks noGrp="1"/>
          </p:cNvSpPr>
          <p:nvPr>
            <p:ph idx="1"/>
          </p:nvPr>
        </p:nvSpPr>
        <p:spPr/>
        <p:txBody>
          <a:bodyPr>
            <a:normAutofit lnSpcReduction="10000"/>
          </a:bodyPr>
          <a:lstStyle/>
          <a:p>
            <a:pPr algn="just"/>
            <a:r>
              <a:rPr lang="ar-IQ" dirty="0"/>
              <a:t>يجب ان يشرب الرياضي السوائل اثناء ممارسته النشاط البدني كل 10-20 دقيقة، ويعتمد حجم السوائل على كمية التعرق ودرجة الحرارة وكثافة العمل الرياضي وبشكل عام يتم استهلاك </a:t>
            </a:r>
            <a:r>
              <a:rPr lang="ar-IQ" dirty="0" smtClean="0"/>
              <a:t>0,9ــ 2,1 </a:t>
            </a:r>
            <a:r>
              <a:rPr lang="ar-IQ" dirty="0"/>
              <a:t>لتر في الساعة للرياضين الهواة ، اما في رياضة النخبة والمتقدمين فتكون نسبة استهلاك السوائل </a:t>
            </a:r>
            <a:r>
              <a:rPr lang="ar-IQ" dirty="0" smtClean="0"/>
              <a:t>1,6ــ 2,4 </a:t>
            </a:r>
            <a:r>
              <a:rPr lang="ar-IQ" dirty="0"/>
              <a:t>لتر في الساعة. وكمقياس عام لمعرفة الحاجة للسوائل هو 1 ملل من السوائل لكل 4,2كغم/1كيلو كالوري تم </a:t>
            </a:r>
            <a:r>
              <a:rPr lang="ar-IQ" dirty="0" smtClean="0"/>
              <a:t>حرقها, </a:t>
            </a:r>
            <a:r>
              <a:rPr lang="ar-IQ" dirty="0"/>
              <a:t>هذه طريقة عامة وقد تغفل كثير من الجوانب المهمة مثل المستوى الفردي والعوامل البيئية ونسبة استهلاك السوائل حسب نوع الفعالية الرياضية، على سبيل المثال فان رياضة التزلج على الجليد تستهلك كمية كبيرة من الطاقة ، لكن يفقد القليل من السوائل بسبب انخفاض درجات الحرارة بسبب برودة المناخ في تلك المناطق وبالتالي انخفاض نسبة </a:t>
            </a:r>
            <a:r>
              <a:rPr lang="ar-IQ" dirty="0" smtClean="0"/>
              <a:t>التعرق, </a:t>
            </a:r>
            <a:r>
              <a:rPr lang="ar-IQ" dirty="0"/>
              <a:t>لذلك من المهم ضبط كمية السوائل الضرورية في نوع النشاط الرياضي معتمداً على هذه المتغيرات .</a:t>
            </a:r>
          </a:p>
        </p:txBody>
      </p:sp>
    </p:spTree>
    <p:extLst>
      <p:ext uri="{BB962C8B-B14F-4D97-AF65-F5344CB8AC3E}">
        <p14:creationId xmlns:p14="http://schemas.microsoft.com/office/powerpoint/2010/main" val="1970917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a:solidFill>
                  <a:srgbClr val="0070C0"/>
                </a:solidFill>
              </a:rPr>
              <a:t>لماذا نشرب السوائل اثناء التمارين الرياضية والمسابقات؟</a:t>
            </a:r>
          </a:p>
        </p:txBody>
      </p:sp>
      <p:sp>
        <p:nvSpPr>
          <p:cNvPr id="3" name="عنصر نائب للمحتوى 2"/>
          <p:cNvSpPr>
            <a:spLocks noGrp="1"/>
          </p:cNvSpPr>
          <p:nvPr>
            <p:ph idx="1"/>
          </p:nvPr>
        </p:nvSpPr>
        <p:spPr>
          <a:xfrm>
            <a:off x="467544" y="1916832"/>
            <a:ext cx="8229600" cy="4389120"/>
          </a:xfrm>
        </p:spPr>
        <p:txBody>
          <a:bodyPr>
            <a:normAutofit lnSpcReduction="10000"/>
          </a:bodyPr>
          <a:lstStyle/>
          <a:p>
            <a:pPr marL="0" indent="0" algn="just">
              <a:lnSpc>
                <a:spcPct val="150000"/>
              </a:lnSpc>
              <a:buNone/>
            </a:pPr>
            <a:r>
              <a:rPr lang="ar-IQ" dirty="0" smtClean="0"/>
              <a:t>1.لمنع </a:t>
            </a:r>
            <a:r>
              <a:rPr lang="ar-IQ" dirty="0"/>
              <a:t>ارتفاع  درجة </a:t>
            </a:r>
            <a:r>
              <a:rPr lang="ar-IQ" dirty="0" smtClean="0"/>
              <a:t>حرارة الجسم ولمنع </a:t>
            </a:r>
            <a:r>
              <a:rPr lang="ar-IQ" dirty="0"/>
              <a:t>التعب ولتسهيل التفاعلات الكيميائية في الجسم مثل </a:t>
            </a:r>
            <a:r>
              <a:rPr lang="ar-IQ" dirty="0" smtClean="0"/>
              <a:t>التقلصات </a:t>
            </a:r>
            <a:r>
              <a:rPr lang="ar-IQ" dirty="0"/>
              <a:t>العضلية وتقلل من التعب </a:t>
            </a:r>
            <a:r>
              <a:rPr lang="ar-IQ" dirty="0" smtClean="0"/>
              <a:t>العضلي .</a:t>
            </a:r>
            <a:endParaRPr lang="ar-IQ" dirty="0"/>
          </a:p>
          <a:p>
            <a:pPr marL="0" indent="0" algn="just">
              <a:lnSpc>
                <a:spcPct val="150000"/>
              </a:lnSpc>
              <a:buNone/>
            </a:pPr>
            <a:r>
              <a:rPr lang="ar-IQ" dirty="0" smtClean="0"/>
              <a:t>2.تعوض </a:t>
            </a:r>
            <a:r>
              <a:rPr lang="ar-IQ" dirty="0"/>
              <a:t>ما يفقده الرياضي من سوائل اثناء التعرق ويوفر بعض الطاقة  الكهربائية المهمة في الايعازات العصبية الحركية، ويقلل من خطر التمزقات  </a:t>
            </a:r>
            <a:r>
              <a:rPr lang="ar-IQ" dirty="0" smtClean="0"/>
              <a:t>العضلية.</a:t>
            </a:r>
          </a:p>
          <a:p>
            <a:pPr marL="0" indent="0" algn="just">
              <a:lnSpc>
                <a:spcPct val="150000"/>
              </a:lnSpc>
              <a:buNone/>
            </a:pPr>
            <a:r>
              <a:rPr lang="ar-IQ" dirty="0" smtClean="0"/>
              <a:t>3. يقلل </a:t>
            </a:r>
            <a:r>
              <a:rPr lang="ar-IQ" dirty="0"/>
              <a:t>من استهلاك الكلايكوجين وهذا يعني اننا سنحافظ على مصادر الطاقة </a:t>
            </a:r>
            <a:r>
              <a:rPr lang="ar-IQ" dirty="0" smtClean="0"/>
              <a:t>لأطول </a:t>
            </a:r>
            <a:r>
              <a:rPr lang="ar-IQ" dirty="0"/>
              <a:t>فترة </a:t>
            </a:r>
            <a:r>
              <a:rPr lang="ar-IQ" dirty="0" smtClean="0"/>
              <a:t>ممكنة .</a:t>
            </a:r>
            <a:endParaRPr lang="ar-IQ" dirty="0"/>
          </a:p>
        </p:txBody>
      </p:sp>
    </p:spTree>
    <p:extLst>
      <p:ext uri="{BB962C8B-B14F-4D97-AF65-F5344CB8AC3E}">
        <p14:creationId xmlns:p14="http://schemas.microsoft.com/office/powerpoint/2010/main" val="2952734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a:t>تناول السوائل بعد الانتهاء من التمرين او النشاط البدني</a:t>
            </a:r>
          </a:p>
        </p:txBody>
      </p:sp>
      <p:sp>
        <p:nvSpPr>
          <p:cNvPr id="3" name="عنصر نائب للمحتوى 2"/>
          <p:cNvSpPr>
            <a:spLocks noGrp="1"/>
          </p:cNvSpPr>
          <p:nvPr>
            <p:ph idx="1"/>
          </p:nvPr>
        </p:nvSpPr>
        <p:spPr/>
        <p:txBody>
          <a:bodyPr>
            <a:normAutofit fontScale="92500" lnSpcReduction="10000"/>
          </a:bodyPr>
          <a:lstStyle/>
          <a:p>
            <a:pPr marL="0" indent="0" algn="just">
              <a:lnSpc>
                <a:spcPct val="150000"/>
              </a:lnSpc>
              <a:buNone/>
            </a:pPr>
            <a:r>
              <a:rPr lang="ar-IQ" dirty="0"/>
              <a:t>الجسم بعد التدريب يستمر باستهلاك السوائل اكثر من المعتاد، لذلك فمن المهم ان نشرب نسبة 50% من كمية السوائل المستهلكة بعد الانتهاء من النشاط البدني، هذا يعني انه اذا كنت فقدت 2 لتر من الماء خلال التدريب وشربت نفس الكمية اثناء التدريب، يجب عليك تناول 1 لتر بعد </a:t>
            </a:r>
            <a:r>
              <a:rPr lang="ar-IQ" dirty="0" smtClean="0"/>
              <a:t>التدريب ,هذا </a:t>
            </a:r>
            <a:r>
              <a:rPr lang="ar-IQ" dirty="0"/>
              <a:t>من العوامل المهمة لتجنب الجفاف خاصة في ليلة نفس يوم التدريب وهذا يؤدي الى عدم الاستشفاء والراحة وكذلك عدم بناء البروتين </a:t>
            </a:r>
            <a:r>
              <a:rPr lang="ar-IQ" dirty="0" smtClean="0"/>
              <a:t>, هنا </a:t>
            </a:r>
            <a:r>
              <a:rPr lang="ar-IQ" dirty="0"/>
              <a:t>نرى ضرورة بتناول السوائل وخاصة المشروبات الرياضية التي تحفظ نسبة الصوديوم وتزيد من زيارتنا لدورة </a:t>
            </a:r>
            <a:r>
              <a:rPr lang="ar-IQ" dirty="0" smtClean="0"/>
              <a:t>المياه </a:t>
            </a:r>
            <a:r>
              <a:rPr lang="ar-IQ" dirty="0"/>
              <a:t>الذي يعتبر مظهر مهم </a:t>
            </a:r>
            <a:r>
              <a:rPr lang="ar-IQ" dirty="0" smtClean="0"/>
              <a:t>للاستشفاء .</a:t>
            </a:r>
            <a:endParaRPr lang="ar-IQ" dirty="0"/>
          </a:p>
        </p:txBody>
      </p:sp>
    </p:spTree>
    <p:extLst>
      <p:ext uri="{BB962C8B-B14F-4D97-AF65-F5344CB8AC3E}">
        <p14:creationId xmlns:p14="http://schemas.microsoft.com/office/powerpoint/2010/main" val="2325189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لماذا نشرب السوائل بعد التمرين</a:t>
            </a:r>
          </a:p>
        </p:txBody>
      </p:sp>
      <p:sp>
        <p:nvSpPr>
          <p:cNvPr id="3" name="عنصر نائب للمحتوى 2"/>
          <p:cNvSpPr>
            <a:spLocks noGrp="1"/>
          </p:cNvSpPr>
          <p:nvPr>
            <p:ph idx="1"/>
          </p:nvPr>
        </p:nvSpPr>
        <p:spPr/>
        <p:txBody>
          <a:bodyPr>
            <a:normAutofit/>
          </a:bodyPr>
          <a:lstStyle/>
          <a:p>
            <a:pPr marL="0" indent="0" algn="just">
              <a:lnSpc>
                <a:spcPct val="150000"/>
              </a:lnSpc>
              <a:buNone/>
            </a:pPr>
            <a:r>
              <a:rPr lang="ar-IQ" dirty="0" smtClean="0"/>
              <a:t>1.  </a:t>
            </a:r>
            <a:r>
              <a:rPr lang="ar-IQ" dirty="0"/>
              <a:t>استعادة توازن </a:t>
            </a:r>
            <a:r>
              <a:rPr lang="ar-IQ" dirty="0" smtClean="0"/>
              <a:t>السوائل .</a:t>
            </a:r>
            <a:endParaRPr lang="ar-IQ" dirty="0"/>
          </a:p>
          <a:p>
            <a:pPr marL="0" indent="0" algn="just">
              <a:lnSpc>
                <a:spcPct val="150000"/>
              </a:lnSpc>
              <a:buNone/>
            </a:pPr>
            <a:r>
              <a:rPr lang="ar-IQ" dirty="0"/>
              <a:t> </a:t>
            </a:r>
            <a:r>
              <a:rPr lang="ar-IQ" dirty="0" smtClean="0"/>
              <a:t>2. </a:t>
            </a:r>
            <a:r>
              <a:rPr lang="ar-IQ" dirty="0"/>
              <a:t>اعادة الشوارد الكهربائية المنحلة ( الصوديوم).</a:t>
            </a:r>
          </a:p>
          <a:p>
            <a:pPr marL="0" indent="0" algn="just">
              <a:lnSpc>
                <a:spcPct val="150000"/>
              </a:lnSpc>
              <a:buNone/>
            </a:pPr>
            <a:r>
              <a:rPr lang="ar-IQ" dirty="0"/>
              <a:t> </a:t>
            </a:r>
            <a:r>
              <a:rPr lang="ar-IQ" dirty="0" smtClean="0"/>
              <a:t>3. </a:t>
            </a:r>
            <a:r>
              <a:rPr lang="ar-IQ" dirty="0"/>
              <a:t>تحفيز بناء </a:t>
            </a:r>
            <a:r>
              <a:rPr lang="ar-IQ" dirty="0" smtClean="0"/>
              <a:t>البروتين .</a:t>
            </a:r>
            <a:endParaRPr lang="ar-IQ" dirty="0"/>
          </a:p>
        </p:txBody>
      </p:sp>
    </p:spTree>
    <p:extLst>
      <p:ext uri="{BB962C8B-B14F-4D97-AF65-F5344CB8AC3E}">
        <p14:creationId xmlns:p14="http://schemas.microsoft.com/office/powerpoint/2010/main" val="39678256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106</TotalTime>
  <Words>899</Words>
  <Application>Microsoft Office PowerPoint</Application>
  <PresentationFormat>عرض على الشاشة (3:4)‏</PresentationFormat>
  <Paragraphs>34</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تدفق</vt:lpstr>
      <vt:lpstr>شرب السوائل قبل وأثناء وبعد النشاط الرياضي </vt:lpstr>
      <vt:lpstr>شرب السوائل قبل وأثناء وبعد النشاط الرياضي</vt:lpstr>
      <vt:lpstr>وظائف السوائل في الجسم</vt:lpstr>
      <vt:lpstr>تناول السوائل قبل النشاط الرياضي والتمارين</vt:lpstr>
      <vt:lpstr>تناول السوائل قبل النشاط الرياضي والتمارين</vt:lpstr>
      <vt:lpstr>تناول السوائل اثناء النشاط الرياضي</vt:lpstr>
      <vt:lpstr>لماذا نشرب السوائل اثناء التمارين الرياضية والمسابقات؟</vt:lpstr>
      <vt:lpstr>تناول السوائل بعد الانتهاء من التمرين او النشاط البدني</vt:lpstr>
      <vt:lpstr>لماذا نشرب السوائل بعد التمرين</vt:lpstr>
      <vt:lpstr>المشروبات الرياضية</vt:lpstr>
      <vt:lpstr>المشروبات الرياضية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الحركة و التدريب   </dc:title>
  <dc:creator>akram</dc:creator>
  <cp:lastModifiedBy>DR.Ahmed Saker 2o1O</cp:lastModifiedBy>
  <cp:revision>41</cp:revision>
  <dcterms:created xsi:type="dcterms:W3CDTF">2015-03-06T16:01:19Z</dcterms:created>
  <dcterms:modified xsi:type="dcterms:W3CDTF">2015-03-07T06:02:42Z</dcterms:modified>
</cp:coreProperties>
</file>