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72" r:id="rId3"/>
    <p:sldMasterId id="2147483684" r:id="rId4"/>
    <p:sldMasterId id="2147483696" r:id="rId5"/>
    <p:sldMasterId id="2147483708" r:id="rId6"/>
  </p:sldMasterIdLst>
  <p:sldIdLst>
    <p:sldId id="256" r:id="rId7"/>
    <p:sldId id="257" r:id="rId8"/>
    <p:sldId id="258" r:id="rId9"/>
    <p:sldId id="262" r:id="rId10"/>
    <p:sldId id="263" r:id="rId11"/>
    <p:sldId id="264" r:id="rId12"/>
    <p:sldId id="268" r:id="rId1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81" d="100"/>
          <a:sy n="81" d="100"/>
        </p:scale>
        <p:origin x="-105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viewProps" Target="viewProps.xml"/><Relationship Id="rId10"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05/01/1436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05/01/1436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05/01/1436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ar-SA" smtClean="0"/>
              <a:t>انقر لتحرير نمط العنوان الرئيسي</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bwMode="white"/>
        <p:txBody>
          <a:bodyPr/>
          <a:lstStyle/>
          <a:p>
            <a:fld id="{1B8ABB09-4A1D-463E-8065-109CC2B7EFAA}" type="datetimeFigureOut">
              <a:rPr lang="ar-SA" smtClean="0"/>
              <a:t>05/01/1436</a:t>
            </a:fld>
            <a:endParaRPr lang="ar-SA"/>
          </a:p>
        </p:txBody>
      </p:sp>
      <p:sp>
        <p:nvSpPr>
          <p:cNvPr id="5" name="Footer Placeholder 4"/>
          <p:cNvSpPr>
            <a:spLocks noGrp="1"/>
          </p:cNvSpPr>
          <p:nvPr>
            <p:ph type="ftr" sz="quarter" idx="11"/>
          </p:nvPr>
        </p:nvSpPr>
        <p:spPr bwMode="white"/>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05/01/1436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B8ABB09-4A1D-463E-8065-109CC2B7EFAA}" type="datetimeFigureOut">
              <a:rPr lang="ar-SA" smtClean="0"/>
              <a:t>05/01/1436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1B8ABB09-4A1D-463E-8065-109CC2B7EFAA}" type="datetimeFigureOut">
              <a:rPr lang="ar-SA" smtClean="0"/>
              <a:t>05/01/1436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12" name="Content Placeholder 11"/>
          <p:cNvSpPr>
            <a:spLocks noGrp="1"/>
          </p:cNvSpPr>
          <p:nvPr>
            <p:ph sz="quarter" idx="14"/>
          </p:nvPr>
        </p:nvSpPr>
        <p:spPr>
          <a:xfrm>
            <a:off x="4648200" y="2438400"/>
            <a:ext cx="3124200" cy="3124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1B8ABB09-4A1D-463E-8065-109CC2B7EFAA}" type="datetimeFigureOut">
              <a:rPr lang="ar-SA" smtClean="0"/>
              <a:t>05/01/1436</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1B8ABB09-4A1D-463E-8065-109CC2B7EFAA}" type="datetimeFigureOut">
              <a:rPr lang="ar-SA" smtClean="0"/>
              <a:t>05/01/1436</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B8ABB09-4A1D-463E-8065-109CC2B7EFAA}" type="datetimeFigureOut">
              <a:rPr lang="ar-SA" smtClean="0"/>
              <a:t>05/01/1436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05/01/1436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9" name="Content Placeholder 8"/>
          <p:cNvSpPr>
            <a:spLocks noGrp="1"/>
          </p:cNvSpPr>
          <p:nvPr>
            <p:ph sz="quarter" idx="13"/>
          </p:nvPr>
        </p:nvSpPr>
        <p:spPr>
          <a:xfrm>
            <a:off x="1371600" y="1676400"/>
            <a:ext cx="3276600" cy="3505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05/01/1436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05/01/1436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05/01/1436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05/01/1436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05/01/1436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05/01/1436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ar-SA" smtClean="0"/>
              <a:t>انقر لتحرير نمط العنوان الرئيسي</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05/01/1436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1B8ABB09-4A1D-463E-8065-109CC2B7EFAA}" type="datetimeFigureOut">
              <a:rPr lang="ar-SA" smtClean="0"/>
              <a:t>05/01/1436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8" name="Title 7"/>
          <p:cNvSpPr>
            <a:spLocks noGrp="1"/>
          </p:cNvSpPr>
          <p:nvPr>
            <p:ph type="title"/>
          </p:nvPr>
        </p:nvSpPr>
        <p:spPr/>
        <p:txBody>
          <a:bodyPr/>
          <a:lstStyle/>
          <a:p>
            <a:r>
              <a:rPr lang="ar-SA" smtClean="0"/>
              <a:t>انقر لتحرير نمط العنوان الرئيسي</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ar-SA" smtClean="0"/>
              <a:t>انقر لتحرير أنماط النص الرئيسي</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ar-SA" smtClean="0"/>
              <a:t>انقر لتحرير أنماط النص الرئيسي</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t>05/01/1436</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1B8ABB09-4A1D-463E-8065-109CC2B7EFAA}" type="datetimeFigureOut">
              <a:rPr lang="ar-SA" smtClean="0"/>
              <a:t>05/01/1436</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05/01/1436</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05/01/1436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ar-SA" smtClean="0"/>
              <a:t>انقر لتحرير نمط العنوان الرئيسي</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05/01/1436</a:t>
            </a:fld>
            <a:endParaRPr lang="ar-SA"/>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ar-SA"/>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0B34F065-1154-456A-91E3-76DE8E75E17B}" type="slidenum">
              <a:rPr lang="ar-SA" smtClean="0"/>
              <a:t>‹#›</a:t>
            </a:fld>
            <a:endParaRPr lang="ar-SA"/>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ar-SA" smtClean="0"/>
              <a:t>انقر فوق الأيقونة لإضافة صورة</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05/01/1436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05/01/1436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05/01/1436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1B8ABB09-4A1D-463E-8065-109CC2B7EFAA}" type="datetimeFigureOut">
              <a:rPr lang="ar-SA" smtClean="0"/>
              <a:t>05/01/1436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ar-SA" smtClean="0"/>
              <a:t>انقر لتحرير نمط العنوان الرئيسي</a:t>
            </a:r>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ar-SA" smtClean="0"/>
              <a:t>انقر لتحرير نمط العنوان الرئيسي</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05/01/1436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
        <p:nvSpPr>
          <p:cNvPr id="8" name="Content Placeholder 7"/>
          <p:cNvSpPr>
            <a:spLocks noGrp="1"/>
          </p:cNvSpPr>
          <p:nvPr>
            <p:ph sz="quarter" idx="13"/>
          </p:nvPr>
        </p:nvSpPr>
        <p:spPr>
          <a:xfrm>
            <a:off x="609600" y="1600200"/>
            <a:ext cx="7924800" cy="4114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05/01/1436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2" name="Title 1"/>
          <p:cNvSpPr>
            <a:spLocks noGrp="1"/>
          </p:cNvSpPr>
          <p:nvPr>
            <p:ph type="title"/>
          </p:nvPr>
        </p:nvSpPr>
        <p:spPr>
          <a:xfrm>
            <a:off x="609600" y="274638"/>
            <a:ext cx="7924800" cy="1143000"/>
          </a:xfrm>
        </p:spPr>
        <p:txBody>
          <a:bodyPr/>
          <a:lstStyle/>
          <a:p>
            <a:r>
              <a:rPr lang="ar-SA" smtClean="0"/>
              <a:t>انقر لتحرير نمط العنوان الرئيسي</a:t>
            </a:r>
            <a:endParaRPr lang="en-US" dirty="0"/>
          </a:p>
        </p:txBody>
      </p:sp>
      <p:sp>
        <p:nvSpPr>
          <p:cNvPr id="5" name="Date Placeholder 4"/>
          <p:cNvSpPr>
            <a:spLocks noGrp="1"/>
          </p:cNvSpPr>
          <p:nvPr>
            <p:ph type="dt" sz="half" idx="10"/>
          </p:nvPr>
        </p:nvSpPr>
        <p:spPr/>
        <p:txBody>
          <a:bodyPr/>
          <a:lstStyle/>
          <a:p>
            <a:fld id="{1B8ABB09-4A1D-463E-8065-109CC2B7EFAA}" type="datetimeFigureOut">
              <a:rPr lang="ar-SA" smtClean="0"/>
              <a:t>05/01/1436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1B8ABB09-4A1D-463E-8065-109CC2B7EFAA}" type="datetimeFigureOut">
              <a:rPr lang="ar-SA" smtClean="0"/>
              <a:t>05/01/1436</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t>05/01/1436</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05/01/1436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05/01/1436</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05/01/1436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05/01/1436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05/01/1436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05/01/1436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1"/>
      </p:bgRef>
    </p:bg>
    <p:spTree>
      <p:nvGrpSpPr>
        <p:cNvPr id="1" name=""/>
        <p:cNvGrpSpPr/>
        <p:nvPr/>
      </p:nvGrpSpPr>
      <p:grpSpPr>
        <a:xfrm>
          <a:off x="0" y="0"/>
          <a:ext cx="0" cy="0"/>
          <a:chOff x="0" y="0"/>
          <a:chExt cx="0" cy="0"/>
        </a:xfrm>
      </p:grpSpPr>
      <p:sp>
        <p:nvSpPr>
          <p:cNvPr id="8" name="عنوان 7"/>
          <p:cNvSpPr>
            <a:spLocks noGrp="1"/>
          </p:cNvSpPr>
          <p:nvPr>
            <p:ph type="ctrTitle"/>
          </p:nvPr>
        </p:nvSpPr>
        <p:spPr>
          <a:xfrm>
            <a:off x="2286000" y="3124200"/>
            <a:ext cx="6172200" cy="1894362"/>
          </a:xfrm>
        </p:spPr>
        <p:txBody>
          <a:bodyPr/>
          <a:lstStyle>
            <a:lvl1pPr>
              <a:defRPr b="1"/>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bwMode="auto">
          <a:xfrm rot="5400000">
            <a:off x="7764621" y="1174097"/>
            <a:ext cx="2286000" cy="381000"/>
          </a:xfrm>
        </p:spPr>
        <p:txBody>
          <a:bodyPr/>
          <a:lstStyle/>
          <a:p>
            <a:fld id="{1B8ABB09-4A1D-463E-8065-109CC2B7EFAA}" type="datetimeFigureOut">
              <a:rPr lang="ar-SA" smtClean="0"/>
              <a:t>05/01/1436</a:t>
            </a:fld>
            <a:endParaRPr lang="ar-SA"/>
          </a:p>
        </p:txBody>
      </p:sp>
      <p:sp>
        <p:nvSpPr>
          <p:cNvPr id="17" name="عنصر نائب للتذييل 16"/>
          <p:cNvSpPr>
            <a:spLocks noGrp="1"/>
          </p:cNvSpPr>
          <p:nvPr>
            <p:ph type="ftr" sz="quarter" idx="11"/>
          </p:nvPr>
        </p:nvSpPr>
        <p:spPr bwMode="auto">
          <a:xfrm rot="5400000">
            <a:off x="7077269" y="4181669"/>
            <a:ext cx="3657600" cy="384048"/>
          </a:xfrm>
        </p:spPr>
        <p:txBody>
          <a:bodyPr/>
          <a:lstStyle/>
          <a:p>
            <a:endParaRPr lang="ar-SA"/>
          </a:p>
        </p:txBody>
      </p:sp>
      <p:sp>
        <p:nvSpPr>
          <p:cNvPr id="10" name="مستطيل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مستطيل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مستطيل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رابط مستقيم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رابط مستقيم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رابط مستقيم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مستطيل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شكل بيضاوي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شكل بيضاوي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شكل بيضاوي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عنصر نائب لرقم الشريحة 28"/>
          <p:cNvSpPr>
            <a:spLocks noGrp="1"/>
          </p:cNvSpPr>
          <p:nvPr>
            <p:ph type="sldNum" sz="quarter" idx="12"/>
          </p:nvPr>
        </p:nvSpPr>
        <p:spPr bwMode="auto">
          <a:xfrm>
            <a:off x="1325544" y="4928702"/>
            <a:ext cx="609600" cy="517524"/>
          </a:xfrm>
        </p:spPr>
        <p:txBody>
          <a:bodyPr/>
          <a:lstStyle/>
          <a:p>
            <a:fld id="{0B34F065-1154-456A-91E3-76DE8E75E17B}" type="slidenum">
              <a:rPr lang="ar-SA" smtClean="0"/>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8" name="عنصر نائب للمحتوى 7"/>
          <p:cNvSpPr>
            <a:spLocks noGrp="1"/>
          </p:cNvSpPr>
          <p:nvPr>
            <p:ph sz="quarter" idx="1"/>
          </p:nvPr>
        </p:nvSpPr>
        <p:spPr>
          <a:xfrm>
            <a:off x="457200" y="1600200"/>
            <a:ext cx="7467600" cy="4873752"/>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4"/>
          </p:nvPr>
        </p:nvSpPr>
        <p:spPr/>
        <p:txBody>
          <a:bodyPr rtlCol="0"/>
          <a:lstStyle/>
          <a:p>
            <a:fld id="{1B8ABB09-4A1D-463E-8065-109CC2B7EFAA}" type="datetimeFigureOut">
              <a:rPr lang="ar-SA" smtClean="0"/>
              <a:t>05/01/1436</a:t>
            </a:fld>
            <a:endParaRPr lang="ar-SA"/>
          </a:p>
        </p:txBody>
      </p:sp>
      <p:sp>
        <p:nvSpPr>
          <p:cNvPr id="9" name="عنصر نائب لرقم الشريحة 8"/>
          <p:cNvSpPr>
            <a:spLocks noGrp="1"/>
          </p:cNvSpPr>
          <p:nvPr>
            <p:ph type="sldNum" sz="quarter" idx="15"/>
          </p:nvPr>
        </p:nvSpPr>
        <p:spPr/>
        <p:txBody>
          <a:bodyPr rtlCol="0"/>
          <a:lstStyle/>
          <a:p>
            <a:fld id="{0B34F065-1154-456A-91E3-76DE8E75E17B}" type="slidenum">
              <a:rPr lang="ar-SA" smtClean="0"/>
              <a:t>‹#›</a:t>
            </a:fld>
            <a:endParaRPr lang="ar-SA"/>
          </a:p>
        </p:txBody>
      </p:sp>
      <p:sp>
        <p:nvSpPr>
          <p:cNvPr id="10" name="عنصر نائب للتذييل 9"/>
          <p:cNvSpPr>
            <a:spLocks noGrp="1"/>
          </p:cNvSpPr>
          <p:nvPr>
            <p:ph type="ftr" sz="quarter" idx="16"/>
          </p:nvPr>
        </p:nvSpPr>
        <p:spPr/>
        <p:txBody>
          <a:bodyPr rtlCol="0"/>
          <a:lstStyle/>
          <a:p>
            <a:endParaRPr lang="ar-SA"/>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286000" y="2895600"/>
            <a:ext cx="6172200" cy="2053590"/>
          </a:xfrm>
        </p:spPr>
        <p:txBody>
          <a:bodyPr/>
          <a:lstStyle>
            <a:lvl1pPr algn="l">
              <a:buNone/>
              <a:defRPr sz="3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bwMode="auto">
          <a:xfrm rot="5400000">
            <a:off x="7763256" y="1170432"/>
            <a:ext cx="2286000" cy="381000"/>
          </a:xfrm>
        </p:spPr>
        <p:txBody>
          <a:bodyPr/>
          <a:lstStyle/>
          <a:p>
            <a:fld id="{1B8ABB09-4A1D-463E-8065-109CC2B7EFAA}" type="datetimeFigureOut">
              <a:rPr lang="ar-SA" smtClean="0"/>
              <a:t>05/01/1436</a:t>
            </a:fld>
            <a:endParaRPr lang="ar-SA"/>
          </a:p>
        </p:txBody>
      </p:sp>
      <p:sp>
        <p:nvSpPr>
          <p:cNvPr id="5" name="عنصر نائب للتذييل 4"/>
          <p:cNvSpPr>
            <a:spLocks noGrp="1"/>
          </p:cNvSpPr>
          <p:nvPr>
            <p:ph type="ftr" sz="quarter" idx="11"/>
          </p:nvPr>
        </p:nvSpPr>
        <p:spPr bwMode="auto">
          <a:xfrm rot="5400000">
            <a:off x="7077456" y="4178808"/>
            <a:ext cx="3657600" cy="384048"/>
          </a:xfrm>
        </p:spPr>
        <p:txBody>
          <a:bodyPr/>
          <a:lstStyle/>
          <a:p>
            <a:endParaRPr lang="ar-SA"/>
          </a:p>
        </p:txBody>
      </p:sp>
      <p:sp>
        <p:nvSpPr>
          <p:cNvPr id="9" name="مستطيل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رابط مستقيم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رابط مستقيم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مستطيل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شكل بيضاوي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شكل بيضاوي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شكل بيضاوي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رابط مستقيم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عنصر نائب لرقم الشريحة 5"/>
          <p:cNvSpPr>
            <a:spLocks noGrp="1"/>
          </p:cNvSpPr>
          <p:nvPr>
            <p:ph type="sldNum" sz="quarter" idx="12"/>
          </p:nvPr>
        </p:nvSpPr>
        <p:spPr bwMode="auto">
          <a:xfrm>
            <a:off x="1340616" y="4928702"/>
            <a:ext cx="609600" cy="517524"/>
          </a:xfrm>
        </p:spPr>
        <p:txBody>
          <a:bodyPr/>
          <a:lstStyle/>
          <a:p>
            <a:fld id="{0B34F065-1154-456A-91E3-76DE8E75E17B}" type="slidenum">
              <a:rPr lang="ar-SA" smtClean="0"/>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05/01/1436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
        <p:nvSpPr>
          <p:cNvPr id="9" name="عنصر نائب للمحتوى 8"/>
          <p:cNvSpPr>
            <a:spLocks noGrp="1"/>
          </p:cNvSpPr>
          <p:nvPr>
            <p:ph sz="quarter" idx="1"/>
          </p:nvPr>
        </p:nvSpPr>
        <p:spPr>
          <a:xfrm>
            <a:off x="457200"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4270248"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7543800" cy="1143000"/>
          </a:xfrm>
        </p:spPr>
        <p:txBody>
          <a:bodyPr anchor="b"/>
          <a:lstStyle>
            <a:lvl1pPr>
              <a:defRPr/>
            </a:lvl1pPr>
          </a:lstStyle>
          <a:p>
            <a:r>
              <a:rPr kumimoji="0" lang="ar-SA" smtClean="0"/>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1B8ABB09-4A1D-463E-8065-109CC2B7EFAA}" type="datetimeFigureOut">
              <a:rPr lang="ar-SA" smtClean="0"/>
              <a:t>05/01/1436</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
        <p:nvSpPr>
          <p:cNvPr id="11" name="عنصر نائب للمحتوى 10"/>
          <p:cNvSpPr>
            <a:spLocks noGrp="1"/>
          </p:cNvSpPr>
          <p:nvPr>
            <p:ph sz="quarter" idx="2"/>
          </p:nvPr>
        </p:nvSpPr>
        <p:spPr>
          <a:xfrm>
            <a:off x="457200"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quarter" idx="4"/>
          </p:nvPr>
        </p:nvSpPr>
        <p:spPr>
          <a:xfrm>
            <a:off x="4371975"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2" name="عنصر نائب للنص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
        <p:nvSpPr>
          <p:cNvPr id="14" name="عنصر نائب للنص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t>05/01/1436</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6" name="عنصر نائب للتاريخ 5"/>
          <p:cNvSpPr>
            <a:spLocks noGrp="1"/>
          </p:cNvSpPr>
          <p:nvPr>
            <p:ph type="dt" sz="half" idx="10"/>
          </p:nvPr>
        </p:nvSpPr>
        <p:spPr/>
        <p:txBody>
          <a:bodyPr rtlCol="0"/>
          <a:lstStyle/>
          <a:p>
            <a:fld id="{1B8ABB09-4A1D-463E-8065-109CC2B7EFAA}" type="datetimeFigureOut">
              <a:rPr lang="ar-SA" smtClean="0"/>
              <a:t>05/01/1436</a:t>
            </a:fld>
            <a:endParaRPr lang="ar-SA"/>
          </a:p>
        </p:txBody>
      </p:sp>
      <p:sp>
        <p:nvSpPr>
          <p:cNvPr id="7" name="عنصر نائب لرقم الشريحة 6"/>
          <p:cNvSpPr>
            <a:spLocks noGrp="1"/>
          </p:cNvSpPr>
          <p:nvPr>
            <p:ph type="sldNum" sz="quarter" idx="11"/>
          </p:nvPr>
        </p:nvSpPr>
        <p:spPr/>
        <p:txBody>
          <a:bodyPr rtlCol="0"/>
          <a:lstStyle/>
          <a:p>
            <a:fld id="{0B34F065-1154-456A-91E3-76DE8E75E17B}" type="slidenum">
              <a:rPr lang="ar-SA" smtClean="0"/>
              <a:t>‹#›</a:t>
            </a:fld>
            <a:endParaRPr lang="ar-SA"/>
          </a:p>
        </p:txBody>
      </p:sp>
      <p:sp>
        <p:nvSpPr>
          <p:cNvPr id="8" name="عنصر نائب للتذييل 7"/>
          <p:cNvSpPr>
            <a:spLocks noGrp="1"/>
          </p:cNvSpPr>
          <p:nvPr>
            <p:ph type="ftr" sz="quarter" idx="12"/>
          </p:nvPr>
        </p:nvSpPr>
        <p:spPr/>
        <p:txBody>
          <a:bodyPr rtlCol="0"/>
          <a:lstStyle/>
          <a:p>
            <a:endParaRPr lang="ar-SA"/>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05/01/1436</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1">
        <a:schemeClr val="bg1"/>
      </p:bgRef>
    </p:bg>
    <p:spTree>
      <p:nvGrpSpPr>
        <p:cNvPr id="1" name=""/>
        <p:cNvGrpSpPr/>
        <p:nvPr/>
      </p:nvGrpSpPr>
      <p:grpSpPr>
        <a:xfrm>
          <a:off x="0" y="0"/>
          <a:ext cx="0" cy="0"/>
          <a:chOff x="0" y="0"/>
          <a:chExt cx="0" cy="0"/>
        </a:xfrm>
      </p:grpSpPr>
      <p:sp>
        <p:nvSpPr>
          <p:cNvPr id="10" name="رابط مستقيم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عنوان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8" name="رابط مستقيم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رابط مستقيم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رابط مستقيم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مستطيل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شكل بيضاوي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عنصر نائب للمحتوى 17"/>
          <p:cNvSpPr>
            <a:spLocks noGrp="1"/>
          </p:cNvSpPr>
          <p:nvPr>
            <p:ph sz="quarter" idx="1"/>
          </p:nvPr>
        </p:nvSpPr>
        <p:spPr>
          <a:xfrm>
            <a:off x="304800" y="274320"/>
            <a:ext cx="5638800" cy="6327648"/>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1" name="عنصر نائب للتاريخ 20"/>
          <p:cNvSpPr>
            <a:spLocks noGrp="1"/>
          </p:cNvSpPr>
          <p:nvPr>
            <p:ph type="dt" sz="half" idx="14"/>
          </p:nvPr>
        </p:nvSpPr>
        <p:spPr/>
        <p:txBody>
          <a:bodyPr rtlCol="0"/>
          <a:lstStyle/>
          <a:p>
            <a:fld id="{1B8ABB09-4A1D-463E-8065-109CC2B7EFAA}" type="datetimeFigureOut">
              <a:rPr lang="ar-SA" smtClean="0"/>
              <a:t>05/01/1436</a:t>
            </a:fld>
            <a:endParaRPr lang="ar-SA"/>
          </a:p>
        </p:txBody>
      </p:sp>
      <p:sp>
        <p:nvSpPr>
          <p:cNvPr id="22" name="عنصر نائب لرقم الشريحة 21"/>
          <p:cNvSpPr>
            <a:spLocks noGrp="1"/>
          </p:cNvSpPr>
          <p:nvPr>
            <p:ph type="sldNum" sz="quarter" idx="15"/>
          </p:nvPr>
        </p:nvSpPr>
        <p:spPr/>
        <p:txBody>
          <a:bodyPr rtlCol="0"/>
          <a:lstStyle/>
          <a:p>
            <a:fld id="{0B34F065-1154-456A-91E3-76DE8E75E17B}" type="slidenum">
              <a:rPr lang="ar-SA" smtClean="0"/>
              <a:t>‹#›</a:t>
            </a:fld>
            <a:endParaRPr lang="ar-SA"/>
          </a:p>
        </p:txBody>
      </p:sp>
      <p:sp>
        <p:nvSpPr>
          <p:cNvPr id="23" name="عنصر نائب للتذييل 22"/>
          <p:cNvSpPr>
            <a:spLocks noGrp="1"/>
          </p:cNvSpPr>
          <p:nvPr>
            <p:ph type="ftr" sz="quarter" idx="16"/>
          </p:nvPr>
        </p:nvSpPr>
        <p:spPr/>
        <p:txBody>
          <a:bodyPr rtlCol="0"/>
          <a:lstStyle/>
          <a:p>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رابط مستقيم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بيضاوي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عنوان 1"/>
          <p:cNvSpPr>
            <a:spLocks noGrp="1"/>
          </p:cNvSpPr>
          <p:nvPr>
            <p:ph type="title"/>
          </p:nvPr>
        </p:nvSpPr>
        <p:spPr>
          <a:xfrm rot="5400000">
            <a:off x="3350133" y="3200400"/>
            <a:ext cx="6309360" cy="457200"/>
          </a:xfrm>
        </p:spPr>
        <p:txBody>
          <a:bodyPr anchor="b"/>
          <a:lstStyle>
            <a:lvl1pPr algn="l">
              <a:buNone/>
              <a:defRPr sz="2000" b="1"/>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ar-SA" smtClean="0"/>
              <a:t>انقر فوق الأيقونة لإضافة صورة</a:t>
            </a:r>
            <a:endParaRPr kumimoji="0" lang="en-US" dirty="0"/>
          </a:p>
        </p:txBody>
      </p:sp>
      <p:sp>
        <p:nvSpPr>
          <p:cNvPr id="4" name="عنصر نائب للنص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10" name="رابط مستقيم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مستطيل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رابط مستقيم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رابط مستقيم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رابط مستقيم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عنصر نائب للتاريخ 16"/>
          <p:cNvSpPr>
            <a:spLocks noGrp="1"/>
          </p:cNvSpPr>
          <p:nvPr>
            <p:ph type="dt" sz="half" idx="10"/>
          </p:nvPr>
        </p:nvSpPr>
        <p:spPr/>
        <p:txBody>
          <a:bodyPr rtlCol="0"/>
          <a:lstStyle/>
          <a:p>
            <a:fld id="{1B8ABB09-4A1D-463E-8065-109CC2B7EFAA}" type="datetimeFigureOut">
              <a:rPr lang="ar-SA" smtClean="0"/>
              <a:t>05/01/1436</a:t>
            </a:fld>
            <a:endParaRPr lang="ar-SA"/>
          </a:p>
        </p:txBody>
      </p:sp>
      <p:sp>
        <p:nvSpPr>
          <p:cNvPr id="18" name="عنصر نائب لرقم الشريحة 17"/>
          <p:cNvSpPr>
            <a:spLocks noGrp="1"/>
          </p:cNvSpPr>
          <p:nvPr>
            <p:ph type="sldNum" sz="quarter" idx="11"/>
          </p:nvPr>
        </p:nvSpPr>
        <p:spPr/>
        <p:txBody>
          <a:bodyPr rtlCol="0"/>
          <a:lstStyle/>
          <a:p>
            <a:fld id="{0B34F065-1154-456A-91E3-76DE8E75E17B}" type="slidenum">
              <a:rPr lang="ar-SA" smtClean="0"/>
              <a:t>‹#›</a:t>
            </a:fld>
            <a:endParaRPr lang="ar-SA"/>
          </a:p>
        </p:txBody>
      </p:sp>
      <p:sp>
        <p:nvSpPr>
          <p:cNvPr id="21" name="عنصر نائب للتذييل 20"/>
          <p:cNvSpPr>
            <a:spLocks noGrp="1"/>
          </p:cNvSpPr>
          <p:nvPr>
            <p:ph type="ftr" sz="quarter" idx="12"/>
          </p:nvPr>
        </p:nvSpPr>
        <p:spPr/>
        <p:txBody>
          <a:bodyPr rtlCol="0"/>
          <a:lstStyle/>
          <a:p>
            <a:endParaRPr lang="ar-SA"/>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05/01/1436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9"/>
            <a:ext cx="16764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05/01/1436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0" name="مثلث قائم الزاوية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عنوان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grpSp>
        <p:nvGrpSpPr>
          <p:cNvPr id="2" name="مجموعة 1"/>
          <p:cNvGrpSpPr/>
          <p:nvPr/>
        </p:nvGrpSpPr>
        <p:grpSpPr>
          <a:xfrm>
            <a:off x="-3765" y="4953000"/>
            <a:ext cx="9147765" cy="1912088"/>
            <a:chOff x="-3765" y="4832896"/>
            <a:chExt cx="9147765" cy="2032192"/>
          </a:xfrm>
        </p:grpSpPr>
        <p:sp>
          <p:nvSpPr>
            <p:cNvPr id="7" name="شكل حر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شكل حر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شكل حر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رابط مستقيم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عنصر نائب للتاريخ 29"/>
          <p:cNvSpPr>
            <a:spLocks noGrp="1"/>
          </p:cNvSpPr>
          <p:nvPr>
            <p:ph type="dt" sz="half" idx="10"/>
          </p:nvPr>
        </p:nvSpPr>
        <p:spPr/>
        <p:txBody>
          <a:bodyPr/>
          <a:lstStyle>
            <a:lvl1pPr>
              <a:defRPr>
                <a:solidFill>
                  <a:srgbClr val="FFFFFF"/>
                </a:solidFill>
              </a:defRPr>
            </a:lvl1pPr>
            <a:extLst/>
          </a:lstStyle>
          <a:p>
            <a:fld id="{1B8ABB09-4A1D-463E-8065-109CC2B7EFAA}" type="datetimeFigureOut">
              <a:rPr lang="ar-SA" smtClean="0"/>
              <a:t>05/01/1436</a:t>
            </a:fld>
            <a:endParaRPr lang="ar-SA"/>
          </a:p>
        </p:txBody>
      </p:sp>
      <p:sp>
        <p:nvSpPr>
          <p:cNvPr id="19" name="عنصر نائب للتذييل 18"/>
          <p:cNvSpPr>
            <a:spLocks noGrp="1"/>
          </p:cNvSpPr>
          <p:nvPr>
            <p:ph type="ftr" sz="quarter" idx="11"/>
          </p:nvPr>
        </p:nvSpPr>
        <p:spPr/>
        <p:txBody>
          <a:bodyPr/>
          <a:lstStyle>
            <a:lvl1pPr>
              <a:defRPr>
                <a:solidFill>
                  <a:schemeClr val="accent1">
                    <a:tint val="20000"/>
                  </a:schemeClr>
                </a:solidFill>
              </a:defRPr>
            </a:lvl1pPr>
            <a:extLst/>
          </a:lstStyle>
          <a:p>
            <a:endParaRPr lang="ar-SA"/>
          </a:p>
        </p:txBody>
      </p:sp>
      <p:sp>
        <p:nvSpPr>
          <p:cNvPr id="27" name="عنصر نائب لرقم الشريحة 26"/>
          <p:cNvSpPr>
            <a:spLocks noGrp="1"/>
          </p:cNvSpPr>
          <p:nvPr>
            <p:ph type="sldNum" sz="quarter" idx="12"/>
          </p:nvPr>
        </p:nvSpPr>
        <p:spPr/>
        <p:txBody>
          <a:bodyPr/>
          <a:lstStyle>
            <a:lvl1pPr>
              <a:defRPr>
                <a:solidFill>
                  <a:srgbClr val="FFFFFF"/>
                </a:solidFill>
              </a:defRPr>
            </a:lvl1pPr>
            <a:extLst/>
          </a:lstStyle>
          <a:p>
            <a:fld id="{0B34F065-1154-456A-91E3-76DE8E75E17B}" type="slidenum">
              <a:rPr lang="ar-SA" smtClean="0"/>
              <a:t>‹#›</a:t>
            </a:fld>
            <a:endParaRPr lang="ar-SA"/>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05/01/1436</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7" name="عنوان 6"/>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05/01/1436</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7" name="شارة رتبة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شارة رتبة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محتويين">
    <p:bg>
      <p:bgRef idx="1002">
        <a:schemeClr val="bg1"/>
      </p:bgRef>
    </p:bg>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05/01/1436</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8" name="عنوان 7"/>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t>05/01/1436</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8229600" cy="1143000"/>
          </a:xfrm>
        </p:spPr>
        <p:txBody>
          <a:bodyPr anchor="ctr"/>
          <a:lstStyle>
            <a:lvl1pPr>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t>05/01/1436</a:t>
            </a:fld>
            <a:endParaRPr lang="ar-SA"/>
          </a:p>
        </p:txBody>
      </p:sp>
      <p:sp>
        <p:nvSpPr>
          <p:cNvPr id="8" name="عنصر نائب للتذييل 7"/>
          <p:cNvSpPr>
            <a:spLocks noGrp="1"/>
          </p:cNvSpPr>
          <p:nvPr>
            <p:ph type="ftr" sz="quarter" idx="11"/>
          </p:nvPr>
        </p:nvSpPr>
        <p:spPr/>
        <p:txBody>
          <a:bodyPr/>
          <a:lstStyle>
            <a:extLst/>
          </a:lstStyle>
          <a:p>
            <a:endParaRPr lang="ar-SA"/>
          </a:p>
        </p:txBody>
      </p:sp>
      <p:sp>
        <p:nvSpPr>
          <p:cNvPr id="9" name="عنصر نائب لرقم الشريحة 8"/>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عنوان فقط">
    <p:bg>
      <p:bgRef idx="1002">
        <a:schemeClr val="bg1"/>
      </p:bgRef>
    </p:bg>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extLst/>
          </a:lstStyle>
          <a:p>
            <a:fld id="{1B8ABB09-4A1D-463E-8065-109CC2B7EFAA}" type="datetimeFigureOut">
              <a:rPr lang="ar-SA" smtClean="0"/>
              <a:t>05/01/1436</a:t>
            </a:fld>
            <a:endParaRPr lang="ar-SA"/>
          </a:p>
        </p:txBody>
      </p:sp>
      <p:sp>
        <p:nvSpPr>
          <p:cNvPr id="4" name="عنصر نائب للتذييل 3"/>
          <p:cNvSpPr>
            <a:spLocks noGrp="1"/>
          </p:cNvSpPr>
          <p:nvPr>
            <p:ph type="ftr" sz="quarter" idx="11"/>
          </p:nvPr>
        </p:nvSpPr>
        <p:spPr/>
        <p:txBody>
          <a:bodyPr/>
          <a:lstStyle>
            <a:extLst/>
          </a:lstStyle>
          <a:p>
            <a:endParaRPr lang="ar-SA"/>
          </a:p>
        </p:txBody>
      </p:sp>
      <p:sp>
        <p:nvSpPr>
          <p:cNvPr id="5" name="عنصر نائب لرقم الشريحة 4"/>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6" name="عنوان 5"/>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extLst/>
          </a:lstStyle>
          <a:p>
            <a:fld id="{1B8ABB09-4A1D-463E-8065-109CC2B7EFAA}" type="datetimeFigureOut">
              <a:rPr lang="ar-SA" smtClean="0"/>
              <a:t>05/01/1436</a:t>
            </a:fld>
            <a:endParaRPr lang="ar-SA"/>
          </a:p>
        </p:txBody>
      </p:sp>
      <p:sp>
        <p:nvSpPr>
          <p:cNvPr id="3" name="عنصر نائب للتذييل 2"/>
          <p:cNvSpPr>
            <a:spLocks noGrp="1"/>
          </p:cNvSpPr>
          <p:nvPr>
            <p:ph type="ftr" sz="quarter" idx="11"/>
          </p:nvPr>
        </p:nvSpPr>
        <p:spPr/>
        <p:txBody>
          <a:bodyPr/>
          <a:lstStyle>
            <a:extLst/>
          </a:lstStyle>
          <a:p>
            <a:endParaRPr lang="ar-SA"/>
          </a:p>
        </p:txBody>
      </p:sp>
      <p:sp>
        <p:nvSpPr>
          <p:cNvPr id="4" name="عنصر نائب لرقم الشريحة 3"/>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6727032" y="6407944"/>
            <a:ext cx="1920240" cy="365760"/>
          </a:xfrm>
        </p:spPr>
        <p:txBody>
          <a:bodyPr/>
          <a:lstStyle>
            <a:extLst/>
          </a:lstStyle>
          <a:p>
            <a:fld id="{1B8ABB09-4A1D-463E-8065-109CC2B7EFAA}" type="datetimeFigureOut">
              <a:rPr lang="ar-SA" smtClean="0"/>
              <a:t>05/01/1436</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1"/>
      </p:bgRef>
    </p:bg>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
        <p:nvSpPr>
          <p:cNvPr id="3" name="عنصر نائب للصورة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ar-SA" smtClean="0"/>
              <a:t>انقر فوق الأيقونة لإضافة صورة</a:t>
            </a:r>
            <a:endParaRPr kumimoji="0" lang="en-US" dirty="0"/>
          </a:p>
        </p:txBody>
      </p:sp>
      <p:sp>
        <p:nvSpPr>
          <p:cNvPr id="5" name="عنصر نائب للتاريخ 4"/>
          <p:cNvSpPr>
            <a:spLocks noGrp="1"/>
          </p:cNvSpPr>
          <p:nvPr>
            <p:ph type="dt" sz="half" idx="10"/>
          </p:nvPr>
        </p:nvSpPr>
        <p:spPr/>
        <p:txBody>
          <a:bodyPr/>
          <a:lstStyle>
            <a:lvl1pPr>
              <a:defRPr>
                <a:solidFill>
                  <a:schemeClr val="tx1"/>
                </a:solidFill>
              </a:defRPr>
            </a:lvl1pPr>
            <a:extLst/>
          </a:lstStyle>
          <a:p>
            <a:fld id="{1B8ABB09-4A1D-463E-8065-109CC2B7EFAA}" type="datetimeFigureOut">
              <a:rPr lang="ar-SA" smtClean="0"/>
              <a:t>05/01/1436</a:t>
            </a:fld>
            <a:endParaRPr lang="ar-SA"/>
          </a:p>
        </p:txBody>
      </p:sp>
      <p:sp>
        <p:nvSpPr>
          <p:cNvPr id="6" name="عنصر نائب للتذييل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ar-SA"/>
          </a:p>
        </p:txBody>
      </p:sp>
      <p:sp>
        <p:nvSpPr>
          <p:cNvPr id="7" name="عنصر نائب لرقم الشريحة 6"/>
          <p:cNvSpPr>
            <a:spLocks noGrp="1"/>
          </p:cNvSpPr>
          <p:nvPr>
            <p:ph type="sldNum" sz="quarter" idx="12"/>
          </p:nvPr>
        </p:nvSpPr>
        <p:spPr/>
        <p:txBody>
          <a:bodyPr/>
          <a:lstStyle>
            <a:lvl1pPr>
              <a:defRPr>
                <a:solidFill>
                  <a:schemeClr val="tx1"/>
                </a:solidFill>
              </a:defRPr>
            </a:lvl1pPr>
            <a:extLst/>
          </a:lstStyle>
          <a:p>
            <a:fld id="{0B34F065-1154-456A-91E3-76DE8E75E17B}" type="slidenum">
              <a:rPr lang="ar-SA" smtClean="0"/>
              <a:t>‹#›</a:t>
            </a:fld>
            <a:endParaRPr lang="ar-SA"/>
          </a:p>
        </p:txBody>
      </p:sp>
      <p:sp>
        <p:nvSpPr>
          <p:cNvPr id="2" name="عنوان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ar-SA" smtClean="0"/>
              <a:t>انقر لتحرير نمط العنوان الرئيسي</a:t>
            </a:r>
            <a:endParaRPr kumimoji="0" lang="en-US"/>
          </a:p>
        </p:txBody>
      </p:sp>
      <p:sp>
        <p:nvSpPr>
          <p:cNvPr id="8" name="شكل حر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شكل حر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مثلث قائم الزاوية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رابط مستقيم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شارة رتبة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شارة رتبة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1481329"/>
            <a:ext cx="8229600" cy="4386071"/>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05/01/1436</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44013" y="274640"/>
            <a:ext cx="1777470" cy="5592761"/>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41"/>
            <a:ext cx="6324600" cy="5592760"/>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05/01/1436</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05/01/1436</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05/01/1436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05/01/1436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6.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9.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05/01/1436</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1B8ABB09-4A1D-463E-8065-109CC2B7EFAA}" type="datetimeFigureOut">
              <a:rPr lang="ar-SA" smtClean="0"/>
              <a:t>05/01/1436</a:t>
            </a:fld>
            <a:endParaRPr lang="ar-SA"/>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ar-SA"/>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3600" kern="1200" cap="all" spc="300" baseline="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0" indent="-274320" algn="r" defTabSz="914400" rtl="1"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r" defTabSz="914400" rtl="1"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r" defTabSz="914400" rtl="1"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r" defTabSz="914400" rtl="1"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r" defTabSz="914400" rtl="1"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r" defTabSz="914400" rtl="1"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1B8ABB09-4A1D-463E-8065-109CC2B7EFAA}" type="datetimeFigureOut">
              <a:rPr lang="ar-SA" smtClean="0"/>
              <a:t>05/01/1436</a:t>
            </a:fld>
            <a:endParaRPr lang="ar-SA"/>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ar-SA"/>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1"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r" defTabSz="914400" rtl="1"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1B8ABB09-4A1D-463E-8065-109CC2B7EFAA}" type="datetimeFigureOut">
              <a:rPr lang="ar-SA" smtClean="0"/>
              <a:t>05/01/1436</a:t>
            </a:fld>
            <a:endParaRPr lang="ar-SA"/>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ar-SA"/>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0B34F065-1154-456A-91E3-76DE8E75E17B}" type="slidenum">
              <a:rPr lang="ar-SA" smtClean="0"/>
              <a:t>‹#›</a:t>
            </a:fld>
            <a:endParaRPr lang="ar-SA"/>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1" eaLnBrk="1" latinLnBrk="0" hangingPunct="1">
        <a:spcBef>
          <a:spcPct val="0"/>
        </a:spcBef>
        <a:buNone/>
        <a:defRPr sz="3000" kern="1200" cap="all" spc="50" baseline="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رابط مستقيم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عنصر نائب للعنوان 21"/>
          <p:cNvSpPr>
            <a:spLocks noGrp="1"/>
          </p:cNvSpPr>
          <p:nvPr>
            <p:ph type="title"/>
          </p:nvPr>
        </p:nvSpPr>
        <p:spPr>
          <a:xfrm>
            <a:off x="457200" y="274638"/>
            <a:ext cx="7467600" cy="1143000"/>
          </a:xfrm>
          <a:prstGeom prst="rect">
            <a:avLst/>
          </a:prstGeom>
        </p:spPr>
        <p:txBody>
          <a:bodyPr vert="horz" anchor="b">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B8ABB09-4A1D-463E-8065-109CC2B7EFAA}" type="datetimeFigureOut">
              <a:rPr lang="ar-SA" smtClean="0"/>
              <a:t>05/01/1436</a:t>
            </a:fld>
            <a:endParaRPr lang="ar-SA"/>
          </a:p>
        </p:txBody>
      </p:sp>
      <p:sp>
        <p:nvSpPr>
          <p:cNvPr id="3" name="عنصر نائب للتذييل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ar-SA"/>
          </a:p>
        </p:txBody>
      </p:sp>
      <p:sp>
        <p:nvSpPr>
          <p:cNvPr id="7" name="رابط مستقيم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رابط مستقيم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مستطيل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شكل بيضاوي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عنصر نائب لرقم الشريحة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شكل حر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شكل حر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مثلث قائم الزاوية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رابط مستقيم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عنصر نائب للعنوان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B8ABB09-4A1D-463E-8065-109CC2B7EFAA}" type="datetimeFigureOut">
              <a:rPr lang="ar-SA" smtClean="0"/>
              <a:t>05/01/1436</a:t>
            </a:fld>
            <a:endParaRPr lang="ar-SA"/>
          </a:p>
        </p:txBody>
      </p:sp>
      <p:sp>
        <p:nvSpPr>
          <p:cNvPr id="22" name="عنصر نائب للتذييل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ar-SA"/>
          </a:p>
        </p:txBody>
      </p:sp>
      <p:sp>
        <p:nvSpPr>
          <p:cNvPr id="18" name="عنصر نائب لرقم الشريحة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1000108"/>
            <a:ext cx="7772400" cy="1470025"/>
          </a:xfrm>
        </p:spPr>
        <p:style>
          <a:lnRef idx="1">
            <a:schemeClr val="accent1"/>
          </a:lnRef>
          <a:fillRef idx="2">
            <a:schemeClr val="accent1"/>
          </a:fillRef>
          <a:effectRef idx="1">
            <a:schemeClr val="accent1"/>
          </a:effectRef>
          <a:fontRef idx="minor">
            <a:schemeClr val="dk1"/>
          </a:fontRef>
        </p:style>
        <p:txBody>
          <a:bodyPr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Aft>
                <a:spcPts val="0"/>
              </a:spcAft>
              <a:defRPr/>
            </a:pPr>
            <a:r>
              <a:rPr lang="ar-IQ" sz="4000" spc="50" dirty="0" smtClean="0">
                <a:ln w="11430"/>
                <a:gradFill>
                  <a:gsLst>
                    <a:gs pos="25000">
                      <a:schemeClr val="accent2">
                        <a:satMod val="155000"/>
                      </a:schemeClr>
                    </a:gs>
                    <a:gs pos="100000">
                      <a:schemeClr val="accent2">
                        <a:shade val="45000"/>
                        <a:satMod val="165000"/>
                      </a:schemeClr>
                    </a:gs>
                  </a:gsLst>
                  <a:lin ang="5400000"/>
                </a:gradFill>
                <a:effectLst>
                  <a:glow rad="139700">
                    <a:schemeClr val="accent4">
                      <a:satMod val="175000"/>
                      <a:alpha val="40000"/>
                    </a:schemeClr>
                  </a:glow>
                  <a:outerShdw blurRad="76200" dist="50800" dir="5400000" algn="tl" rotWithShape="0">
                    <a:srgbClr val="000000">
                      <a:alpha val="65000"/>
                    </a:srgbClr>
                  </a:outerShdw>
                </a:effectLst>
                <a:latin typeface="Arial" pitchFamily="34" charset="0"/>
                <a:cs typeface="Arial" pitchFamily="34" charset="0"/>
              </a:rPr>
              <a:t>الغضروف الهلالي (</a:t>
            </a:r>
            <a:r>
              <a:rPr lang="ar-IQ" sz="4000" spc="50" dirty="0" err="1" smtClean="0">
                <a:ln w="11430"/>
                <a:gradFill>
                  <a:gsLst>
                    <a:gs pos="25000">
                      <a:schemeClr val="accent2">
                        <a:satMod val="155000"/>
                      </a:schemeClr>
                    </a:gs>
                    <a:gs pos="100000">
                      <a:schemeClr val="accent2">
                        <a:shade val="45000"/>
                        <a:satMod val="165000"/>
                      </a:schemeClr>
                    </a:gs>
                  </a:gsLst>
                  <a:lin ang="5400000"/>
                </a:gradFill>
                <a:effectLst>
                  <a:glow rad="139700">
                    <a:schemeClr val="accent4">
                      <a:satMod val="175000"/>
                      <a:alpha val="40000"/>
                    </a:schemeClr>
                  </a:glow>
                  <a:outerShdw blurRad="76200" dist="50800" dir="5400000" algn="tl" rotWithShape="0">
                    <a:srgbClr val="000000">
                      <a:alpha val="65000"/>
                    </a:srgbClr>
                  </a:outerShdw>
                </a:effectLst>
                <a:latin typeface="Arial" pitchFamily="34" charset="0"/>
                <a:cs typeface="Arial" pitchFamily="34" charset="0"/>
              </a:rPr>
              <a:t>الكارتلج</a:t>
            </a:r>
            <a:r>
              <a:rPr lang="ar-IQ" sz="4000" spc="50" dirty="0" smtClean="0">
                <a:ln w="11430"/>
                <a:gradFill>
                  <a:gsLst>
                    <a:gs pos="25000">
                      <a:schemeClr val="accent2">
                        <a:satMod val="155000"/>
                      </a:schemeClr>
                    </a:gs>
                    <a:gs pos="100000">
                      <a:schemeClr val="accent2">
                        <a:shade val="45000"/>
                        <a:satMod val="165000"/>
                      </a:schemeClr>
                    </a:gs>
                  </a:gsLst>
                  <a:lin ang="5400000"/>
                </a:gradFill>
                <a:effectLst>
                  <a:glow rad="139700">
                    <a:schemeClr val="accent4">
                      <a:satMod val="175000"/>
                      <a:alpha val="40000"/>
                    </a:schemeClr>
                  </a:glow>
                  <a:outerShdw blurRad="76200" dist="50800" dir="5400000" algn="tl" rotWithShape="0">
                    <a:srgbClr val="000000">
                      <a:alpha val="65000"/>
                    </a:srgbClr>
                  </a:outerShdw>
                </a:effectLst>
                <a:latin typeface="Arial" pitchFamily="34" charset="0"/>
                <a:cs typeface="Arial" pitchFamily="34" charset="0"/>
              </a:rPr>
              <a:t>)</a:t>
            </a:r>
            <a:endParaRPr lang="ar-IQ" sz="4000" spc="50" dirty="0">
              <a:ln w="11430"/>
              <a:gradFill>
                <a:gsLst>
                  <a:gs pos="25000">
                    <a:schemeClr val="accent2">
                      <a:satMod val="155000"/>
                    </a:schemeClr>
                  </a:gs>
                  <a:gs pos="100000">
                    <a:schemeClr val="accent2">
                      <a:shade val="45000"/>
                      <a:satMod val="165000"/>
                    </a:schemeClr>
                  </a:gs>
                </a:gsLst>
                <a:lin ang="5400000"/>
              </a:gradFill>
              <a:effectLst>
                <a:glow rad="139700">
                  <a:schemeClr val="accent4">
                    <a:satMod val="175000"/>
                    <a:alpha val="40000"/>
                  </a:schemeClr>
                </a:glow>
                <a:outerShdw blurRad="76200" dist="50800" dir="5400000" algn="tl" rotWithShape="0">
                  <a:srgbClr val="000000">
                    <a:alpha val="65000"/>
                  </a:srgbClr>
                </a:outerShdw>
              </a:effectLst>
              <a:latin typeface="Arial" pitchFamily="34" charset="0"/>
              <a:cs typeface="Arial" pitchFamily="34" charset="0"/>
            </a:endParaRPr>
          </a:p>
        </p:txBody>
      </p:sp>
      <p:sp>
        <p:nvSpPr>
          <p:cNvPr id="3" name="عنوان فرعي 2"/>
          <p:cNvSpPr>
            <a:spLocks noGrp="1"/>
          </p:cNvSpPr>
          <p:nvPr>
            <p:ph type="subTitle" idx="1"/>
          </p:nvPr>
        </p:nvSpPr>
        <p:spPr>
          <a:xfrm>
            <a:off x="2022462" y="3533788"/>
            <a:ext cx="5357850" cy="3038484"/>
          </a:xfrm>
        </p:spPr>
        <p:style>
          <a:lnRef idx="1">
            <a:schemeClr val="accent4"/>
          </a:lnRef>
          <a:fillRef idx="2">
            <a:schemeClr val="accent4"/>
          </a:fillRef>
          <a:effectRef idx="1">
            <a:schemeClr val="accent4"/>
          </a:effectRef>
          <a:fontRef idx="minor">
            <a:schemeClr val="dk1"/>
          </a:fontRef>
        </p:style>
        <p:txBody>
          <a:bodyPr>
            <a:noAutofit/>
          </a:bodyPr>
          <a:lstStyle/>
          <a:p>
            <a:pPr algn="ctr" fontAlgn="auto">
              <a:spcAft>
                <a:spcPts val="0"/>
              </a:spcAft>
              <a:buClr>
                <a:schemeClr val="accent3"/>
              </a:buClr>
              <a:buFont typeface="Wingdings 2"/>
              <a:buNone/>
              <a:defRPr/>
            </a:pPr>
            <a:r>
              <a:rPr lang="ar-IQ" sz="3600" b="1" dirty="0" smtClean="0">
                <a:solidFill>
                  <a:srgbClr val="FF0000"/>
                </a:solidFill>
                <a:effectLst>
                  <a:glow rad="228600">
                    <a:schemeClr val="accent6">
                      <a:satMod val="175000"/>
                      <a:alpha val="40000"/>
                    </a:schemeClr>
                  </a:glow>
                </a:effectLst>
                <a:cs typeface="Arabic Transparent" pitchFamily="2" charset="-78"/>
              </a:rPr>
              <a:t>اسباب</a:t>
            </a:r>
          </a:p>
          <a:p>
            <a:pPr algn="ctr" fontAlgn="auto">
              <a:spcAft>
                <a:spcPts val="0"/>
              </a:spcAft>
              <a:buClr>
                <a:schemeClr val="accent3"/>
              </a:buClr>
              <a:buFont typeface="Wingdings 2"/>
              <a:buNone/>
              <a:defRPr/>
            </a:pPr>
            <a:r>
              <a:rPr lang="ar-IQ" sz="3600" b="1" dirty="0" smtClean="0">
                <a:solidFill>
                  <a:srgbClr val="FF0000"/>
                </a:solidFill>
                <a:effectLst>
                  <a:glow rad="228600">
                    <a:schemeClr val="accent6">
                      <a:satMod val="175000"/>
                      <a:alpha val="40000"/>
                    </a:schemeClr>
                  </a:glow>
                </a:effectLst>
                <a:cs typeface="Arabic Transparent" pitchFamily="2" charset="-78"/>
              </a:rPr>
              <a:t>اعراض وانواع</a:t>
            </a:r>
          </a:p>
          <a:p>
            <a:pPr algn="ctr" fontAlgn="auto">
              <a:spcAft>
                <a:spcPts val="0"/>
              </a:spcAft>
              <a:buClr>
                <a:schemeClr val="accent3"/>
              </a:buClr>
              <a:buFont typeface="Wingdings 2"/>
              <a:buNone/>
              <a:defRPr/>
            </a:pPr>
            <a:r>
              <a:rPr lang="ar-IQ" sz="3600" b="1" dirty="0" smtClean="0">
                <a:solidFill>
                  <a:srgbClr val="FF0000"/>
                </a:solidFill>
                <a:effectLst>
                  <a:glow rad="228600">
                    <a:schemeClr val="accent6">
                      <a:satMod val="175000"/>
                      <a:alpha val="40000"/>
                    </a:schemeClr>
                  </a:glow>
                </a:effectLst>
                <a:cs typeface="Arabic Transparent" pitchFamily="2" charset="-78"/>
              </a:rPr>
              <a:t>التشخيص </a:t>
            </a:r>
          </a:p>
          <a:p>
            <a:pPr algn="ctr" fontAlgn="auto">
              <a:spcAft>
                <a:spcPts val="0"/>
              </a:spcAft>
              <a:buClr>
                <a:schemeClr val="accent3"/>
              </a:buClr>
              <a:buFont typeface="Wingdings 2"/>
              <a:buNone/>
              <a:defRPr/>
            </a:pPr>
            <a:r>
              <a:rPr lang="ar-IQ" sz="3600" b="1" dirty="0" smtClean="0">
                <a:solidFill>
                  <a:srgbClr val="FF0000"/>
                </a:solidFill>
                <a:effectLst>
                  <a:glow rad="228600">
                    <a:schemeClr val="accent6">
                      <a:satMod val="175000"/>
                      <a:alpha val="40000"/>
                    </a:schemeClr>
                  </a:glow>
                </a:effectLst>
                <a:cs typeface="Arabic Transparent" pitchFamily="2" charset="-78"/>
              </a:rPr>
              <a:t>العلاج</a:t>
            </a:r>
            <a:endParaRPr lang="ar-IQ" sz="3600" b="1" dirty="0">
              <a:solidFill>
                <a:srgbClr val="FF0000"/>
              </a:solidFill>
              <a:effectLst>
                <a:glow rad="228600">
                  <a:schemeClr val="accent6">
                    <a:satMod val="175000"/>
                    <a:alpha val="40000"/>
                  </a:schemeClr>
                </a:glow>
              </a:effectLst>
              <a:cs typeface="Arabic Transparent" pitchFamily="2" charset="-78"/>
            </a:endParaRPr>
          </a:p>
        </p:txBody>
      </p:sp>
      <p:pic>
        <p:nvPicPr>
          <p:cNvPr id="1026" name="Picture 2" descr="C:\Documents and Settings\Administrator\Desktop\صور رياضية\8FPCAFZ0NRTCALE03X8CAEQPCSOCA3HJIDDCABO7SLECAOW8NLCCAOMVBRNCAFXALOICA8T36CGCASJ809YCA92YIRICAD4EM1GCAD5SZQQCACPWW0LCAP3YYKMCAZT8SBBCA40C8XQCAXS4HTCCA1R1FHV.jpg"/>
          <p:cNvPicPr>
            <a:picLocks noChangeAspect="1" noChangeArrowheads="1"/>
          </p:cNvPicPr>
          <p:nvPr/>
        </p:nvPicPr>
        <p:blipFill>
          <a:blip r:embed="rId2"/>
          <a:srcRect/>
          <a:stretch>
            <a:fillRect/>
          </a:stretch>
        </p:blipFill>
        <p:spPr bwMode="auto">
          <a:xfrm>
            <a:off x="6572264" y="2571744"/>
            <a:ext cx="1857387" cy="24622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 name="Picture 3" descr="kneeligaments"/>
          <p:cNvPicPr>
            <a:picLocks noChangeAspect="1" noChangeArrowheads="1"/>
          </p:cNvPicPr>
          <p:nvPr/>
        </p:nvPicPr>
        <p:blipFill rotWithShape="1">
          <a:blip r:embed="rId3">
            <a:extLst>
              <a:ext uri="{28A0092B-C50C-407E-A947-70E740481C1C}">
                <a14:useLocalDpi xmlns:a14="http://schemas.microsoft.com/office/drawing/2010/main" val="0"/>
              </a:ext>
            </a:extLst>
          </a:blip>
          <a:srcRect l="34190" t="8261" r="22223" b="-1"/>
          <a:stretch/>
        </p:blipFill>
        <p:spPr>
          <a:xfrm>
            <a:off x="0" y="2685142"/>
            <a:ext cx="1741714" cy="2934557"/>
          </a:xfrm>
          <a:prstGeom prst="rect">
            <a:avLst/>
          </a:prstGeom>
          <a:noFill/>
        </p:spPr>
      </p:pic>
    </p:spTree>
    <p:extLst>
      <p:ext uri="{BB962C8B-B14F-4D97-AF65-F5344CB8AC3E}">
        <p14:creationId xmlns:p14="http://schemas.microsoft.com/office/powerpoint/2010/main" val="2185772327"/>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nodeType="afterGroup">
                            <p:stCondLst>
                              <p:cond delay="0"/>
                            </p:stCondLst>
                            <p:childTnLst>
                              <p:par>
                                <p:cTn id="9" presetID="6" presetClass="entr" presetSubtype="16"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circle(in)">
                                      <p:cBhvr>
                                        <p:cTn id="11" dur="2000"/>
                                        <p:tgtEl>
                                          <p:spTgt spid="1026"/>
                                        </p:tgtEl>
                                      </p:cBhvr>
                                    </p:animEffect>
                                  </p:childTnLst>
                                </p:cTn>
                              </p:par>
                              <p:par>
                                <p:cTn id="12" presetID="14" presetClass="entr" presetSubtype="1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4" dur="500"/>
                                        <p:tgtEl>
                                          <p:spTgt spid="3">
                                            <p:txEl>
                                              <p:pRg st="1" end="1"/>
                                            </p:txEl>
                                          </p:spTgt>
                                        </p:tgtEl>
                                      </p:cBhvr>
                                    </p:animEffect>
                                  </p:childTnLst>
                                </p:cTn>
                              </p:par>
                              <p:par>
                                <p:cTn id="15" presetID="26"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80">
                                          <p:stCondLst>
                                            <p:cond delay="0"/>
                                          </p:stCondLst>
                                        </p:cTn>
                                        <p:tgtEl>
                                          <p:spTgt spid="5"/>
                                        </p:tgtEl>
                                      </p:cBhvr>
                                    </p:animEffect>
                                    <p:anim calcmode="lin" valueType="num">
                                      <p:cBhvr>
                                        <p:cTn id="1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3" dur="26">
                                          <p:stCondLst>
                                            <p:cond delay="650"/>
                                          </p:stCondLst>
                                        </p:cTn>
                                        <p:tgtEl>
                                          <p:spTgt spid="5"/>
                                        </p:tgtEl>
                                      </p:cBhvr>
                                      <p:to x="100000" y="60000"/>
                                    </p:animScale>
                                    <p:animScale>
                                      <p:cBhvr>
                                        <p:cTn id="24" dur="166" decel="50000">
                                          <p:stCondLst>
                                            <p:cond delay="676"/>
                                          </p:stCondLst>
                                        </p:cTn>
                                        <p:tgtEl>
                                          <p:spTgt spid="5"/>
                                        </p:tgtEl>
                                      </p:cBhvr>
                                      <p:to x="100000" y="100000"/>
                                    </p:animScale>
                                    <p:animScale>
                                      <p:cBhvr>
                                        <p:cTn id="25" dur="26">
                                          <p:stCondLst>
                                            <p:cond delay="1312"/>
                                          </p:stCondLst>
                                        </p:cTn>
                                        <p:tgtEl>
                                          <p:spTgt spid="5"/>
                                        </p:tgtEl>
                                      </p:cBhvr>
                                      <p:to x="100000" y="80000"/>
                                    </p:animScale>
                                    <p:animScale>
                                      <p:cBhvr>
                                        <p:cTn id="26" dur="166" decel="50000">
                                          <p:stCondLst>
                                            <p:cond delay="1338"/>
                                          </p:stCondLst>
                                        </p:cTn>
                                        <p:tgtEl>
                                          <p:spTgt spid="5"/>
                                        </p:tgtEl>
                                      </p:cBhvr>
                                      <p:to x="100000" y="100000"/>
                                    </p:animScale>
                                    <p:animScale>
                                      <p:cBhvr>
                                        <p:cTn id="27" dur="26">
                                          <p:stCondLst>
                                            <p:cond delay="1642"/>
                                          </p:stCondLst>
                                        </p:cTn>
                                        <p:tgtEl>
                                          <p:spTgt spid="5"/>
                                        </p:tgtEl>
                                      </p:cBhvr>
                                      <p:to x="100000" y="90000"/>
                                    </p:animScale>
                                    <p:animScale>
                                      <p:cBhvr>
                                        <p:cTn id="28" dur="166" decel="50000">
                                          <p:stCondLst>
                                            <p:cond delay="1668"/>
                                          </p:stCondLst>
                                        </p:cTn>
                                        <p:tgtEl>
                                          <p:spTgt spid="5"/>
                                        </p:tgtEl>
                                      </p:cBhvr>
                                      <p:to x="100000" y="100000"/>
                                    </p:animScale>
                                    <p:animScale>
                                      <p:cBhvr>
                                        <p:cTn id="29" dur="26">
                                          <p:stCondLst>
                                            <p:cond delay="1808"/>
                                          </p:stCondLst>
                                        </p:cTn>
                                        <p:tgtEl>
                                          <p:spTgt spid="5"/>
                                        </p:tgtEl>
                                      </p:cBhvr>
                                      <p:to x="100000" y="95000"/>
                                    </p:animScale>
                                    <p:animScale>
                                      <p:cBhvr>
                                        <p:cTn id="3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وان 6"/>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a:bodyPr>
          <a:lstStyle/>
          <a:p>
            <a:pPr algn="ctr" fontAlgn="auto">
              <a:spcAft>
                <a:spcPts val="0"/>
              </a:spcAft>
              <a:defRPr/>
            </a:pPr>
            <a:r>
              <a:rPr lang="ar-IQ" sz="4800" b="1" dirty="0" smtClean="0">
                <a:latin typeface="Arial" pitchFamily="34" charset="0"/>
                <a:cs typeface="Arial" pitchFamily="34" charset="0"/>
              </a:rPr>
              <a:t>اصابة الغضروف الهلالي</a:t>
            </a:r>
            <a:endParaRPr lang="ar-IQ" sz="4800" dirty="0">
              <a:latin typeface="Arial" pitchFamily="34" charset="0"/>
              <a:cs typeface="Arial" pitchFamily="34" charset="0"/>
            </a:endParaRPr>
          </a:p>
        </p:txBody>
      </p:sp>
      <p:sp>
        <p:nvSpPr>
          <p:cNvPr id="8" name="عنصر نائب للمحتوى 7"/>
          <p:cNvSpPr>
            <a:spLocks noGrp="1"/>
          </p:cNvSpPr>
          <p:nvPr>
            <p:ph sz="half" idx="1"/>
          </p:nvPr>
        </p:nvSpPr>
        <p:spPr/>
        <p:style>
          <a:lnRef idx="1">
            <a:schemeClr val="accent4"/>
          </a:lnRef>
          <a:fillRef idx="2">
            <a:schemeClr val="accent4"/>
          </a:fillRef>
          <a:effectRef idx="1">
            <a:schemeClr val="accent4"/>
          </a:effectRef>
          <a:fontRef idx="minor">
            <a:schemeClr val="dk1"/>
          </a:fontRef>
        </p:style>
        <p:txBody>
          <a:bodyPr>
            <a:normAutofit/>
          </a:bodyPr>
          <a:lstStyle/>
          <a:p>
            <a:pPr marL="274320" indent="-274320" algn="just" fontAlgn="auto">
              <a:spcAft>
                <a:spcPts val="0"/>
              </a:spcAft>
              <a:buClr>
                <a:schemeClr val="accent3"/>
              </a:buClr>
              <a:buFont typeface="Wingdings 2"/>
              <a:buNone/>
              <a:defRPr/>
            </a:pPr>
            <a:endParaRPr lang="en-US" b="1" dirty="0" smtClean="0"/>
          </a:p>
        </p:txBody>
      </p:sp>
      <p:sp>
        <p:nvSpPr>
          <p:cNvPr id="2" name="عنصر نائب للمحتوى 1"/>
          <p:cNvSpPr>
            <a:spLocks noGrp="1"/>
          </p:cNvSpPr>
          <p:nvPr>
            <p:ph sz="half" idx="2"/>
          </p:nvPr>
        </p:nvSpPr>
        <p:spPr/>
        <p:txBody>
          <a:bodyPr/>
          <a:lstStyle/>
          <a:p>
            <a:pPr marL="274320" indent="-274320" algn="just" fontAlgn="auto">
              <a:spcAft>
                <a:spcPts val="0"/>
              </a:spcAft>
              <a:buClr>
                <a:schemeClr val="accent3"/>
              </a:buClr>
              <a:buFont typeface="Wingdings 2"/>
              <a:buNone/>
              <a:defRPr/>
            </a:pPr>
            <a:r>
              <a:rPr lang="ar-IQ" b="1" dirty="0"/>
              <a:t>	هي احدى الاصابات الشائعة في مجال الممارسة الرياضية التي تصيب الغضاريف الانسي والوحشي اللن يملآن الفراغ الموجود بين عظمتي مفصل الركبة يقومان بالمساعدة على امتصاص الصدمات وتثبيت المفصل  تسهيل الحركة الدورانية والانزلاقية .</a:t>
            </a:r>
          </a:p>
          <a:p>
            <a:pPr marL="274320" indent="-274320" algn="just" fontAlgn="auto">
              <a:spcAft>
                <a:spcPts val="0"/>
              </a:spcAft>
              <a:buClr>
                <a:schemeClr val="accent3"/>
              </a:buClr>
              <a:buFont typeface="Wingdings 2"/>
              <a:buNone/>
              <a:defRPr/>
            </a:pPr>
            <a:endParaRPr lang="en-US" b="1" dirty="0"/>
          </a:p>
        </p:txBody>
      </p:sp>
      <p:pic>
        <p:nvPicPr>
          <p:cNvPr id="4" name="Picture 4" descr="acl-cross-se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943" y="1628800"/>
            <a:ext cx="4341057" cy="453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16352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circle(in)">
                                      <p:cBhvr>
                                        <p:cTn id="14"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1124744"/>
            <a:ext cx="8640960" cy="1008112"/>
          </a:xfrm>
        </p:spPr>
        <p:txBody>
          <a:bodyPr>
            <a:noAutofit/>
          </a:bodyPr>
          <a:lstStyle/>
          <a:p>
            <a:r>
              <a:rPr lang="ar-IQ" sz="4800" dirty="0" smtClean="0">
                <a:ea typeface="+mn-ea"/>
              </a:rPr>
              <a:t>اسباب الاصابة </a:t>
            </a:r>
            <a:endParaRPr lang="ar-IQ" sz="4800" dirty="0"/>
          </a:p>
        </p:txBody>
      </p:sp>
      <p:sp>
        <p:nvSpPr>
          <p:cNvPr id="3" name="عنصر نائب للمحتوى 2"/>
          <p:cNvSpPr>
            <a:spLocks noGrp="1"/>
          </p:cNvSpPr>
          <p:nvPr>
            <p:ph idx="1"/>
          </p:nvPr>
        </p:nvSpPr>
        <p:spPr>
          <a:xfrm>
            <a:off x="755576" y="2564904"/>
            <a:ext cx="7560840" cy="3960440"/>
          </a:xfrm>
        </p:spPr>
        <p:txBody>
          <a:bodyPr>
            <a:normAutofit/>
          </a:bodyPr>
          <a:lstStyle/>
          <a:p>
            <a:pPr marL="274320" indent="-274320" fontAlgn="auto">
              <a:spcAft>
                <a:spcPts val="0"/>
              </a:spcAft>
              <a:buClr>
                <a:schemeClr val="accent3"/>
              </a:buClr>
              <a:buFont typeface="Wingdings 2"/>
              <a:buChar char=""/>
              <a:defRPr/>
            </a:pPr>
            <a:r>
              <a:rPr lang="ar-IQ" sz="3200" dirty="0" smtClean="0">
                <a:ea typeface="+mn-ea"/>
              </a:rPr>
              <a:t>ان السبب الرئيسي </a:t>
            </a:r>
            <a:r>
              <a:rPr lang="ar-IQ" sz="3200" dirty="0" err="1" smtClean="0">
                <a:ea typeface="+mn-ea"/>
              </a:rPr>
              <a:t>للاصابة</a:t>
            </a:r>
            <a:r>
              <a:rPr lang="ar-IQ" sz="3200" dirty="0" smtClean="0">
                <a:ea typeface="+mn-ea"/>
              </a:rPr>
              <a:t> هو دوران ولف المفصل عندما يكون في حالة ثني قليل مع ثبات القدم مما يؤدي الى انحشار الغضروف </a:t>
            </a:r>
            <a:r>
              <a:rPr lang="ar-IQ" sz="3200" dirty="0" err="1" smtClean="0">
                <a:ea typeface="+mn-ea"/>
              </a:rPr>
              <a:t>الىداخل</a:t>
            </a:r>
            <a:r>
              <a:rPr lang="ar-IQ" sz="3200" dirty="0" smtClean="0">
                <a:ea typeface="+mn-ea"/>
              </a:rPr>
              <a:t> المفصل بين عظمتي الفخذ </a:t>
            </a:r>
            <a:r>
              <a:rPr lang="ar-IQ" sz="3200" dirty="0" err="1" smtClean="0">
                <a:ea typeface="+mn-ea"/>
              </a:rPr>
              <a:t>والضنبوب</a:t>
            </a:r>
            <a:r>
              <a:rPr lang="ar-IQ" sz="3200" dirty="0" smtClean="0">
                <a:ea typeface="+mn-ea"/>
              </a:rPr>
              <a:t> .</a:t>
            </a:r>
          </a:p>
          <a:p>
            <a:pPr marL="0" indent="0" fontAlgn="auto">
              <a:spcAft>
                <a:spcPts val="0"/>
              </a:spcAft>
              <a:buClr>
                <a:schemeClr val="accent3"/>
              </a:buClr>
              <a:buNone/>
              <a:defRPr/>
            </a:pPr>
            <a:endParaRPr lang="en-US" sz="3200" dirty="0" smtClean="0">
              <a:ea typeface="+mn-ea"/>
            </a:endParaRPr>
          </a:p>
        </p:txBody>
      </p:sp>
    </p:spTree>
    <p:extLst>
      <p:ext uri="{BB962C8B-B14F-4D97-AF65-F5344CB8AC3E}">
        <p14:creationId xmlns:p14="http://schemas.microsoft.com/office/powerpoint/2010/main" val="199556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42938"/>
            <a:ext cx="8229600" cy="5681662"/>
          </a:xfrm>
        </p:spPr>
        <p:txBody>
          <a:bodyPr>
            <a:normAutofit/>
          </a:bodyPr>
          <a:lstStyle/>
          <a:p>
            <a:pPr marL="274320" indent="-274320" algn="ctr" fontAlgn="auto">
              <a:spcAft>
                <a:spcPts val="0"/>
              </a:spcAft>
              <a:buClr>
                <a:schemeClr val="accent3"/>
              </a:buClr>
              <a:buFont typeface="Wingdings 2"/>
              <a:buNone/>
              <a:defRPr/>
            </a:pPr>
            <a:r>
              <a:rPr lang="ar-IQ" sz="3600" b="1" dirty="0" smtClean="0"/>
              <a:t>علامات اصابة الغضروف </a:t>
            </a:r>
          </a:p>
          <a:p>
            <a:pPr marL="274320" indent="-274320" algn="ctr" fontAlgn="auto">
              <a:spcAft>
                <a:spcPts val="0"/>
              </a:spcAft>
              <a:buClr>
                <a:schemeClr val="accent3"/>
              </a:buClr>
              <a:buFont typeface="Wingdings 2"/>
              <a:buNone/>
              <a:defRPr/>
            </a:pPr>
            <a:endParaRPr lang="ar-IQ" sz="3600" b="1" dirty="0" smtClean="0"/>
          </a:p>
          <a:p>
            <a:pPr algn="just">
              <a:buClr>
                <a:schemeClr val="accent3"/>
              </a:buClr>
              <a:defRPr/>
            </a:pPr>
            <a:r>
              <a:rPr lang="ar-IQ" sz="3600" dirty="0" smtClean="0"/>
              <a:t>يشعر المصاب بفرقعة داخل المفصل مصحوب بألم شديد .</a:t>
            </a:r>
          </a:p>
          <a:p>
            <a:pPr algn="just">
              <a:buClr>
                <a:schemeClr val="accent3"/>
              </a:buClr>
              <a:defRPr/>
            </a:pPr>
            <a:r>
              <a:rPr lang="ar-IQ" sz="3600" dirty="0" smtClean="0"/>
              <a:t>عدم القدرة على الوقوف او المشي .</a:t>
            </a:r>
          </a:p>
          <a:p>
            <a:pPr algn="just">
              <a:buClr>
                <a:schemeClr val="accent3"/>
              </a:buClr>
              <a:defRPr/>
            </a:pPr>
            <a:r>
              <a:rPr lang="ar-IQ" sz="3600" dirty="0" smtClean="0"/>
              <a:t>عدم القدرة على بسط المفصل .</a:t>
            </a:r>
          </a:p>
          <a:p>
            <a:pPr algn="just">
              <a:buClr>
                <a:schemeClr val="accent3"/>
              </a:buClr>
              <a:defRPr/>
            </a:pPr>
            <a:r>
              <a:rPr lang="ar-IQ" sz="3600" dirty="0" smtClean="0"/>
              <a:t>حدوث الورم خلال 24 ساعة بعد الاصابة .</a:t>
            </a:r>
          </a:p>
          <a:p>
            <a:pPr algn="just">
              <a:buClr>
                <a:schemeClr val="accent3"/>
              </a:buClr>
              <a:defRPr/>
            </a:pPr>
            <a:r>
              <a:rPr lang="ar-IQ" sz="3600" dirty="0" smtClean="0"/>
              <a:t>يشعر المصاب بعدم ثبات المفصل .</a:t>
            </a:r>
          </a:p>
          <a:p>
            <a:pPr marL="274320" indent="-274320" algn="just" fontAlgn="auto">
              <a:spcAft>
                <a:spcPts val="0"/>
              </a:spcAft>
              <a:buClr>
                <a:schemeClr val="accent3"/>
              </a:buClr>
              <a:buFont typeface="Wingdings 2"/>
              <a:buNone/>
              <a:defRPr/>
            </a:pPr>
            <a:endParaRPr lang="en-US" sz="3600" dirty="0"/>
          </a:p>
        </p:txBody>
      </p:sp>
    </p:spTree>
    <p:extLst>
      <p:ext uri="{BB962C8B-B14F-4D97-AF65-F5344CB8AC3E}">
        <p14:creationId xmlns:p14="http://schemas.microsoft.com/office/powerpoint/2010/main" val="33645100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par>
                                <p:cTn id="12" presetID="16" presetClass="entr" presetSubtype="21"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barn(inVertical)">
                                      <p:cBhvr>
                                        <p:cTn id="14" dur="500"/>
                                        <p:tgtEl>
                                          <p:spTgt spid="3">
                                            <p:txEl>
                                              <p:pRg st="2" end="2"/>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arn(inVertical)">
                                      <p:cBhvr>
                                        <p:cTn id="20" dur="500"/>
                                        <p:tgtEl>
                                          <p:spTgt spid="3">
                                            <p:txEl>
                                              <p:pRg st="4" end="4"/>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arn(inVertical)">
                                      <p:cBhvr>
                                        <p:cTn id="23" dur="500"/>
                                        <p:tgtEl>
                                          <p:spTgt spid="3">
                                            <p:txEl>
                                              <p:pRg st="5" end="5"/>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barn(inVertical)">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sz="4400" b="1" dirty="0" smtClean="0"/>
              <a:t>انواع تمزق الغضروف </a:t>
            </a:r>
            <a:endParaRPr lang="ar-IQ" sz="4400" b="1" dirty="0"/>
          </a:p>
        </p:txBody>
      </p:sp>
      <p:sp>
        <p:nvSpPr>
          <p:cNvPr id="3" name="عنصر نائب للمحتوى 2"/>
          <p:cNvSpPr>
            <a:spLocks noGrp="1"/>
          </p:cNvSpPr>
          <p:nvPr>
            <p:ph sz="quarter" idx="13"/>
          </p:nvPr>
        </p:nvSpPr>
        <p:spPr>
          <a:xfrm>
            <a:off x="457200" y="2708920"/>
            <a:ext cx="8229600" cy="3417243"/>
          </a:xfrm>
        </p:spPr>
        <p:txBody>
          <a:bodyPr>
            <a:normAutofit/>
          </a:bodyPr>
          <a:lstStyle/>
          <a:p>
            <a:pPr marL="514350" indent="-514350" fontAlgn="auto">
              <a:spcAft>
                <a:spcPts val="0"/>
              </a:spcAft>
              <a:buClr>
                <a:schemeClr val="accent3"/>
              </a:buClr>
              <a:buFont typeface="+mj-lt"/>
              <a:buAutoNum type="arabicPeriod"/>
              <a:defRPr/>
            </a:pPr>
            <a:r>
              <a:rPr lang="ar-IQ" sz="3600" dirty="0" smtClean="0"/>
              <a:t>التمزق الطولي : وهو تمزق على شكل جيب .</a:t>
            </a:r>
          </a:p>
          <a:p>
            <a:pPr marL="514350" indent="-514350" fontAlgn="auto">
              <a:spcAft>
                <a:spcPts val="0"/>
              </a:spcAft>
              <a:buClr>
                <a:schemeClr val="accent3"/>
              </a:buClr>
              <a:buFont typeface="+mj-lt"/>
              <a:buAutoNum type="arabicPeriod"/>
              <a:defRPr/>
            </a:pPr>
            <a:r>
              <a:rPr lang="ar-IQ" sz="3600" dirty="0" smtClean="0"/>
              <a:t>التمزق العرضي :وعادتاً يحدث في الشيخوخة .</a:t>
            </a:r>
          </a:p>
          <a:p>
            <a:pPr marL="514350" indent="-514350" fontAlgn="auto">
              <a:spcAft>
                <a:spcPts val="0"/>
              </a:spcAft>
              <a:buClr>
                <a:schemeClr val="accent3"/>
              </a:buClr>
              <a:buFont typeface="+mj-lt"/>
              <a:buAutoNum type="arabicPeriod"/>
              <a:defRPr/>
            </a:pPr>
            <a:r>
              <a:rPr lang="ar-IQ" sz="3600" dirty="0" smtClean="0"/>
              <a:t>التمزق </a:t>
            </a:r>
            <a:r>
              <a:rPr lang="ar-IQ" sz="3600" dirty="0" err="1" smtClean="0"/>
              <a:t>المنقاري</a:t>
            </a:r>
            <a:r>
              <a:rPr lang="ar-IQ" sz="3600" dirty="0" smtClean="0"/>
              <a:t> : ويشبه منقار الطير .</a:t>
            </a:r>
          </a:p>
          <a:p>
            <a:pPr marL="514350" indent="-514350" fontAlgn="auto">
              <a:spcAft>
                <a:spcPts val="0"/>
              </a:spcAft>
              <a:buClr>
                <a:schemeClr val="accent3"/>
              </a:buClr>
              <a:buFont typeface="+mj-lt"/>
              <a:buAutoNum type="arabicPeriod"/>
              <a:defRPr/>
            </a:pPr>
            <a:r>
              <a:rPr lang="ar-IQ" sz="3600" dirty="0" smtClean="0"/>
              <a:t>التمزق المائل : التمزق بزاوية .</a:t>
            </a:r>
            <a:endParaRPr lang="en-US" sz="3600" dirty="0"/>
          </a:p>
        </p:txBody>
      </p:sp>
    </p:spTree>
    <p:extLst>
      <p:ext uri="{BB962C8B-B14F-4D97-AF65-F5344CB8AC3E}">
        <p14:creationId xmlns:p14="http://schemas.microsoft.com/office/powerpoint/2010/main" val="32895966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850106"/>
          </a:xfrm>
        </p:spPr>
        <p:txBody>
          <a:bodyPr>
            <a:normAutofit/>
          </a:bodyPr>
          <a:lstStyle/>
          <a:p>
            <a:pPr algn="ctr"/>
            <a:r>
              <a:rPr lang="ar-IQ" sz="4000" b="1" dirty="0" smtClean="0"/>
              <a:t>التشخيص </a:t>
            </a:r>
            <a:endParaRPr lang="ar-IQ" sz="4000" b="1" dirty="0"/>
          </a:p>
        </p:txBody>
      </p:sp>
      <p:sp>
        <p:nvSpPr>
          <p:cNvPr id="3" name="عنصر نائب للمحتوى 2"/>
          <p:cNvSpPr>
            <a:spLocks noGrp="1"/>
          </p:cNvSpPr>
          <p:nvPr>
            <p:ph sz="quarter" idx="1"/>
          </p:nvPr>
        </p:nvSpPr>
        <p:spPr>
          <a:xfrm>
            <a:off x="457200" y="1484784"/>
            <a:ext cx="8229600" cy="4641379"/>
          </a:xfrm>
        </p:spPr>
        <p:txBody>
          <a:bodyPr>
            <a:noAutofit/>
          </a:bodyPr>
          <a:lstStyle/>
          <a:p>
            <a:pPr algn="just"/>
            <a:r>
              <a:rPr lang="ar-IQ" sz="2800" dirty="0" smtClean="0"/>
              <a:t>اهم عامل في التشخيص هو معرفة طريقة حدوث الاصابة .</a:t>
            </a:r>
          </a:p>
          <a:p>
            <a:pPr algn="just"/>
            <a:r>
              <a:rPr lang="ar-IQ" sz="2800" dirty="0" smtClean="0"/>
              <a:t>تورم يحدث خلال 24 ساعة ويستمر لعدة ايام ، </a:t>
            </a:r>
            <a:r>
              <a:rPr lang="ar-IQ" sz="2800" dirty="0"/>
              <a:t>وهذا </a:t>
            </a:r>
            <a:r>
              <a:rPr lang="ar-IQ" sz="2800" dirty="0" err="1"/>
              <a:t>مايميز</a:t>
            </a:r>
            <a:r>
              <a:rPr lang="ar-IQ" sz="2800" dirty="0"/>
              <a:t> اصابة الغضروف عن الرباط </a:t>
            </a:r>
            <a:r>
              <a:rPr lang="ar-IQ" sz="2800" dirty="0" smtClean="0"/>
              <a:t>، اذ احتواء الرباط على الشعيرات الدموية فانه يتورم مباشرتاً.</a:t>
            </a:r>
          </a:p>
          <a:p>
            <a:pPr algn="just"/>
            <a:r>
              <a:rPr lang="ar-IQ" sz="2800" dirty="0" smtClean="0"/>
              <a:t>الاختبارات :</a:t>
            </a:r>
          </a:p>
          <a:p>
            <a:pPr marL="514350" indent="-514350" algn="just">
              <a:buFont typeface="+mj-lt"/>
              <a:buAutoNum type="arabicPeriod"/>
            </a:pPr>
            <a:r>
              <a:rPr lang="ar-IQ" sz="2800" dirty="0" smtClean="0"/>
              <a:t>اختبار الكشف عن اصبت الغضروف الداخلي (الانسي ): اختبار </a:t>
            </a:r>
            <a:r>
              <a:rPr lang="ar-IQ" sz="2800" dirty="0" err="1" smtClean="0"/>
              <a:t>ماكمري</a:t>
            </a:r>
            <a:r>
              <a:rPr lang="ar-IQ" sz="2800" dirty="0" smtClean="0"/>
              <a:t> ، اختبار آبلي .</a:t>
            </a:r>
          </a:p>
          <a:p>
            <a:pPr marL="514350" indent="-514350" algn="just">
              <a:buFont typeface="+mj-lt"/>
              <a:buAutoNum type="arabicPeriod"/>
            </a:pPr>
            <a:r>
              <a:rPr lang="ar-IQ" sz="2800" dirty="0"/>
              <a:t>اختبار الكشف عن اصبت الغضروف </a:t>
            </a:r>
            <a:r>
              <a:rPr lang="ar-IQ" sz="2800" dirty="0" smtClean="0"/>
              <a:t>الخارجي </a:t>
            </a:r>
            <a:r>
              <a:rPr lang="ar-IQ" sz="2800" dirty="0"/>
              <a:t>(</a:t>
            </a:r>
            <a:r>
              <a:rPr lang="ar-IQ" sz="2800" dirty="0" smtClean="0"/>
              <a:t>الوحشي): </a:t>
            </a:r>
            <a:r>
              <a:rPr lang="ar-IQ" sz="2800" dirty="0"/>
              <a:t>اختبار </a:t>
            </a:r>
            <a:r>
              <a:rPr lang="ar-IQ" sz="2800" dirty="0" err="1" smtClean="0"/>
              <a:t>كاببوت</a:t>
            </a:r>
            <a:r>
              <a:rPr lang="ar-IQ" sz="2800" dirty="0" smtClean="0"/>
              <a:t> .</a:t>
            </a:r>
          </a:p>
          <a:p>
            <a:pPr marL="0" indent="0" algn="just">
              <a:buNone/>
            </a:pPr>
            <a:r>
              <a:rPr lang="ar-IQ" sz="2800" dirty="0" err="1" smtClean="0"/>
              <a:t>بالاضافة</a:t>
            </a:r>
            <a:r>
              <a:rPr lang="ar-IQ" sz="2800" dirty="0" smtClean="0"/>
              <a:t> الى التصوير بالرنين المغناطسي ، والناظور .</a:t>
            </a:r>
            <a:endParaRPr lang="ar-IQ" sz="2800" dirty="0"/>
          </a:p>
        </p:txBody>
      </p:sp>
    </p:spTree>
    <p:extLst>
      <p:ext uri="{BB962C8B-B14F-4D97-AF65-F5344CB8AC3E}">
        <p14:creationId xmlns:p14="http://schemas.microsoft.com/office/powerpoint/2010/main" val="243942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500"/>
                                        <p:tgtEl>
                                          <p:spTgt spid="3">
                                            <p:txEl>
                                              <p:pRg st="0" end="0"/>
                                            </p:txEl>
                                          </p:spTgt>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4" dur="500"/>
                                        <p:tgtEl>
                                          <p:spTgt spid="3">
                                            <p:txEl>
                                              <p:pRg st="1" end="1"/>
                                            </p:txEl>
                                          </p:spTgt>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0" dur="500"/>
                                        <p:tgtEl>
                                          <p:spTgt spid="3">
                                            <p:txEl>
                                              <p:pRg st="3" end="3"/>
                                            </p:tx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3" dur="500"/>
                                        <p:tgtEl>
                                          <p:spTgt spid="3">
                                            <p:txEl>
                                              <p:pRg st="4" end="4"/>
                                            </p:tx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صر نائب للمحتوى 2"/>
          <p:cNvSpPr txBox="1">
            <a:spLocks/>
          </p:cNvSpPr>
          <p:nvPr/>
        </p:nvSpPr>
        <p:spPr>
          <a:xfrm>
            <a:off x="457200" y="260648"/>
            <a:ext cx="8229600" cy="6408711"/>
          </a:xfrm>
          <a:prstGeom prst="rect">
            <a:avLst/>
          </a:prstGeom>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Wingdings 2" pitchFamily="18" charset="2"/>
              <a:buNone/>
            </a:pPr>
            <a:r>
              <a:rPr lang="ar-IQ" sz="2400" b="1" dirty="0" smtClean="0">
                <a:solidFill>
                  <a:srgbClr val="FF0000"/>
                </a:solidFill>
              </a:rPr>
              <a:t>العلاج : الوقاية كعلاج </a:t>
            </a:r>
          </a:p>
          <a:p>
            <a:pPr>
              <a:buFont typeface="Wingdings 2" pitchFamily="18" charset="2"/>
              <a:buNone/>
            </a:pPr>
            <a:r>
              <a:rPr lang="ar-IQ" sz="2000" dirty="0" smtClean="0">
                <a:solidFill>
                  <a:srgbClr val="FF0000"/>
                </a:solidFill>
              </a:rPr>
              <a:t>1- </a:t>
            </a:r>
            <a:r>
              <a:rPr lang="ar-IQ" sz="2000" dirty="0" err="1" smtClean="0">
                <a:solidFill>
                  <a:srgbClr val="FF0000"/>
                </a:solidFill>
              </a:rPr>
              <a:t>استمعال</a:t>
            </a:r>
            <a:r>
              <a:rPr lang="ar-IQ" sz="2000" dirty="0" smtClean="0">
                <a:solidFill>
                  <a:srgbClr val="FF0000"/>
                </a:solidFill>
              </a:rPr>
              <a:t> الحذاء المناسب الذي يسمح بحركة الدوران بصورة سليمة </a:t>
            </a:r>
          </a:p>
          <a:p>
            <a:pPr>
              <a:buFont typeface="Wingdings 2" pitchFamily="18" charset="2"/>
              <a:buNone/>
            </a:pPr>
            <a:r>
              <a:rPr lang="ar-IQ" sz="2000" dirty="0" smtClean="0">
                <a:solidFill>
                  <a:srgbClr val="FF0000"/>
                </a:solidFill>
              </a:rPr>
              <a:t>2- التكنيك الصحيح في الاداء </a:t>
            </a:r>
          </a:p>
          <a:p>
            <a:pPr>
              <a:buFont typeface="Wingdings 2" pitchFamily="18" charset="2"/>
              <a:buNone/>
            </a:pPr>
            <a:r>
              <a:rPr lang="ar-IQ" sz="2000" dirty="0" smtClean="0">
                <a:solidFill>
                  <a:srgbClr val="FF0000"/>
                </a:solidFill>
              </a:rPr>
              <a:t>3- تجنب اللعب الخشن 4- الاحماء الجيد 5- اللعب في الارضية المناسبة </a:t>
            </a:r>
          </a:p>
          <a:p>
            <a:pPr>
              <a:buFont typeface="Wingdings 2" pitchFamily="18" charset="2"/>
              <a:buNone/>
            </a:pPr>
            <a:endParaRPr lang="ar-IQ" sz="2000" dirty="0" smtClean="0">
              <a:solidFill>
                <a:srgbClr val="FF0000"/>
              </a:solidFill>
            </a:endParaRPr>
          </a:p>
          <a:p>
            <a:pPr>
              <a:buNone/>
            </a:pPr>
            <a:r>
              <a:rPr lang="ar-IQ" sz="2000" dirty="0" smtClean="0"/>
              <a:t>العلاج الطبي : </a:t>
            </a:r>
            <a:r>
              <a:rPr lang="ar-IQ" sz="2000" dirty="0"/>
              <a:t>ان الغضاريف الهلالية خالية من الاوعية الدموية كبقية الغضاريف لذلك لا يمكن شفاؤها وان العلاج هو القص من الغضروف  كالتمزق </a:t>
            </a:r>
            <a:r>
              <a:rPr lang="ar-IQ" sz="2000" dirty="0" err="1"/>
              <a:t>المنقاري</a:t>
            </a:r>
            <a:r>
              <a:rPr lang="ar-IQ" sz="2000" dirty="0"/>
              <a:t> او تخيط ويتم في القسم </a:t>
            </a:r>
            <a:r>
              <a:rPr lang="ar-IQ" sz="2000" dirty="0" err="1"/>
              <a:t>الخاجي</a:t>
            </a:r>
            <a:r>
              <a:rPr lang="ar-IQ" sz="2000" dirty="0"/>
              <a:t> فقط </a:t>
            </a:r>
            <a:r>
              <a:rPr lang="ar-IQ" sz="2000" dirty="0" err="1"/>
              <a:t>لامكانية</a:t>
            </a:r>
            <a:r>
              <a:rPr lang="ar-IQ" sz="2000" dirty="0"/>
              <a:t> الاعتماد على المحفظة في التغذية او استئصال الغضروف </a:t>
            </a:r>
            <a:r>
              <a:rPr lang="ar-IQ" sz="2000" dirty="0" smtClean="0"/>
              <a:t>.وبعد العملية تجبس اسبوعين ثم القيام بالعلاج </a:t>
            </a:r>
            <a:r>
              <a:rPr lang="ar-IQ" sz="2000" dirty="0" err="1" smtClean="0"/>
              <a:t>التاهيلي</a:t>
            </a:r>
            <a:r>
              <a:rPr lang="ar-IQ" sz="2000" dirty="0" smtClean="0"/>
              <a:t> وينصح بلبس حذاء يعلو سنتمتر واحد لتعويض النقص في الغضروف ولتقليل الضغط على الغضروف الاخر ، العودة الى الملعب هي بعد فترة ثلاثة ال ستة اشهر وفيها تنخفض اللياقة البدنية وضمور العضلات </a:t>
            </a:r>
          </a:p>
          <a:p>
            <a:pPr>
              <a:buFont typeface="Wingdings 2" pitchFamily="18" charset="2"/>
              <a:buNone/>
            </a:pPr>
            <a:r>
              <a:rPr lang="ar-IQ" sz="2000" dirty="0" smtClean="0">
                <a:solidFill>
                  <a:srgbClr val="FF0000"/>
                </a:solidFill>
              </a:rPr>
              <a:t>تدريبات </a:t>
            </a:r>
            <a:r>
              <a:rPr lang="ar-IQ" sz="2000" dirty="0" err="1" smtClean="0">
                <a:solidFill>
                  <a:srgbClr val="FF0000"/>
                </a:solidFill>
              </a:rPr>
              <a:t>تاهيلية</a:t>
            </a:r>
            <a:r>
              <a:rPr lang="ar-IQ" sz="2000" dirty="0" smtClean="0">
                <a:solidFill>
                  <a:srgbClr val="FF0000"/>
                </a:solidFill>
              </a:rPr>
              <a:t> بعد العملية </a:t>
            </a:r>
          </a:p>
          <a:p>
            <a:pPr>
              <a:buFont typeface="Wingdings 2" pitchFamily="18" charset="2"/>
              <a:buNone/>
            </a:pPr>
            <a:r>
              <a:rPr lang="ar-IQ" sz="2000" dirty="0" smtClean="0"/>
              <a:t>1- تدريبات ثابتة بعد يوم لعضلات الفخذ </a:t>
            </a:r>
            <a:r>
              <a:rPr lang="ar-IQ" sz="2000" dirty="0" smtClean="0">
                <a:solidFill>
                  <a:srgbClr val="FF0000"/>
                </a:solidFill>
              </a:rPr>
              <a:t>2- تدريبات خفيفة للمفصل بعد اسبوع</a:t>
            </a:r>
            <a:r>
              <a:rPr lang="ar-IQ" sz="2000" dirty="0" smtClean="0"/>
              <a:t> 3- تمارين المقاومة بعد ثلاثة اسابيع 4- </a:t>
            </a:r>
            <a:r>
              <a:rPr lang="ar-IQ" sz="2000" dirty="0" err="1" smtClean="0">
                <a:solidFill>
                  <a:srgbClr val="FF0000"/>
                </a:solidFill>
              </a:rPr>
              <a:t>استمعال</a:t>
            </a:r>
            <a:r>
              <a:rPr lang="ar-IQ" sz="2000" dirty="0" smtClean="0">
                <a:solidFill>
                  <a:srgbClr val="FF0000"/>
                </a:solidFill>
              </a:rPr>
              <a:t> الدراجة الثابتة لمد وثني المفصل </a:t>
            </a:r>
            <a:r>
              <a:rPr lang="ar-IQ" sz="2000" dirty="0" smtClean="0"/>
              <a:t>5- بعد مرور خمسة الى ستة اسابيع تمارين للقوة عامة للطرف السفلي </a:t>
            </a:r>
            <a:r>
              <a:rPr lang="ar-IQ" sz="2000" dirty="0" smtClean="0">
                <a:solidFill>
                  <a:srgbClr val="FF0000"/>
                </a:solidFill>
              </a:rPr>
              <a:t>6- بعد ثلاثة اشهر يمكن المشي السريع والقفز </a:t>
            </a:r>
          </a:p>
          <a:p>
            <a:pPr>
              <a:buFont typeface="Wingdings 2" pitchFamily="18" charset="2"/>
              <a:buNone/>
            </a:pPr>
            <a:r>
              <a:rPr lang="ar-IQ" sz="2000" dirty="0" smtClean="0"/>
              <a:t>علامات </a:t>
            </a:r>
            <a:r>
              <a:rPr lang="ar-IQ" sz="2000" dirty="0" err="1" smtClean="0"/>
              <a:t>التاهيل</a:t>
            </a:r>
            <a:r>
              <a:rPr lang="ar-IQ" sz="2000" dirty="0" smtClean="0"/>
              <a:t> الصحيح: </a:t>
            </a:r>
            <a:r>
              <a:rPr lang="ar-IQ" sz="2000" dirty="0" smtClean="0">
                <a:solidFill>
                  <a:srgbClr val="FF0000"/>
                </a:solidFill>
              </a:rPr>
              <a:t>عدم وجود الم وورم </a:t>
            </a:r>
            <a:r>
              <a:rPr lang="ar-IQ" sz="2000" dirty="0" smtClean="0"/>
              <a:t>، </a:t>
            </a:r>
            <a:r>
              <a:rPr lang="ar-IQ" sz="2000" dirty="0" smtClean="0">
                <a:solidFill>
                  <a:srgbClr val="FF0000"/>
                </a:solidFill>
              </a:rPr>
              <a:t>امكانية ثني ومد الركبة بعد 3-5 اسابيع </a:t>
            </a:r>
          </a:p>
          <a:p>
            <a:pPr>
              <a:buFont typeface="Wingdings 2" pitchFamily="18" charset="2"/>
              <a:buNone/>
            </a:pPr>
            <a:r>
              <a:rPr lang="ar-IQ" sz="2000" dirty="0" smtClean="0"/>
              <a:t>علامات </a:t>
            </a:r>
            <a:r>
              <a:rPr lang="ar-IQ" sz="2000" dirty="0" err="1" smtClean="0"/>
              <a:t>التاهيل</a:t>
            </a:r>
            <a:r>
              <a:rPr lang="ar-IQ" sz="2000" dirty="0" smtClean="0"/>
              <a:t> </a:t>
            </a:r>
            <a:r>
              <a:rPr lang="ar-IQ" sz="2000" dirty="0" err="1" smtClean="0"/>
              <a:t>الخاطيء</a:t>
            </a:r>
            <a:r>
              <a:rPr lang="ar-IQ" sz="2000" dirty="0" smtClean="0"/>
              <a:t> : </a:t>
            </a:r>
            <a:r>
              <a:rPr lang="ar-IQ" sz="2000" dirty="0" smtClean="0">
                <a:solidFill>
                  <a:srgbClr val="FF0000"/>
                </a:solidFill>
              </a:rPr>
              <a:t>ارتفاع درجة حرارة المفصل </a:t>
            </a:r>
            <a:r>
              <a:rPr lang="ar-IQ" sz="2000" dirty="0" smtClean="0"/>
              <a:t>، </a:t>
            </a:r>
            <a:r>
              <a:rPr lang="ar-IQ" sz="2000" dirty="0" smtClean="0">
                <a:solidFill>
                  <a:srgbClr val="FF0000"/>
                </a:solidFill>
              </a:rPr>
              <a:t>ورم المفصل والمناطق المجاورة ، الم بالمفصل عند الحركة </a:t>
            </a:r>
            <a:endParaRPr lang="en-US" sz="2000" dirty="0" smtClean="0">
              <a:solidFill>
                <a:srgbClr val="FF0000"/>
              </a:solidFill>
              <a:cs typeface="Tahoma" pitchFamily="34" charset="0"/>
            </a:endParaRPr>
          </a:p>
        </p:txBody>
      </p:sp>
    </p:spTree>
    <p:extLst>
      <p:ext uri="{BB962C8B-B14F-4D97-AF65-F5344CB8AC3E}">
        <p14:creationId xmlns:p14="http://schemas.microsoft.com/office/powerpoint/2010/main" val="138343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1" Type="http://schemas.openxmlformats.org/officeDocument/2006/relationships/image" Target="../media/image8.jpeg"/></Relationships>
</file>

<file path=ppt/theme/_rels/theme6.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فن الخياطه الرفيعة">
  <a:themeElements>
    <a:clrScheme name="فن الخياطه الرفيعة">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ربطة عنق سوداء">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فن الخياطه الرفيعة">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3.xml><?xml version="1.0" encoding="utf-8"?>
<a:theme xmlns:a="http://schemas.openxmlformats.org/drawingml/2006/main" name="زوايا">
  <a:themeElements>
    <a:clrScheme name="زوايا">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زوايا">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زوايا">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4.xml><?xml version="1.0" encoding="utf-8"?>
<a:theme xmlns:a="http://schemas.openxmlformats.org/drawingml/2006/main" name="أفق">
  <a:themeElements>
    <a:clrScheme name="أف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أف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أف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5.xml><?xml version="1.0" encoding="utf-8"?>
<a:theme xmlns:a="http://schemas.openxmlformats.org/drawingml/2006/main" name="مشربية">
  <a:themeElements>
    <a:clrScheme name="مشربية">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مشربية">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مشربية">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6.xml><?xml version="1.0" encoding="utf-8"?>
<a:theme xmlns:a="http://schemas.openxmlformats.org/drawingml/2006/main" name="ملتقى">
  <a:themeElements>
    <a:clrScheme name="ملتقى">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ملتقى">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ملتقى">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100</TotalTime>
  <Words>386</Words>
  <Application>Microsoft Office PowerPoint</Application>
  <PresentationFormat>عرض على الشاشة (3:4)‏</PresentationFormat>
  <Paragraphs>38</Paragraphs>
  <Slides>7</Slides>
  <Notes>0</Notes>
  <HiddenSlides>0</HiddenSlides>
  <MMClips>0</MMClips>
  <ScaleCrop>false</ScaleCrop>
  <HeadingPairs>
    <vt:vector size="4" baseType="variant">
      <vt:variant>
        <vt:lpstr>نسق</vt:lpstr>
      </vt:variant>
      <vt:variant>
        <vt:i4>6</vt:i4>
      </vt:variant>
      <vt:variant>
        <vt:lpstr>عناوين الشرائح</vt:lpstr>
      </vt:variant>
      <vt:variant>
        <vt:i4>7</vt:i4>
      </vt:variant>
    </vt:vector>
  </HeadingPairs>
  <TitlesOfParts>
    <vt:vector size="13" baseType="lpstr">
      <vt:lpstr>سمة Office</vt:lpstr>
      <vt:lpstr>فن الخياطه الرفيعة</vt:lpstr>
      <vt:lpstr>زوايا</vt:lpstr>
      <vt:lpstr>أفق</vt:lpstr>
      <vt:lpstr>مشربية</vt:lpstr>
      <vt:lpstr>ملتقى</vt:lpstr>
      <vt:lpstr>الغضروف الهلالي (الكارتلج)</vt:lpstr>
      <vt:lpstr>اصابة الغضروف الهلالي</vt:lpstr>
      <vt:lpstr>اسباب الاصابة </vt:lpstr>
      <vt:lpstr>عرض تقديمي في PowerPoint</vt:lpstr>
      <vt:lpstr>انواع تمزق الغضروف </vt:lpstr>
      <vt:lpstr>التشخيص </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الغضروف الهلالي (الكارتلج)</dc:title>
  <dc:creator>Ali-bedawy</dc:creator>
  <cp:lastModifiedBy>Ali</cp:lastModifiedBy>
  <cp:revision>12</cp:revision>
  <dcterms:created xsi:type="dcterms:W3CDTF">2013-02-24T03:52:04Z</dcterms:created>
  <dcterms:modified xsi:type="dcterms:W3CDTF">2014-10-29T04:53:50Z</dcterms:modified>
</cp:coreProperties>
</file>