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6" r:id="rId2"/>
    <p:sldId id="257" r:id="rId3"/>
    <p:sldId id="258" r:id="rId4"/>
    <p:sldId id="259" r:id="rId5"/>
    <p:sldId id="261" r:id="rId6"/>
    <p:sldId id="260" r:id="rId7"/>
    <p:sldId id="288" r:id="rId8"/>
    <p:sldId id="262" r:id="rId9"/>
    <p:sldId id="263" r:id="rId10"/>
    <p:sldId id="265" r:id="rId11"/>
    <p:sldId id="266" r:id="rId12"/>
    <p:sldId id="282" r:id="rId13"/>
    <p:sldId id="267" r:id="rId14"/>
    <p:sldId id="281" r:id="rId15"/>
    <p:sldId id="284" r:id="rId1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نمط متوسط 2 - تميي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نمط متوسط 2 - تميي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نمط داكن 2 - تمييز 5/تمييز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7" d="100"/>
          <a:sy n="67" d="100"/>
        </p:scale>
        <p:origin x="1260" y="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14/05/1437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14/05/1437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14/05/1437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14/05/1437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14/05/1437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14/05/1437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14/05/1437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14/05/1437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14/05/1437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14/05/1437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14/05/1437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14/05/1437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hyperlink" Target="http://www.iraqacad.org/Lib/Husain1B.htm#&#1575;&#1604;&#1605;&#1575;&#1569;" TargetMode="External"/><Relationship Id="rId3" Type="http://schemas.openxmlformats.org/officeDocument/2006/relationships/hyperlink" Target="http://www.iraqacad.org/Lib/Husain1B.htm#&#1575;&#1604;&#1603;&#1575;&#1585;&#1576;&#1608;&#1607;&#1610;&#1600;&#1600;&#1600;&#1583;&#1585;&#1575;&#1578;" TargetMode="External"/><Relationship Id="rId7" Type="http://schemas.openxmlformats.org/officeDocument/2006/relationships/hyperlink" Target="http://www.iraqacad.org/Lib/Husain1B.htm#&#1575;&#1604;&#1575;&#1605;&#1604;&#1575;&#1581;" TargetMode="External"/><Relationship Id="rId2" Type="http://schemas.openxmlformats.org/officeDocument/2006/relationships/image" Target="../media/image6.jpeg"/><Relationship Id="rId1" Type="http://schemas.openxmlformats.org/officeDocument/2006/relationships/slideLayout" Target="../slideLayouts/slideLayout4.xml"/><Relationship Id="rId6" Type="http://schemas.openxmlformats.org/officeDocument/2006/relationships/hyperlink" Target="http://www.iraqacad.org/Lib/Husain1B.htm#&#1575;&#1604;&#1601;&#1610;&#1578;&#1575;&#1605;&#1610;&#1606;&#1575;&#1578;" TargetMode="External"/><Relationship Id="rId5" Type="http://schemas.openxmlformats.org/officeDocument/2006/relationships/hyperlink" Target="http://www.iraqacad.org/Lib/Husain1B.htm#&#1575;&#1604;&#1576;&#1585;&#1608;&#1578;&#1610;&#1606;&#1575;&#1578;" TargetMode="External"/><Relationship Id="rId4" Type="http://schemas.openxmlformats.org/officeDocument/2006/relationships/hyperlink" Target="http://www.iraqacad.org/Lib/Husain1B.htm#&#1575;&#1604;&#1583;&#1607;&#1608;&#1606;"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ar-IQ" sz="6000" b="1" dirty="0" smtClean="0"/>
              <a:t> التغذية والأداء الرياضي </a:t>
            </a:r>
            <a:endParaRPr lang="ar-IQ" sz="6000" b="1" dirty="0"/>
          </a:p>
        </p:txBody>
      </p:sp>
      <p:pic>
        <p:nvPicPr>
          <p:cNvPr id="5" name="عنصر نائب للمحتوى 4" descr="Single Rose - Purple closeup AD.jpg"/>
          <p:cNvPicPr>
            <a:picLocks noGrp="1" noChangeAspect="1"/>
          </p:cNvPicPr>
          <p:nvPr>
            <p:ph sz="half" idx="1"/>
          </p:nvPr>
        </p:nvPicPr>
        <p:blipFill>
          <a:blip r:embed="rId2" cstate="print"/>
          <a:stretch>
            <a:fillRect/>
          </a:stretch>
        </p:blipFill>
        <p:spPr>
          <a:xfrm>
            <a:off x="2921099" y="3311227"/>
            <a:ext cx="3667125" cy="32861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عنصر نائب للمحتوى 3"/>
          <p:cNvSpPr>
            <a:spLocks noGrp="1"/>
          </p:cNvSpPr>
          <p:nvPr>
            <p:ph sz="half" idx="2"/>
          </p:nvPr>
        </p:nvSpPr>
        <p:spPr>
          <a:xfrm>
            <a:off x="1835696" y="1495325"/>
            <a:ext cx="5338936" cy="4525963"/>
          </a:xfrm>
        </p:spPr>
        <p:txBody>
          <a:bodyPr>
            <a:normAutofit/>
          </a:bodyPr>
          <a:lstStyle/>
          <a:p>
            <a:pPr algn="ctr">
              <a:buNone/>
            </a:pPr>
            <a:r>
              <a:rPr lang="ar-IQ" sz="4400" b="1" dirty="0" smtClean="0"/>
              <a:t>د.فاطمة كاظم الخالدي</a:t>
            </a:r>
          </a:p>
          <a:p>
            <a:pPr algn="ctr">
              <a:buNone/>
            </a:pPr>
            <a:r>
              <a:rPr lang="ar-IQ" sz="4400" b="1" dirty="0" err="1" smtClean="0"/>
              <a:t>بورد </a:t>
            </a:r>
            <a:r>
              <a:rPr lang="ar-IQ" sz="4400" b="1" dirty="0" smtClean="0"/>
              <a:t>(دكتوراه) طب مجتمع </a:t>
            </a:r>
            <a:endParaRPr lang="ar-IQ" sz="4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13792"/>
            <a:ext cx="8229600" cy="1143000"/>
          </a:xfrm>
        </p:spPr>
        <p:txBody>
          <a:bodyPr>
            <a:normAutofit/>
          </a:bodyPr>
          <a:lstStyle/>
          <a:p>
            <a:r>
              <a:rPr lang="ar-IQ" sz="6000" dirty="0" smtClean="0"/>
              <a:t>مؤشر كتلة الجسم </a:t>
            </a:r>
            <a:endParaRPr lang="ar-IQ" sz="6000" dirty="0"/>
          </a:p>
        </p:txBody>
      </p:sp>
      <p:pic>
        <p:nvPicPr>
          <p:cNvPr id="6" name="عنصر نائب للمحتوى 5" descr="ddd.jpg"/>
          <p:cNvPicPr>
            <a:picLocks noGrp="1" noChangeAspect="1"/>
          </p:cNvPicPr>
          <p:nvPr>
            <p:ph sz="half" idx="1"/>
          </p:nvPr>
        </p:nvPicPr>
        <p:blipFill>
          <a:blip r:embed="rId2" cstate="print"/>
          <a:stretch>
            <a:fillRect/>
          </a:stretch>
        </p:blipFill>
        <p:spPr>
          <a:xfrm>
            <a:off x="618587" y="1855365"/>
            <a:ext cx="3017309" cy="4525963"/>
          </a:xfrm>
        </p:spPr>
      </p:pic>
      <p:pic>
        <p:nvPicPr>
          <p:cNvPr id="5" name="عنصر نائب للمحتوى 4" descr="VkO23280.jpg"/>
          <p:cNvPicPr>
            <a:picLocks noGrp="1" noChangeAspect="1"/>
          </p:cNvPicPr>
          <p:nvPr>
            <p:ph sz="half" idx="2"/>
          </p:nvPr>
        </p:nvPicPr>
        <p:blipFill>
          <a:blip r:embed="rId3" cstate="print"/>
          <a:stretch>
            <a:fillRect/>
          </a:stretch>
        </p:blipFill>
        <p:spPr>
          <a:xfrm>
            <a:off x="3779912" y="1988840"/>
            <a:ext cx="5040560" cy="3024336"/>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6" name="عنصر نائب للمحتوى 5" descr="التغذية.png"/>
          <p:cNvPicPr>
            <a:picLocks noGrp="1" noChangeAspect="1"/>
          </p:cNvPicPr>
          <p:nvPr>
            <p:ph sz="half" idx="2"/>
          </p:nvPr>
        </p:nvPicPr>
        <p:blipFill>
          <a:blip r:embed="rId2" cstate="print"/>
          <a:stretch>
            <a:fillRect/>
          </a:stretch>
        </p:blipFill>
        <p:spPr>
          <a:xfrm>
            <a:off x="1331640" y="1556792"/>
            <a:ext cx="6419056" cy="3456384"/>
          </a:xfrm>
        </p:spPr>
      </p:pic>
      <p:sp>
        <p:nvSpPr>
          <p:cNvPr id="7" name="عنصر نائب للمحتوى 6"/>
          <p:cNvSpPr>
            <a:spLocks noGrp="1"/>
          </p:cNvSpPr>
          <p:nvPr>
            <p:ph sz="half" idx="1"/>
          </p:nvPr>
        </p:nvSpPr>
        <p:spPr/>
        <p:txBody>
          <a:bodyPr/>
          <a:lstStyle/>
          <a:p>
            <a:endParaRPr lang="ar-IQ"/>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half" idx="1"/>
          </p:nvPr>
        </p:nvSpPr>
        <p:spPr/>
        <p:txBody>
          <a:bodyPr/>
          <a:lstStyle/>
          <a:p>
            <a:endParaRPr lang="ar-IQ"/>
          </a:p>
        </p:txBody>
      </p:sp>
      <p:pic>
        <p:nvPicPr>
          <p:cNvPr id="5" name="عنصر نائب للمحتوى 4" descr="health1.722646.jpg"/>
          <p:cNvPicPr>
            <a:picLocks noGrp="1" noChangeAspect="1"/>
          </p:cNvPicPr>
          <p:nvPr>
            <p:ph sz="half" idx="2"/>
          </p:nvPr>
        </p:nvPicPr>
        <p:blipFill>
          <a:blip r:embed="rId2" cstate="print"/>
          <a:stretch>
            <a:fillRect/>
          </a:stretch>
        </p:blipFill>
        <p:spPr>
          <a:xfrm>
            <a:off x="2339752" y="1680939"/>
            <a:ext cx="5152628" cy="3620269"/>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smtClean="0"/>
              <a:t>الوزن المثالي </a:t>
            </a:r>
            <a:endParaRPr lang="ar-IQ" b="1" dirty="0"/>
          </a:p>
        </p:txBody>
      </p:sp>
      <p:pic>
        <p:nvPicPr>
          <p:cNvPr id="5" name="عنصر نائب للمحتوى 4" descr="954a0ca8-6375-4986-aa94-2cb73b470aab.png"/>
          <p:cNvPicPr>
            <a:picLocks noGrp="1" noChangeAspect="1"/>
          </p:cNvPicPr>
          <p:nvPr>
            <p:ph sz="half" idx="1"/>
          </p:nvPr>
        </p:nvPicPr>
        <p:blipFill>
          <a:blip r:embed="rId2" cstate="print"/>
          <a:stretch>
            <a:fillRect/>
          </a:stretch>
        </p:blipFill>
        <p:spPr>
          <a:xfrm>
            <a:off x="3131840" y="3861048"/>
            <a:ext cx="3096344" cy="2736304"/>
          </a:xfrm>
          <a:prstGeom prst="rect">
            <a:avLst/>
          </a:prstGeom>
          <a:ln>
            <a:noFill/>
          </a:ln>
          <a:effectLst>
            <a:outerShdw blurRad="292100" dist="139700" dir="2700000" algn="tl" rotWithShape="0">
              <a:srgbClr val="333333">
                <a:alpha val="65000"/>
              </a:srgbClr>
            </a:outerShdw>
          </a:effectLst>
        </p:spPr>
      </p:pic>
      <p:sp>
        <p:nvSpPr>
          <p:cNvPr id="4" name="عنصر نائب للمحتوى 3"/>
          <p:cNvSpPr>
            <a:spLocks noGrp="1"/>
          </p:cNvSpPr>
          <p:nvPr>
            <p:ph sz="half" idx="2"/>
          </p:nvPr>
        </p:nvSpPr>
        <p:spPr>
          <a:xfrm>
            <a:off x="0" y="1600200"/>
            <a:ext cx="8686800" cy="4525963"/>
          </a:xfrm>
        </p:spPr>
        <p:txBody>
          <a:bodyPr/>
          <a:lstStyle/>
          <a:p>
            <a:pPr>
              <a:buNone/>
            </a:pPr>
            <a:r>
              <a:rPr lang="ar-IQ" sz="3600" dirty="0" smtClean="0"/>
              <a:t>الوزن </a:t>
            </a:r>
            <a:r>
              <a:rPr lang="ar-IQ" sz="3600" dirty="0" err="1" smtClean="0"/>
              <a:t>المثالي </a:t>
            </a:r>
            <a:r>
              <a:rPr lang="ar-IQ" sz="3600" dirty="0" smtClean="0"/>
              <a:t>= مؤشر كتلة </a:t>
            </a:r>
            <a:r>
              <a:rPr lang="ar-IQ" sz="3600" dirty="0" err="1" smtClean="0"/>
              <a:t>الجسم </a:t>
            </a:r>
            <a:r>
              <a:rPr lang="ar-IQ" sz="3600" dirty="0" smtClean="0"/>
              <a:t>* مربع الطول بالسم</a:t>
            </a:r>
          </a:p>
          <a:p>
            <a:pPr>
              <a:buNone/>
            </a:pPr>
            <a:r>
              <a:rPr lang="ar-IQ" sz="3600" dirty="0" smtClean="0"/>
              <a:t>يستخدم مؤشر كتلة الجسم الطبيعي 18.5 الى 24.9 </a:t>
            </a:r>
          </a:p>
          <a:p>
            <a:pPr>
              <a:buNone/>
            </a:pPr>
            <a:r>
              <a:rPr lang="ar-IQ" sz="3600" dirty="0" smtClean="0"/>
              <a:t>وللسهولة يستخدم الرقم 22.5 لاستخراج الوزن المثالي </a:t>
            </a:r>
          </a:p>
          <a:p>
            <a:pPr>
              <a:buNone/>
            </a:pPr>
            <a:endParaRPr lang="ar-IQ" dirty="0" smtClean="0"/>
          </a:p>
          <a:p>
            <a:pPr>
              <a:buNone/>
            </a:pPr>
            <a:endParaRPr lang="ar-IQ"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sz="half" idx="1"/>
          </p:nvPr>
        </p:nvSpPr>
        <p:spPr/>
        <p:txBody>
          <a:bodyPr/>
          <a:lstStyle/>
          <a:p>
            <a:endParaRPr lang="ar-IQ"/>
          </a:p>
        </p:txBody>
      </p:sp>
      <p:pic>
        <p:nvPicPr>
          <p:cNvPr id="5" name="عنصر نائب للمحتوى 4" descr="13332392454781.png"/>
          <p:cNvPicPr>
            <a:picLocks noGrp="1" noChangeAspect="1"/>
          </p:cNvPicPr>
          <p:nvPr>
            <p:ph sz="half" idx="2"/>
          </p:nvPr>
        </p:nvPicPr>
        <p:blipFill>
          <a:blip r:embed="rId2" cstate="print"/>
          <a:stretch>
            <a:fillRect/>
          </a:stretch>
        </p:blipFill>
        <p:spPr>
          <a:xfrm>
            <a:off x="1547664" y="1282335"/>
            <a:ext cx="6203032" cy="4810961"/>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57808"/>
            <a:ext cx="8229600" cy="1143000"/>
          </a:xfrm>
        </p:spPr>
        <p:txBody>
          <a:bodyPr>
            <a:noAutofit/>
          </a:bodyPr>
          <a:lstStyle/>
          <a:p>
            <a:r>
              <a:rPr lang="ar-IQ" sz="9600" b="1" dirty="0" smtClean="0">
                <a:effectLst>
                  <a:outerShdw blurRad="38100" dist="38100" dir="2700000" algn="tl">
                    <a:srgbClr val="000000">
                      <a:alpha val="43137"/>
                    </a:srgbClr>
                  </a:outerShdw>
                </a:effectLst>
              </a:rPr>
              <a:t>شكرا لاستماعكم </a:t>
            </a:r>
            <a:endParaRPr lang="ar-IQ" sz="9600" b="1" dirty="0">
              <a:effectLst>
                <a:outerShdw blurRad="38100" dist="38100" dir="2700000" algn="tl">
                  <a:srgbClr val="000000">
                    <a:alpha val="43137"/>
                  </a:srgbClr>
                </a:outerShdw>
              </a:effectLst>
            </a:endParaRPr>
          </a:p>
        </p:txBody>
      </p:sp>
      <p:sp>
        <p:nvSpPr>
          <p:cNvPr id="3" name="عنصر نائب للمحتوى 2"/>
          <p:cNvSpPr>
            <a:spLocks noGrp="1"/>
          </p:cNvSpPr>
          <p:nvPr>
            <p:ph sz="half" idx="1"/>
          </p:nvPr>
        </p:nvSpPr>
        <p:spPr/>
        <p:txBody>
          <a:bodyPr/>
          <a:lstStyle/>
          <a:p>
            <a:endParaRPr lang="ar-IQ"/>
          </a:p>
        </p:txBody>
      </p:sp>
      <p:pic>
        <p:nvPicPr>
          <p:cNvPr id="5" name="عنصر نائب للمحتوى 4" descr="flat,550x550,075,f.jpg"/>
          <p:cNvPicPr>
            <a:picLocks noGrp="1" noChangeAspect="1"/>
          </p:cNvPicPr>
          <p:nvPr>
            <p:ph sz="half" idx="2"/>
          </p:nvPr>
        </p:nvPicPr>
        <p:blipFill>
          <a:blip r:embed="rId2" cstate="print"/>
          <a:stretch>
            <a:fillRect/>
          </a:stretch>
        </p:blipFill>
        <p:spPr>
          <a:xfrm>
            <a:off x="2195736" y="2204864"/>
            <a:ext cx="5410944" cy="35097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sz="6600" b="1" dirty="0" smtClean="0"/>
              <a:t>التغذية  </a:t>
            </a:r>
            <a:r>
              <a:rPr lang="ar-IQ" dirty="0" smtClean="0"/>
              <a:t> </a:t>
            </a:r>
            <a:endParaRPr lang="ar-IQ" dirty="0"/>
          </a:p>
        </p:txBody>
      </p:sp>
      <p:pic>
        <p:nvPicPr>
          <p:cNvPr id="5" name="عنصر نائب للمحتوى 4" descr="08-09-2011foodmarket.jpg"/>
          <p:cNvPicPr>
            <a:picLocks noGrp="1" noChangeAspect="1"/>
          </p:cNvPicPr>
          <p:nvPr>
            <p:ph sz="half" idx="1"/>
          </p:nvPr>
        </p:nvPicPr>
        <p:blipFill>
          <a:blip r:embed="rId2" cstate="print"/>
          <a:stretch>
            <a:fillRect/>
          </a:stretch>
        </p:blipFill>
        <p:spPr>
          <a:xfrm>
            <a:off x="15280" y="-1885"/>
            <a:ext cx="3174801" cy="2016224"/>
          </a:xfrm>
          <a:prstGeom prst="rect">
            <a:avLst/>
          </a:prstGeom>
          <a:ln>
            <a:noFill/>
          </a:ln>
          <a:effectLst>
            <a:softEdge rad="112500"/>
          </a:effectLst>
        </p:spPr>
      </p:pic>
      <p:sp>
        <p:nvSpPr>
          <p:cNvPr id="4" name="عنصر نائب للمحتوى 3"/>
          <p:cNvSpPr>
            <a:spLocks noGrp="1"/>
          </p:cNvSpPr>
          <p:nvPr>
            <p:ph sz="half" idx="2"/>
          </p:nvPr>
        </p:nvSpPr>
        <p:spPr>
          <a:xfrm>
            <a:off x="1331640" y="1412776"/>
            <a:ext cx="7520136" cy="5112568"/>
          </a:xfrm>
        </p:spPr>
        <p:txBody>
          <a:bodyPr>
            <a:normAutofit fontScale="85000" lnSpcReduction="10000"/>
          </a:bodyPr>
          <a:lstStyle/>
          <a:p>
            <a:pPr marL="0" indent="0">
              <a:buNone/>
            </a:pPr>
            <a:r>
              <a:rPr lang="ar-SA" sz="4000" b="1" dirty="0"/>
              <a:t>تعد عملية التغذية مثالا للاتصال بين </a:t>
            </a:r>
            <a:endParaRPr lang="ar-IQ" sz="4000" b="1" dirty="0" smtClean="0"/>
          </a:p>
          <a:p>
            <a:pPr marL="0" indent="0">
              <a:buNone/>
            </a:pPr>
            <a:r>
              <a:rPr lang="ar-SA" sz="4000" b="1" dirty="0" smtClean="0"/>
              <a:t>البيئة </a:t>
            </a:r>
            <a:r>
              <a:rPr lang="ar-SA" sz="4000" b="1" dirty="0"/>
              <a:t>الخارجية والجسم </a:t>
            </a:r>
            <a:r>
              <a:rPr lang="ar-SA" sz="4000" b="1" dirty="0" smtClean="0"/>
              <a:t>البشري، </a:t>
            </a:r>
            <a:r>
              <a:rPr lang="ar-SA" sz="4000" b="1" dirty="0"/>
              <a:t>اذ تحتوي المواد الغذائية على المواد الكيميائية الحيوية اللازمة لحياة الإنسان التي لها تأثير على وظائف الجهاز العصبي المركزي فضلا عن تأثيرها الفعال على سير العمليات البيولوجية للجسم، وعليه يمكن تعريف التغذية:</a:t>
            </a:r>
            <a:endParaRPr lang="en-US" sz="4000" b="1" dirty="0"/>
          </a:p>
          <a:p>
            <a:pPr marL="0" indent="0">
              <a:buNone/>
            </a:pPr>
            <a:r>
              <a:rPr lang="ar-SA" sz="4000" b="1" dirty="0"/>
              <a:t>((بأنها مجموعة العمليات المختلفة التي بواسطتها يحصل الكائن الحي على الغذاء أو العناصر الغذائية الضرورية)).</a:t>
            </a:r>
            <a:endParaRPr lang="en-US" sz="4000" b="1" dirty="0"/>
          </a:p>
          <a:p>
            <a:pPr marL="0" indent="0">
              <a:buNone/>
            </a:pPr>
            <a:r>
              <a:rPr lang="ar-IQ" sz="4000" b="1" dirty="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274638"/>
            <a:ext cx="8229600" cy="1143000"/>
          </a:xfrm>
        </p:spPr>
        <p:txBody>
          <a:bodyPr/>
          <a:lstStyle/>
          <a:p>
            <a:pPr algn="r"/>
            <a:r>
              <a:rPr lang="ar-SA" b="1" dirty="0"/>
              <a:t>علم التغذية</a:t>
            </a:r>
            <a:endParaRPr lang="ar-IQ" b="1" dirty="0"/>
          </a:p>
        </p:txBody>
      </p:sp>
      <p:pic>
        <p:nvPicPr>
          <p:cNvPr id="5" name="عنصر نائب للمحتوى 4" descr="food-pyramid-pictures-1.jpg"/>
          <p:cNvPicPr>
            <a:picLocks noGrp="1" noChangeAspect="1"/>
          </p:cNvPicPr>
          <p:nvPr>
            <p:ph sz="half" idx="1"/>
          </p:nvPr>
        </p:nvPicPr>
        <p:blipFill>
          <a:blip r:embed="rId2" cstate="print"/>
          <a:stretch>
            <a:fillRect/>
          </a:stretch>
        </p:blipFill>
        <p:spPr>
          <a:xfrm>
            <a:off x="35496" y="44624"/>
            <a:ext cx="3456384" cy="2016224"/>
          </a:xfrm>
        </p:spPr>
      </p:pic>
      <p:sp>
        <p:nvSpPr>
          <p:cNvPr id="4" name="عنصر نائب للمحتوى 3"/>
          <p:cNvSpPr>
            <a:spLocks noGrp="1"/>
          </p:cNvSpPr>
          <p:nvPr>
            <p:ph sz="half" idx="2"/>
          </p:nvPr>
        </p:nvSpPr>
        <p:spPr>
          <a:xfrm>
            <a:off x="2123728" y="1600200"/>
            <a:ext cx="6984776" cy="4525963"/>
          </a:xfrm>
        </p:spPr>
        <p:txBody>
          <a:bodyPr>
            <a:normAutofit/>
          </a:bodyPr>
          <a:lstStyle/>
          <a:p>
            <a:pPr>
              <a:buNone/>
            </a:pPr>
            <a:r>
              <a:rPr lang="ar-IQ" sz="4000" dirty="0"/>
              <a:t>   </a:t>
            </a:r>
            <a:r>
              <a:rPr lang="ar-SA" sz="4000" b="1" dirty="0" smtClean="0"/>
              <a:t>(</a:t>
            </a:r>
            <a:r>
              <a:rPr lang="ar-SA" sz="4000" b="1" dirty="0"/>
              <a:t>علم دراسة مكونات ما </a:t>
            </a:r>
            <a:r>
              <a:rPr lang="ar-SA" sz="4000" b="1" dirty="0" err="1" smtClean="0"/>
              <a:t>يتطلبه</a:t>
            </a:r>
            <a:endParaRPr lang="ar-IQ" sz="4000" b="1" dirty="0" smtClean="0"/>
          </a:p>
          <a:p>
            <a:pPr>
              <a:buNone/>
            </a:pPr>
            <a:r>
              <a:rPr lang="ar-SA" sz="4000" b="1" dirty="0" smtClean="0"/>
              <a:t> </a:t>
            </a:r>
            <a:r>
              <a:rPr lang="ar-SA" sz="4000" b="1" dirty="0"/>
              <a:t>جسم الإنسان من المواد الغذائية اللازمة ومدى الاستفادة </a:t>
            </a:r>
            <a:r>
              <a:rPr lang="ar-SA" sz="4000" b="1" dirty="0" smtClean="0"/>
              <a:t>منها </a:t>
            </a:r>
            <a:r>
              <a:rPr lang="ar-SA" sz="4000" b="1" dirty="0"/>
              <a:t>طبقا للمتغيرات التالية (العمر، الجنس، الجو، الوظيفة، الحالة البيولوجية، الحالة الصحية، العمليات البيولوجية، التفاعلات الكيميائية، بناء الأنسجة، توليد الطاقة).</a:t>
            </a:r>
            <a:endParaRPr lang="en-US" sz="4000" b="1" dirty="0"/>
          </a:p>
          <a:p>
            <a:pPr>
              <a:buNone/>
            </a:pPr>
            <a:endParaRPr lang="ar-IQ"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r"/>
            <a:r>
              <a:rPr lang="ar-SA" b="1" dirty="0"/>
              <a:t>غذاء</a:t>
            </a:r>
            <a:endParaRPr lang="ar-IQ" b="1" dirty="0"/>
          </a:p>
        </p:txBody>
      </p:sp>
      <p:sp>
        <p:nvSpPr>
          <p:cNvPr id="4" name="عنصر نائب للمحتوى 3"/>
          <p:cNvSpPr>
            <a:spLocks noGrp="1"/>
          </p:cNvSpPr>
          <p:nvPr>
            <p:ph sz="half" idx="2"/>
          </p:nvPr>
        </p:nvSpPr>
        <p:spPr>
          <a:xfrm>
            <a:off x="1475656" y="1412777"/>
            <a:ext cx="7488832" cy="5472607"/>
          </a:xfrm>
        </p:spPr>
        <p:txBody>
          <a:bodyPr>
            <a:normAutofit/>
          </a:bodyPr>
          <a:lstStyle/>
          <a:p>
            <a:pPr>
              <a:buNone/>
            </a:pPr>
            <a:r>
              <a:rPr lang="ar-IQ" sz="4000" dirty="0" smtClean="0"/>
              <a:t> </a:t>
            </a:r>
            <a:r>
              <a:rPr lang="ar-IQ" sz="4000" dirty="0"/>
              <a:t>        </a:t>
            </a:r>
            <a:r>
              <a:rPr lang="ar-SA" sz="4000" b="1" dirty="0" smtClean="0"/>
              <a:t> ((</a:t>
            </a:r>
            <a:r>
              <a:rPr lang="ar-SA" sz="4000" b="1" dirty="0"/>
              <a:t>هو المادة التي إذا تم تناولها تفاعلت مع الأجهزة الداخلية ومكنت الجسم من النمو والمحافظة على الصحة، ويتضمن ذلك جميع المواد الصلبة والماء والمواد التي تذوب في الماء)) أو ((أية مادة قابلة للأكل من مصدر حيواني أو نباتي التي توفر للكائن الحي حاجته الغذائية من العناصر)). </a:t>
            </a:r>
            <a:endParaRPr lang="ar-IQ" sz="4000" b="1" dirty="0" smtClean="0"/>
          </a:p>
        </p:txBody>
      </p:sp>
      <p:pic>
        <p:nvPicPr>
          <p:cNvPr id="6" name="Picture 6" descr="Wholewheat.jpg                                                 0000B9BDLZE                            BC8F4008:"/>
          <p:cNvPicPr>
            <a:picLocks noChangeAspect="1" noChangeArrowheads="1"/>
          </p:cNvPicPr>
          <p:nvPr/>
        </p:nvPicPr>
        <p:blipFill>
          <a:blip r:embed="rId2" cstate="print"/>
          <a:srcRect/>
          <a:stretch>
            <a:fillRect/>
          </a:stretch>
        </p:blipFill>
        <p:spPr bwMode="auto">
          <a:xfrm>
            <a:off x="35496" y="4293096"/>
            <a:ext cx="2016224" cy="2520280"/>
          </a:xfrm>
          <a:prstGeom prst="rect">
            <a:avLst/>
          </a:prstGeom>
          <a:ln>
            <a:noFill/>
          </a:ln>
          <a:effectLst>
            <a:softEdge rad="112500"/>
          </a:effectLst>
        </p:spPr>
      </p:pic>
      <p:sp>
        <p:nvSpPr>
          <p:cNvPr id="3" name="عنصر نائب للمحتوى 2"/>
          <p:cNvSpPr>
            <a:spLocks noGrp="1"/>
          </p:cNvSpPr>
          <p:nvPr>
            <p:ph sz="half" idx="1"/>
          </p:nvPr>
        </p:nvSpPr>
        <p:spPr/>
        <p:txBody>
          <a:bodyPr>
            <a:normAutofit/>
          </a:bodyPr>
          <a:lstStyle/>
          <a:p>
            <a:endParaRPr lang="ar-IQ"/>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4" name="عنصر نائب للمحتوى 3"/>
          <p:cNvSpPr>
            <a:spLocks noGrp="1"/>
          </p:cNvSpPr>
          <p:nvPr>
            <p:ph sz="half" idx="2"/>
          </p:nvPr>
        </p:nvSpPr>
        <p:spPr>
          <a:xfrm>
            <a:off x="1259632" y="1296144"/>
            <a:ext cx="7632848" cy="5517232"/>
          </a:xfrm>
        </p:spPr>
        <p:txBody>
          <a:bodyPr>
            <a:normAutofit fontScale="85000" lnSpcReduction="20000"/>
          </a:bodyPr>
          <a:lstStyle/>
          <a:p>
            <a:pPr marL="0" indent="0">
              <a:buNone/>
            </a:pPr>
            <a:r>
              <a:rPr lang="ar-IQ" sz="3600" b="1" dirty="0" smtClean="0"/>
              <a:t> </a:t>
            </a:r>
            <a:r>
              <a:rPr lang="ar-SA" sz="3600" b="1" dirty="0"/>
              <a:t>وعليه تعد التغذية بأنها المسؤولة عن </a:t>
            </a:r>
            <a:r>
              <a:rPr lang="ar-SA" sz="3600" b="1" dirty="0" smtClean="0"/>
              <a:t>العمليات</a:t>
            </a:r>
            <a:endParaRPr lang="ar-IQ" sz="3600" b="1" dirty="0" smtClean="0"/>
          </a:p>
          <a:p>
            <a:pPr marL="0" indent="0">
              <a:buNone/>
            </a:pPr>
            <a:r>
              <a:rPr lang="ar-SA" sz="3600" b="1" dirty="0" smtClean="0"/>
              <a:t> </a:t>
            </a:r>
            <a:r>
              <a:rPr lang="ar-SA" sz="3600" b="1" dirty="0"/>
              <a:t>الحيوية العامة بالجسم التي تتحدد بالآتي: -</a:t>
            </a:r>
            <a:endParaRPr lang="en-US" sz="3600" b="1" dirty="0"/>
          </a:p>
          <a:p>
            <a:pPr marL="0" indent="0">
              <a:buNone/>
            </a:pPr>
            <a:r>
              <a:rPr lang="ar-SA" sz="3600" b="1" dirty="0"/>
              <a:t>1-   المحافظة على بناء الجسم واعادة التالف من الخلايا.</a:t>
            </a:r>
            <a:endParaRPr lang="en-US" sz="3600" b="1" dirty="0"/>
          </a:p>
          <a:p>
            <a:pPr marL="0" indent="0">
              <a:buNone/>
            </a:pPr>
            <a:r>
              <a:rPr lang="ar-SA" sz="3600" b="1" dirty="0"/>
              <a:t>2-   تنظيم العمليات الكيميائية الحيوية داخل الخلايا.</a:t>
            </a:r>
            <a:endParaRPr lang="en-US" sz="3600" b="1" dirty="0"/>
          </a:p>
          <a:p>
            <a:pPr marL="0" indent="0">
              <a:buNone/>
            </a:pPr>
            <a:r>
              <a:rPr lang="ar-SA" sz="3600" b="1" dirty="0"/>
              <a:t>3-   نمو الجسم والمقدرة على الحركة والإنتاج وتنفيذ ما يلقى على الجسم من تبعات.</a:t>
            </a:r>
            <a:endParaRPr lang="en-US" sz="3600" b="1" dirty="0"/>
          </a:p>
          <a:p>
            <a:pPr marL="0" indent="0">
              <a:buNone/>
            </a:pPr>
            <a:r>
              <a:rPr lang="ar-SA" sz="3600" b="1" dirty="0"/>
              <a:t>4-   التأثير على الحالة النفسية، العقلية، الجسمية، الاجتماعية والصحية.</a:t>
            </a:r>
            <a:endParaRPr lang="en-US" sz="3600" b="1" dirty="0"/>
          </a:p>
          <a:p>
            <a:pPr marL="0" indent="0">
              <a:buNone/>
            </a:pPr>
            <a:r>
              <a:rPr lang="ar-SA" sz="3600" b="1" dirty="0"/>
              <a:t>5   إمداد العضلات بالطاقة اللازمة للانقباض العضلي.</a:t>
            </a:r>
            <a:endParaRPr lang="en-US" sz="3600" b="1" dirty="0"/>
          </a:p>
          <a:p>
            <a:pPr marL="0" indent="0">
              <a:buNone/>
            </a:pPr>
            <a:r>
              <a:rPr lang="ar-SA" sz="3600" b="1" dirty="0"/>
              <a:t>6-   إفرازات الغدد في الجسم.</a:t>
            </a:r>
            <a:endParaRPr lang="en-US" sz="3600" b="1" dirty="0"/>
          </a:p>
          <a:p>
            <a:pPr marL="0" indent="0">
              <a:buNone/>
            </a:pPr>
            <a:r>
              <a:rPr lang="ar-SA" sz="3600" b="1" dirty="0"/>
              <a:t>7-   ضخ الإشارات العصبية</a:t>
            </a:r>
            <a:r>
              <a:rPr lang="ar-IQ" sz="3600" b="1" dirty="0"/>
              <a:t>.</a:t>
            </a:r>
            <a:endParaRPr lang="en-US" sz="3600" b="1" dirty="0"/>
          </a:p>
          <a:p>
            <a:pPr>
              <a:buNone/>
            </a:pPr>
            <a:endParaRPr lang="ar-IQ" sz="3600" dirty="0" smtClean="0"/>
          </a:p>
          <a:p>
            <a:endParaRPr lang="ar-IQ" dirty="0"/>
          </a:p>
        </p:txBody>
      </p:sp>
      <p:pic>
        <p:nvPicPr>
          <p:cNvPr id="6" name="Picture 2" descr="http://upload.traidnt.net/upfiles/6aY07307.jpg"/>
          <p:cNvPicPr>
            <a:picLocks noChangeAspect="1" noChangeArrowheads="1"/>
          </p:cNvPicPr>
          <p:nvPr/>
        </p:nvPicPr>
        <p:blipFill>
          <a:blip r:embed="rId2" cstate="print"/>
          <a:srcRect/>
          <a:stretch>
            <a:fillRect/>
          </a:stretch>
        </p:blipFill>
        <p:spPr bwMode="auto">
          <a:xfrm>
            <a:off x="35496" y="44624"/>
            <a:ext cx="2514600" cy="2057401"/>
          </a:xfrm>
          <a:prstGeom prst="rect">
            <a:avLst/>
          </a:prstGeom>
          <a:noFill/>
        </p:spPr>
      </p:pic>
      <p:sp>
        <p:nvSpPr>
          <p:cNvPr id="3" name="عنصر نائب للمحتوى 2"/>
          <p:cNvSpPr>
            <a:spLocks noGrp="1"/>
          </p:cNvSpPr>
          <p:nvPr>
            <p:ph sz="half" idx="1"/>
          </p:nvPr>
        </p:nvSpPr>
        <p:spPr/>
        <p:txBody>
          <a:bodyPr>
            <a:normAutofit fontScale="85000" lnSpcReduction="20000"/>
          </a:bodyPr>
          <a:lstStyle/>
          <a:p>
            <a:endParaRPr lang="ar-IQ"/>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7" name="عنصر نائب للمحتوى 6" descr="105554056.jpg"/>
          <p:cNvPicPr>
            <a:picLocks noGrp="1" noChangeAspect="1"/>
          </p:cNvPicPr>
          <p:nvPr>
            <p:ph sz="half" idx="1"/>
          </p:nvPr>
        </p:nvPicPr>
        <p:blipFill>
          <a:blip r:embed="rId2" cstate="print"/>
          <a:stretch>
            <a:fillRect/>
          </a:stretch>
        </p:blipFill>
        <p:spPr>
          <a:xfrm>
            <a:off x="107504" y="3645023"/>
            <a:ext cx="2952328" cy="2952329"/>
          </a:xfrm>
        </p:spPr>
      </p:pic>
      <p:sp>
        <p:nvSpPr>
          <p:cNvPr id="4" name="عنصر نائب للمحتوى 3"/>
          <p:cNvSpPr>
            <a:spLocks noGrp="1"/>
          </p:cNvSpPr>
          <p:nvPr>
            <p:ph sz="half" idx="2"/>
          </p:nvPr>
        </p:nvSpPr>
        <p:spPr>
          <a:xfrm>
            <a:off x="179512" y="260648"/>
            <a:ext cx="8852792" cy="5040560"/>
          </a:xfrm>
        </p:spPr>
        <p:txBody>
          <a:bodyPr>
            <a:noAutofit/>
          </a:bodyPr>
          <a:lstStyle/>
          <a:p>
            <a:pPr marL="0" indent="0">
              <a:buNone/>
            </a:pPr>
            <a:r>
              <a:rPr lang="ar-SA" sz="3600" b="1" dirty="0"/>
              <a:t>نطرح السؤال الآتي: مما يتكون الغذاء الذي نتناوله كل يوم خلال الوجبات الرئيسية أو الثانوية؟؟  </a:t>
            </a:r>
            <a:endParaRPr lang="en-US" sz="3600" b="1" dirty="0"/>
          </a:p>
          <a:p>
            <a:pPr marL="0" indent="0">
              <a:buNone/>
            </a:pPr>
            <a:r>
              <a:rPr lang="ar-IQ" sz="3600" b="1" dirty="0"/>
              <a:t>    </a:t>
            </a:r>
            <a:r>
              <a:rPr lang="ar-SA" sz="3600" b="1" dirty="0"/>
              <a:t>إن المصادر ((المكونات)) الغذائية الرئيسية التي يمكن أن تسد الحاجيات الوظيفية لأعضاء جسم</a:t>
            </a:r>
            <a:r>
              <a:rPr lang="ar-IQ" sz="3600" b="1" dirty="0"/>
              <a:t> </a:t>
            </a:r>
            <a:r>
              <a:rPr lang="ar-SA" sz="3600" b="1" dirty="0"/>
              <a:t>الإنسان هي :-</a:t>
            </a:r>
            <a:endParaRPr lang="en-US" sz="3600" b="1" dirty="0"/>
          </a:p>
          <a:p>
            <a:pPr marL="0" indent="0">
              <a:buNone/>
            </a:pPr>
            <a:r>
              <a:rPr lang="ar-SA" sz="3600" b="1" dirty="0"/>
              <a:t>1-  </a:t>
            </a:r>
            <a:r>
              <a:rPr lang="ar-SA" sz="3600" b="1" u="sng" dirty="0" err="1">
                <a:hlinkClick r:id="rId3"/>
              </a:rPr>
              <a:t>الكاربوهيدرات</a:t>
            </a:r>
            <a:endParaRPr lang="en-US" sz="3600" b="1" dirty="0"/>
          </a:p>
          <a:p>
            <a:pPr marL="0" indent="0">
              <a:buNone/>
            </a:pPr>
            <a:r>
              <a:rPr lang="ar-SA" sz="3600" b="1" dirty="0"/>
              <a:t>2-  </a:t>
            </a:r>
            <a:r>
              <a:rPr lang="ar-SA" sz="3600" b="1" u="sng" dirty="0">
                <a:hlinkClick r:id="rId4"/>
              </a:rPr>
              <a:t>الدهـــون</a:t>
            </a:r>
            <a:endParaRPr lang="en-US" sz="3600" b="1" dirty="0"/>
          </a:p>
          <a:p>
            <a:pPr marL="0" indent="0">
              <a:buNone/>
            </a:pPr>
            <a:r>
              <a:rPr lang="ar-SA" sz="3600" b="1" dirty="0"/>
              <a:t>3-  </a:t>
            </a:r>
            <a:r>
              <a:rPr lang="ar-SA" sz="3600" b="1" u="sng" dirty="0">
                <a:hlinkClick r:id="rId5"/>
              </a:rPr>
              <a:t>البروتيــنات</a:t>
            </a:r>
            <a:endParaRPr lang="en-US" sz="3600" b="1" dirty="0"/>
          </a:p>
          <a:p>
            <a:pPr marL="0" indent="0">
              <a:buNone/>
            </a:pPr>
            <a:r>
              <a:rPr lang="ar-SA" sz="3600" b="1" dirty="0"/>
              <a:t>4  </a:t>
            </a:r>
            <a:r>
              <a:rPr lang="ar-SA" sz="3600" b="1" u="sng" dirty="0">
                <a:hlinkClick r:id="rId6"/>
              </a:rPr>
              <a:t>الفيتاميــنات</a:t>
            </a:r>
            <a:endParaRPr lang="en-US" sz="3600" b="1" dirty="0"/>
          </a:p>
          <a:p>
            <a:pPr marL="0" indent="0">
              <a:buNone/>
            </a:pPr>
            <a:r>
              <a:rPr lang="ar-SA" sz="3600" b="1" dirty="0"/>
              <a:t>5-  </a:t>
            </a:r>
            <a:r>
              <a:rPr lang="ar-SA" sz="3600" b="1" u="sng" dirty="0">
                <a:hlinkClick r:id="rId7"/>
              </a:rPr>
              <a:t>العناصر المعدنية والاملاح</a:t>
            </a:r>
            <a:endParaRPr lang="en-US" sz="3600" b="1" dirty="0"/>
          </a:p>
          <a:p>
            <a:pPr marL="0" indent="0">
              <a:buNone/>
            </a:pPr>
            <a:r>
              <a:rPr lang="ar-SA" sz="3600" b="1" dirty="0"/>
              <a:t>6-  </a:t>
            </a:r>
            <a:r>
              <a:rPr lang="ar-SA" sz="3600" b="1" u="sng" dirty="0">
                <a:hlinkClick r:id="rId8"/>
              </a:rPr>
              <a:t>المـــــاء</a:t>
            </a:r>
            <a:endParaRPr lang="ar-IQ" sz="3600" b="1" dirty="0" smtClean="0"/>
          </a:p>
          <a:p>
            <a:pPr>
              <a:buNone/>
            </a:pPr>
            <a:endParaRPr lang="ar-IQ" sz="3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57200" y="1340768"/>
            <a:ext cx="8229600" cy="5256584"/>
          </a:xfrm>
        </p:spPr>
        <p:txBody>
          <a:bodyPr>
            <a:normAutofit fontScale="92500" lnSpcReduction="10000"/>
          </a:bodyPr>
          <a:lstStyle/>
          <a:p>
            <a:pPr marL="0" lvl="0" indent="0">
              <a:buNone/>
            </a:pPr>
            <a:r>
              <a:rPr lang="ar-SA" sz="3000" b="1" dirty="0">
                <a:solidFill>
                  <a:prstClr val="black"/>
                </a:solidFill>
              </a:rPr>
              <a:t>إن غذاء الإنسان يتكون من هذه المواد بصورة رئيسية التي تساهم مساهمة فعالة بعد عملية التمثيل الغذائي (( الايض )) للقيام بالأعمال اليومية الاعتيادية أو عند ممارسة النشاط البدني للحصول على الطاقة اللازمة، فبعد أن تمتص المواد الغذائية المهضومة فأنها تسلك أحد الطرق الثلاثة :-</a:t>
            </a:r>
            <a:endParaRPr lang="en-US" sz="3000" b="1" dirty="0">
              <a:solidFill>
                <a:prstClr val="black"/>
              </a:solidFill>
            </a:endParaRPr>
          </a:p>
          <a:p>
            <a:pPr marL="0" lvl="0" indent="0">
              <a:buNone/>
            </a:pPr>
            <a:r>
              <a:rPr lang="ar-SA" sz="3000" b="1" dirty="0">
                <a:solidFill>
                  <a:prstClr val="black"/>
                </a:solidFill>
              </a:rPr>
              <a:t>1-  </a:t>
            </a:r>
            <a:r>
              <a:rPr lang="ar-SA" sz="3000" b="1" dirty="0" err="1">
                <a:solidFill>
                  <a:prstClr val="black"/>
                </a:solidFill>
              </a:rPr>
              <a:t>تتأكسد</a:t>
            </a:r>
            <a:r>
              <a:rPr lang="ar-SA" sz="3000" b="1" dirty="0">
                <a:solidFill>
                  <a:prstClr val="black"/>
                </a:solidFill>
              </a:rPr>
              <a:t> هذه المواد كيميائيا لتزود الجسم بالطاقة اللازمة لمختلف العمليات الفسيولوجية وكذلك ليتمكن الإنسان من القيام بمختلف الأعمال اليومية ((عملية هدم)).</a:t>
            </a:r>
            <a:endParaRPr lang="en-US" sz="3000" b="1" dirty="0">
              <a:solidFill>
                <a:prstClr val="black"/>
              </a:solidFill>
            </a:endParaRPr>
          </a:p>
          <a:p>
            <a:pPr marL="0" lvl="0" indent="0">
              <a:buNone/>
            </a:pPr>
            <a:r>
              <a:rPr lang="ar-SA" sz="3000" b="1" dirty="0">
                <a:solidFill>
                  <a:prstClr val="black"/>
                </a:solidFill>
              </a:rPr>
              <a:t>2-  تختزن لحين  الحاجة إليها فيختزن الكلوكوز في صورة </a:t>
            </a:r>
            <a:r>
              <a:rPr lang="ar-SA" sz="3000" b="1" dirty="0" err="1">
                <a:solidFill>
                  <a:prstClr val="black"/>
                </a:solidFill>
              </a:rPr>
              <a:t>كلايكوجين</a:t>
            </a:r>
            <a:r>
              <a:rPr lang="ar-SA" sz="3000" b="1" dirty="0">
                <a:solidFill>
                  <a:prstClr val="black"/>
                </a:solidFill>
              </a:rPr>
              <a:t> في الكبد ويختزن الدهن في مخازن الدهون.</a:t>
            </a:r>
            <a:endParaRPr lang="en-US" sz="3000" b="1" dirty="0">
              <a:solidFill>
                <a:prstClr val="black"/>
              </a:solidFill>
            </a:endParaRPr>
          </a:p>
          <a:p>
            <a:pPr marL="0" lvl="0" indent="0">
              <a:buNone/>
            </a:pPr>
            <a:r>
              <a:rPr lang="ar-SA" sz="3000" b="1" dirty="0">
                <a:solidFill>
                  <a:prstClr val="black"/>
                </a:solidFill>
              </a:rPr>
              <a:t>3-  يتخلق منها </a:t>
            </a:r>
            <a:r>
              <a:rPr lang="ar-SA" sz="3000" b="1" dirty="0" err="1">
                <a:solidFill>
                  <a:prstClr val="black"/>
                </a:solidFill>
              </a:rPr>
              <a:t>بروتوبلازم</a:t>
            </a:r>
            <a:r>
              <a:rPr lang="ar-SA" sz="3000" b="1" dirty="0">
                <a:solidFill>
                  <a:prstClr val="black"/>
                </a:solidFill>
              </a:rPr>
              <a:t> جديد للخلايا والأنسجة النامية أو الجديدة ((عملية بناء)).</a:t>
            </a:r>
            <a:endParaRPr lang="en-US" sz="3000" b="1" dirty="0">
              <a:solidFill>
                <a:prstClr val="black"/>
              </a:solidFill>
            </a:endParaRPr>
          </a:p>
          <a:p>
            <a:endParaRPr lang="ar-IQ" dirty="0"/>
          </a:p>
        </p:txBody>
      </p:sp>
    </p:spTree>
    <p:extLst>
      <p:ext uri="{BB962C8B-B14F-4D97-AF65-F5344CB8AC3E}">
        <p14:creationId xmlns:p14="http://schemas.microsoft.com/office/powerpoint/2010/main" val="3783972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5" name="عنصر نائب للمحتوى 4" descr="calories_counter_21747_1_1_730.gif"/>
          <p:cNvPicPr>
            <a:picLocks noGrp="1" noChangeAspect="1"/>
          </p:cNvPicPr>
          <p:nvPr>
            <p:ph sz="half" idx="1"/>
          </p:nvPr>
        </p:nvPicPr>
        <p:blipFill>
          <a:blip r:embed="rId2" cstate="print"/>
          <a:stretch>
            <a:fillRect/>
          </a:stretch>
        </p:blipFill>
        <p:spPr>
          <a:xfrm>
            <a:off x="1231776" y="764704"/>
            <a:ext cx="2620144" cy="3096344"/>
          </a:xfrm>
        </p:spPr>
      </p:pic>
      <p:sp>
        <p:nvSpPr>
          <p:cNvPr id="4" name="عنصر نائب للمحتوى 3"/>
          <p:cNvSpPr>
            <a:spLocks noGrp="1"/>
          </p:cNvSpPr>
          <p:nvPr>
            <p:ph sz="half" idx="2"/>
          </p:nvPr>
        </p:nvSpPr>
        <p:spPr>
          <a:xfrm>
            <a:off x="4648200" y="1063277"/>
            <a:ext cx="4038600" cy="4525963"/>
          </a:xfrm>
        </p:spPr>
        <p:txBody>
          <a:bodyPr/>
          <a:lstStyle/>
          <a:p>
            <a:pPr>
              <a:buNone/>
            </a:pPr>
            <a:r>
              <a:rPr lang="ar-IQ" sz="4000" b="1" dirty="0" err="1" smtClean="0"/>
              <a:t>السعرة</a:t>
            </a:r>
            <a:r>
              <a:rPr lang="ar-IQ" sz="4000" b="1" dirty="0" smtClean="0"/>
              <a:t> الحرارية: </a:t>
            </a:r>
            <a:r>
              <a:rPr lang="ar-IQ" sz="4000" dirty="0" smtClean="0"/>
              <a:t>كمية </a:t>
            </a:r>
            <a:r>
              <a:rPr lang="ar-IQ" sz="4000" dirty="0" err="1" smtClean="0"/>
              <a:t>الطاقة </a:t>
            </a:r>
            <a:r>
              <a:rPr lang="ar-IQ" sz="4000" dirty="0" smtClean="0"/>
              <a:t>(الحرارة) التي نحتاجها لرفع درجة حرارة واحد غرام من الماء درجة مئوية واحدة </a:t>
            </a:r>
          </a:p>
          <a:p>
            <a:pPr>
              <a:buNone/>
            </a:pPr>
            <a:endParaRPr lang="ar-IQ" dirty="0" smtClean="0"/>
          </a:p>
        </p:txBody>
      </p:sp>
      <p:pic>
        <p:nvPicPr>
          <p:cNvPr id="3074" name="Picture 2" descr="D:\ملفات د.فاطمة الخالدي\صور نت\Scale-500.jpg"/>
          <p:cNvPicPr>
            <a:picLocks noChangeAspect="1" noChangeArrowheads="1"/>
          </p:cNvPicPr>
          <p:nvPr/>
        </p:nvPicPr>
        <p:blipFill>
          <a:blip r:embed="rId3" cstate="print"/>
          <a:srcRect/>
          <a:stretch>
            <a:fillRect/>
          </a:stretch>
        </p:blipFill>
        <p:spPr bwMode="auto">
          <a:xfrm>
            <a:off x="179512" y="3861048"/>
            <a:ext cx="4762500" cy="29527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90872" y="188640"/>
            <a:ext cx="8229600" cy="1143000"/>
          </a:xfrm>
        </p:spPr>
        <p:txBody>
          <a:bodyPr>
            <a:normAutofit/>
          </a:bodyPr>
          <a:lstStyle/>
          <a:p>
            <a:r>
              <a:rPr lang="ar-IQ" sz="6600" dirty="0" smtClean="0"/>
              <a:t>الطاقة </a:t>
            </a:r>
            <a:endParaRPr lang="ar-IQ" sz="6600" dirty="0"/>
          </a:p>
        </p:txBody>
      </p:sp>
      <p:pic>
        <p:nvPicPr>
          <p:cNvPr id="5" name="عنصر نائب للمحتوى 4" descr="1325948026j1410l-265X307.jpg"/>
          <p:cNvPicPr>
            <a:picLocks noGrp="1" noChangeAspect="1"/>
          </p:cNvPicPr>
          <p:nvPr>
            <p:ph sz="half" idx="1"/>
          </p:nvPr>
        </p:nvPicPr>
        <p:blipFill>
          <a:blip r:embed="rId2" cstate="print"/>
          <a:stretch>
            <a:fillRect/>
          </a:stretch>
        </p:blipFill>
        <p:spPr>
          <a:xfrm>
            <a:off x="2555776" y="3717032"/>
            <a:ext cx="4176464" cy="2582592"/>
          </a:xfrm>
          <a:prstGeom prst="rect">
            <a:avLst/>
          </a:prstGeom>
          <a:ln>
            <a:noFill/>
          </a:ln>
          <a:effectLst>
            <a:outerShdw blurRad="292100" dist="139700" dir="2700000" algn="tl" rotWithShape="0">
              <a:srgbClr val="333333">
                <a:alpha val="65000"/>
              </a:srgbClr>
            </a:outerShdw>
          </a:effectLst>
        </p:spPr>
      </p:pic>
      <p:graphicFrame>
        <p:nvGraphicFramePr>
          <p:cNvPr id="7" name="عنصر نائب للمحتوى 6"/>
          <p:cNvGraphicFramePr>
            <a:graphicFrameLocks noGrp="1"/>
          </p:cNvGraphicFramePr>
          <p:nvPr>
            <p:ph sz="half" idx="2"/>
          </p:nvPr>
        </p:nvGraphicFramePr>
        <p:xfrm>
          <a:off x="899592" y="1556792"/>
          <a:ext cx="7272808" cy="2072640"/>
        </p:xfrm>
        <a:graphic>
          <a:graphicData uri="http://schemas.openxmlformats.org/drawingml/2006/table">
            <a:tbl>
              <a:tblPr rtl="1" firstRow="1" bandRow="1">
                <a:tableStyleId>{46F890A9-2807-4EBB-B81D-B2AA78EC7F39}</a:tableStyleId>
              </a:tblPr>
              <a:tblGrid>
                <a:gridCol w="3636404"/>
                <a:gridCol w="3636404"/>
              </a:tblGrid>
              <a:tr h="511206">
                <a:tc>
                  <a:txBody>
                    <a:bodyPr/>
                    <a:lstStyle/>
                    <a:p>
                      <a:pPr rtl="1"/>
                      <a:r>
                        <a:rPr lang="ar-IQ" sz="2800" dirty="0" smtClean="0">
                          <a:solidFill>
                            <a:srgbClr val="002060"/>
                          </a:solidFill>
                        </a:rPr>
                        <a:t>مصدر الطاقة </a:t>
                      </a:r>
                      <a:endParaRPr lang="ar-IQ" sz="2800" dirty="0">
                        <a:solidFill>
                          <a:srgbClr val="002060"/>
                        </a:solidFill>
                      </a:endParaRPr>
                    </a:p>
                  </a:txBody>
                  <a:tcPr/>
                </a:tc>
                <a:tc>
                  <a:txBody>
                    <a:bodyPr/>
                    <a:lstStyle/>
                    <a:p>
                      <a:pPr rtl="1"/>
                      <a:r>
                        <a:rPr lang="ar-IQ" sz="2800" dirty="0" smtClean="0">
                          <a:solidFill>
                            <a:srgbClr val="002060"/>
                          </a:solidFill>
                        </a:rPr>
                        <a:t>قيمة الطاقة </a:t>
                      </a:r>
                      <a:endParaRPr lang="ar-IQ" sz="2800" dirty="0">
                        <a:solidFill>
                          <a:srgbClr val="002060"/>
                        </a:solidFill>
                      </a:endParaRPr>
                    </a:p>
                  </a:txBody>
                  <a:tcPr/>
                </a:tc>
              </a:tr>
              <a:tr h="511206">
                <a:tc>
                  <a:txBody>
                    <a:bodyPr/>
                    <a:lstStyle/>
                    <a:p>
                      <a:pPr rtl="1"/>
                      <a:r>
                        <a:rPr lang="ar-IQ" sz="2800" dirty="0" smtClean="0"/>
                        <a:t>غرام من البروتين</a:t>
                      </a:r>
                      <a:r>
                        <a:rPr lang="ar-IQ" sz="2800" baseline="0" dirty="0" smtClean="0"/>
                        <a:t> </a:t>
                      </a:r>
                      <a:endParaRPr lang="ar-IQ" sz="2800" dirty="0"/>
                    </a:p>
                  </a:txBody>
                  <a:tcPr/>
                </a:tc>
                <a:tc>
                  <a:txBody>
                    <a:bodyPr/>
                    <a:lstStyle/>
                    <a:p>
                      <a:pPr rtl="1"/>
                      <a:r>
                        <a:rPr lang="ar-IQ" sz="2800" dirty="0" smtClean="0"/>
                        <a:t>4 </a:t>
                      </a:r>
                      <a:r>
                        <a:rPr lang="ar-IQ" sz="2800" dirty="0" err="1" smtClean="0"/>
                        <a:t>سعرة</a:t>
                      </a:r>
                      <a:r>
                        <a:rPr lang="ar-IQ" sz="2800" dirty="0" smtClean="0"/>
                        <a:t> </a:t>
                      </a:r>
                      <a:endParaRPr lang="ar-IQ" sz="2800" dirty="0"/>
                    </a:p>
                  </a:txBody>
                  <a:tcPr/>
                </a:tc>
              </a:tr>
              <a:tr h="511206">
                <a:tc>
                  <a:txBody>
                    <a:bodyPr/>
                    <a:lstStyle/>
                    <a:p>
                      <a:pPr rtl="1"/>
                      <a:r>
                        <a:rPr lang="ar-IQ" sz="2800" dirty="0" smtClean="0"/>
                        <a:t>غرام من </a:t>
                      </a:r>
                      <a:r>
                        <a:rPr lang="ar-IQ" sz="2800" dirty="0" err="1" smtClean="0"/>
                        <a:t>الكاربوهايدرات</a:t>
                      </a:r>
                      <a:r>
                        <a:rPr lang="ar-IQ" sz="2800" dirty="0" smtClean="0"/>
                        <a:t> </a:t>
                      </a:r>
                      <a:endParaRPr lang="ar-IQ" sz="2800" dirty="0"/>
                    </a:p>
                  </a:txBody>
                  <a:tcPr/>
                </a:tc>
                <a:tc>
                  <a:txBody>
                    <a:bodyPr/>
                    <a:lstStyle/>
                    <a:p>
                      <a:pPr rtl="1"/>
                      <a:r>
                        <a:rPr lang="ar-IQ" sz="2800" dirty="0" smtClean="0"/>
                        <a:t>4 </a:t>
                      </a:r>
                      <a:r>
                        <a:rPr lang="ar-IQ" sz="2800" dirty="0" err="1" smtClean="0"/>
                        <a:t>سعرة</a:t>
                      </a:r>
                      <a:r>
                        <a:rPr lang="ar-IQ" sz="2800" dirty="0" smtClean="0"/>
                        <a:t> </a:t>
                      </a:r>
                      <a:endParaRPr lang="ar-IQ" sz="2800" dirty="0"/>
                    </a:p>
                  </a:txBody>
                  <a:tcPr/>
                </a:tc>
              </a:tr>
              <a:tr h="511206">
                <a:tc>
                  <a:txBody>
                    <a:bodyPr/>
                    <a:lstStyle/>
                    <a:p>
                      <a:pPr rtl="1"/>
                      <a:r>
                        <a:rPr lang="ar-IQ" sz="2800" dirty="0" smtClean="0"/>
                        <a:t>غرام من الدهون </a:t>
                      </a:r>
                      <a:endParaRPr lang="ar-IQ" sz="2800" dirty="0"/>
                    </a:p>
                  </a:txBody>
                  <a:tcPr/>
                </a:tc>
                <a:tc>
                  <a:txBody>
                    <a:bodyPr/>
                    <a:lstStyle/>
                    <a:p>
                      <a:pPr rtl="1"/>
                      <a:r>
                        <a:rPr lang="ar-IQ" sz="2800" dirty="0" smtClean="0"/>
                        <a:t>9 </a:t>
                      </a:r>
                      <a:r>
                        <a:rPr lang="ar-IQ" sz="2800" dirty="0" err="1" smtClean="0"/>
                        <a:t>سعرة</a:t>
                      </a:r>
                      <a:r>
                        <a:rPr lang="ar-IQ" sz="2800" dirty="0" smtClean="0"/>
                        <a:t> </a:t>
                      </a:r>
                      <a:endParaRPr lang="ar-IQ" sz="2800"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1749</TotalTime>
  <Words>235</Words>
  <Application>Microsoft Office PowerPoint</Application>
  <PresentationFormat>عرض على الشاشة (3:4)‏</PresentationFormat>
  <Paragraphs>50</Paragraphs>
  <Slides>15</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15</vt:i4>
      </vt:variant>
    </vt:vector>
  </HeadingPairs>
  <TitlesOfParts>
    <vt:vector size="19" baseType="lpstr">
      <vt:lpstr>Arial</vt:lpstr>
      <vt:lpstr>Calibri</vt:lpstr>
      <vt:lpstr>Times New Roman</vt:lpstr>
      <vt:lpstr>سمة Office</vt:lpstr>
      <vt:lpstr> التغذية والأداء الرياضي </vt:lpstr>
      <vt:lpstr>التغذية   </vt:lpstr>
      <vt:lpstr>علم التغذية</vt:lpstr>
      <vt:lpstr>غذاء</vt:lpstr>
      <vt:lpstr>عرض تقديمي في PowerPoint</vt:lpstr>
      <vt:lpstr>عرض تقديمي في PowerPoint</vt:lpstr>
      <vt:lpstr>عرض تقديمي في PowerPoint</vt:lpstr>
      <vt:lpstr>عرض تقديمي في PowerPoint</vt:lpstr>
      <vt:lpstr>الطاقة </vt:lpstr>
      <vt:lpstr>مؤشر كتلة الجسم </vt:lpstr>
      <vt:lpstr>عرض تقديمي في PowerPoint</vt:lpstr>
      <vt:lpstr>عرض تقديمي في PowerPoint</vt:lpstr>
      <vt:lpstr>الوزن المثالي </vt:lpstr>
      <vt:lpstr>عرض تقديمي في PowerPoint</vt:lpstr>
      <vt:lpstr>شكرا لاستماعكم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مفهوم التغذية العلاجية</dc:title>
  <dc:creator>dr.fatima</dc:creator>
  <cp:lastModifiedBy>Dr.Fatima Al-Khalidi</cp:lastModifiedBy>
  <cp:revision>130</cp:revision>
  <dcterms:created xsi:type="dcterms:W3CDTF">2014-04-07T04:42:41Z</dcterms:created>
  <dcterms:modified xsi:type="dcterms:W3CDTF">2016-02-22T20:37:49Z</dcterms:modified>
</cp:coreProperties>
</file>