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6" r:id="rId2"/>
    <p:sldId id="259" r:id="rId3"/>
    <p:sldId id="288" r:id="rId4"/>
    <p:sldId id="289" r:id="rId5"/>
    <p:sldId id="290" r:id="rId6"/>
    <p:sldId id="291" r:id="rId7"/>
    <p:sldId id="293" r:id="rId8"/>
    <p:sldId id="292" r:id="rId9"/>
    <p:sldId id="28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126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14/05/1437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/>
              <a:t> التغذية والأداء الرياضي </a:t>
            </a:r>
            <a:endParaRPr lang="ar-IQ" sz="6000" b="1" dirty="0"/>
          </a:p>
        </p:txBody>
      </p:sp>
      <p:pic>
        <p:nvPicPr>
          <p:cNvPr id="5" name="عنصر نائب للمحتوى 4" descr="Single Rose - Purple closeup A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21099" y="3311227"/>
            <a:ext cx="3667125" cy="3286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835696" y="1495325"/>
            <a:ext cx="533893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4400" b="1" dirty="0" smtClean="0"/>
              <a:t>د.فاطمة كاظم الخالدي</a:t>
            </a:r>
          </a:p>
          <a:p>
            <a:pPr algn="ctr">
              <a:buNone/>
            </a:pPr>
            <a:r>
              <a:rPr lang="ar-IQ" sz="4400" b="1" dirty="0" err="1" smtClean="0"/>
              <a:t>بورد </a:t>
            </a:r>
            <a:r>
              <a:rPr lang="ar-IQ" sz="4400" b="1" dirty="0" smtClean="0"/>
              <a:t>(دكتوراه) طب مجتمع </a:t>
            </a:r>
            <a:endParaRPr lang="ar-IQ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78904" y="235800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IQ" sz="9600" b="1" dirty="0" smtClean="0"/>
              <a:t>الكاربوهيدرات</a:t>
            </a:r>
            <a:r>
              <a:rPr lang="ar-IQ" b="1" dirty="0" smtClean="0"/>
              <a:t> </a:t>
            </a:r>
            <a:endParaRPr lang="ar-IQ" b="1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475656" y="1412777"/>
            <a:ext cx="7488832" cy="54726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4000" b="1" dirty="0" smtClean="0"/>
              <a:t> </a:t>
            </a:r>
            <a:endParaRPr lang="ar-IQ" sz="4000" b="1" dirty="0" smtClean="0"/>
          </a:p>
        </p:txBody>
      </p:sp>
      <p:pic>
        <p:nvPicPr>
          <p:cNvPr id="6" name="Picture 6" descr="Wholewheat.jpg                                                 0000B9BDLZE                            BC8F400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92696"/>
            <a:ext cx="3816424" cy="5213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الكاربوهيدرات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r>
              <a:rPr lang="ar-IQ" b="1" dirty="0"/>
              <a:t> </a:t>
            </a:r>
            <a:r>
              <a:rPr lang="ar-SA" b="1" dirty="0"/>
              <a:t>تعد </a:t>
            </a:r>
            <a:r>
              <a:rPr lang="ar-SA" b="1" dirty="0" err="1"/>
              <a:t>الكاربوهيدرات</a:t>
            </a:r>
            <a:r>
              <a:rPr lang="ar-SA" b="1" dirty="0"/>
              <a:t> الجزء الأكثر أهمية من غذاء الإنسان باعتبارها من المصادر الأساسية لتوليد الطاقة الحرارية في الجسم البشري، إذ توجد في الخلية على هيئة </a:t>
            </a:r>
            <a:r>
              <a:rPr lang="ar-SA" b="1" dirty="0" err="1"/>
              <a:t>كلايكوجين</a:t>
            </a:r>
            <a:r>
              <a:rPr lang="ar-SA" b="1" dirty="0"/>
              <a:t> مخزون غير مذاب والذي يتكون من كلوكوز الخلية.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 </a:t>
            </a:r>
            <a:endParaRPr lang="en-US" b="1" dirty="0"/>
          </a:p>
          <a:p>
            <a:pPr marL="0" indent="0">
              <a:buNone/>
            </a:pPr>
            <a:r>
              <a:rPr lang="ar-SA" b="1" u="sng" dirty="0" err="1"/>
              <a:t>الكاربوهيدرات</a:t>
            </a:r>
            <a:r>
              <a:rPr lang="ar-SA" b="1" u="sng" dirty="0"/>
              <a:t> كيميائيا</a:t>
            </a:r>
            <a:r>
              <a:rPr lang="ar-IQ" b="1" u="sng" dirty="0"/>
              <a:t>:</a:t>
            </a:r>
            <a:endParaRPr lang="en-US" b="1" u="sng" dirty="0"/>
          </a:p>
          <a:p>
            <a:pPr marL="0" indent="0">
              <a:buNone/>
            </a:pPr>
            <a:r>
              <a:rPr lang="ar-IQ" b="1" dirty="0"/>
              <a:t>    </a:t>
            </a:r>
            <a:r>
              <a:rPr lang="ar-SA" b="1" dirty="0"/>
              <a:t>(تتكون من مركبات عضوية تشمل الكاربون، الهيدروجين، الأوكسجين) ويوجد الهيدروجين والأوكسجين في تركيبها بنسبة (2) هيدروجين إلى (1) أوكسجين في الماء.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16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مصادر الكاربوهيدرات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/>
              <a:t> </a:t>
            </a:r>
            <a:r>
              <a:rPr lang="ar-SA" b="1" dirty="0"/>
              <a:t>هناك مصدرين رئيسين يحصل منها الإنسان على المواد </a:t>
            </a:r>
            <a:r>
              <a:rPr lang="ar-SA" b="1" dirty="0" err="1"/>
              <a:t>الكاربوهيدراتية</a:t>
            </a:r>
            <a:r>
              <a:rPr lang="ar-SA" b="1" dirty="0"/>
              <a:t> :</a:t>
            </a:r>
            <a:endParaRPr lang="en-US" b="1" dirty="0"/>
          </a:p>
          <a:p>
            <a:pPr marL="0" indent="0">
              <a:buNone/>
            </a:pPr>
            <a:r>
              <a:rPr lang="ar-IQ" b="1" dirty="0"/>
              <a:t>- </a:t>
            </a:r>
            <a:r>
              <a:rPr lang="ar-SA" b="1" dirty="0"/>
              <a:t>مصادر </a:t>
            </a:r>
            <a:r>
              <a:rPr lang="ar-SA" b="1" dirty="0" err="1"/>
              <a:t>كاربوهيدراتية</a:t>
            </a:r>
            <a:r>
              <a:rPr lang="ar-SA" b="1" dirty="0"/>
              <a:t> نباتية:  وتأتي في مقدمتها (الحبوب، الفواكه وعصائرها، الخضروات، الخبز، الارز، </a:t>
            </a:r>
            <a:r>
              <a:rPr lang="ar-SA" b="1" dirty="0" smtClean="0"/>
              <a:t>الم</a:t>
            </a:r>
            <a:r>
              <a:rPr lang="ar-IQ" b="1" dirty="0"/>
              <a:t>ع</a:t>
            </a:r>
            <a:r>
              <a:rPr lang="ar-SA" b="1" dirty="0" smtClean="0"/>
              <a:t>كرونا</a:t>
            </a:r>
            <a:r>
              <a:rPr lang="ar-SA" b="1" dirty="0"/>
              <a:t>، الحلوى وما إلى ذلك من مصادر </a:t>
            </a:r>
            <a:r>
              <a:rPr lang="ar-SA" b="1" dirty="0" err="1"/>
              <a:t>كاربوهيدراتية</a:t>
            </a:r>
            <a:r>
              <a:rPr lang="ar-SA" b="1" dirty="0"/>
              <a:t> نباتية).</a:t>
            </a:r>
            <a:endParaRPr lang="en-US" b="1" dirty="0"/>
          </a:p>
          <a:p>
            <a:pPr marL="0" indent="0">
              <a:buNone/>
            </a:pPr>
            <a:r>
              <a:rPr lang="ar-IQ" b="1" dirty="0"/>
              <a:t>- </a:t>
            </a:r>
            <a:r>
              <a:rPr lang="ar-SA" b="1" dirty="0"/>
              <a:t>مصادر </a:t>
            </a:r>
            <a:r>
              <a:rPr lang="ar-SA" b="1" dirty="0" err="1"/>
              <a:t>كاربوهيدراتية</a:t>
            </a:r>
            <a:r>
              <a:rPr lang="ar-SA" b="1" dirty="0"/>
              <a:t> حيوانية:</a:t>
            </a:r>
            <a:r>
              <a:rPr lang="ar-IQ" b="1" dirty="0"/>
              <a:t> </a:t>
            </a:r>
            <a:r>
              <a:rPr lang="ar-SA" b="1" dirty="0"/>
              <a:t>ان القليل من </a:t>
            </a:r>
            <a:r>
              <a:rPr lang="ar-SA" b="1" dirty="0" err="1"/>
              <a:t>الكاربوهيدرات</a:t>
            </a:r>
            <a:r>
              <a:rPr lang="ar-SA" b="1" dirty="0"/>
              <a:t> هو من أصل حيواني مثل </a:t>
            </a:r>
            <a:r>
              <a:rPr lang="ar-SA" b="1" dirty="0" err="1"/>
              <a:t>الكلايكوجين</a:t>
            </a:r>
            <a:r>
              <a:rPr lang="ar-SA" b="1" dirty="0"/>
              <a:t> أو النشا الحيواني اذ يعد اللاكتوز ((الحليب ومشتقاته)) </a:t>
            </a:r>
            <a:r>
              <a:rPr lang="ar-SA" b="1" dirty="0" err="1"/>
              <a:t>السكرالحيواني</a:t>
            </a:r>
            <a:r>
              <a:rPr lang="ar-SA" b="1" dirty="0"/>
              <a:t> الوحيد من مصادر </a:t>
            </a:r>
            <a:r>
              <a:rPr lang="ar-SA" b="1" dirty="0" err="1"/>
              <a:t>الكاربوهيدرات</a:t>
            </a:r>
            <a:r>
              <a:rPr lang="ar-SA" b="1" dirty="0"/>
              <a:t> الحيوانية.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5861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SA" b="1" dirty="0" smtClean="0"/>
              <a:t>تقسيم </a:t>
            </a:r>
            <a:r>
              <a:rPr lang="ar-SA" b="1" dirty="0"/>
              <a:t>الكاربوهيدرات: تقسم الكاربوهيدرات طبقا إلى تقسيمها الكيميائي إلى ما يأتي: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1- مواد أحادية السكريات: تعد السكريات الاحادية أبسط صور </a:t>
            </a:r>
            <a:r>
              <a:rPr lang="ar-SA" b="1" dirty="0" err="1"/>
              <a:t>الكاربوهيدرات</a:t>
            </a:r>
            <a:r>
              <a:rPr lang="ar-SA" b="1" dirty="0"/>
              <a:t>، اذ يسهل امتصاصها بعد هضمها كمصدر أساسي للطاقة لسهولة أكسدتها في الانسجة مثل ((الكلوكوز، الفركتوز، </a:t>
            </a:r>
            <a:r>
              <a:rPr lang="ar-SA" b="1" dirty="0" err="1"/>
              <a:t>الكلاكتوز</a:t>
            </a:r>
            <a:r>
              <a:rPr lang="ar-SA" b="1" dirty="0"/>
              <a:t>، </a:t>
            </a:r>
            <a:r>
              <a:rPr lang="ar-SA" b="1" dirty="0" err="1"/>
              <a:t>المانوز</a:t>
            </a:r>
            <a:r>
              <a:rPr lang="ar-SA" b="1" dirty="0"/>
              <a:t>)).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2- مواد ثنائية وثلاثية السكريات: تتكون من المواد ثنائية السكريات من </a:t>
            </a:r>
            <a:r>
              <a:rPr lang="ar-SA" b="1" dirty="0" err="1"/>
              <a:t>جزئين</a:t>
            </a:r>
            <a:r>
              <a:rPr lang="ar-SA" b="1" dirty="0"/>
              <a:t> من السكريات البسيطة التي تتحلل في القناة الهضمية </a:t>
            </a:r>
            <a:r>
              <a:rPr lang="ar-SA" b="1" dirty="0" err="1"/>
              <a:t>للانسان</a:t>
            </a:r>
            <a:r>
              <a:rPr lang="ar-SA" b="1" dirty="0"/>
              <a:t> الى </a:t>
            </a:r>
            <a:r>
              <a:rPr lang="ar-SA" b="1" dirty="0" err="1"/>
              <a:t>جزئين</a:t>
            </a:r>
            <a:r>
              <a:rPr lang="ar-SA" b="1" dirty="0"/>
              <a:t> من المواد احادية التكسـر مثل ((المالتوز، اللاكتوز)) الاول سكر الشعير والثاني سكر اللبن فضلا عن السكروز، سكر القصب الذي يتوفر في عصارات النباتات ((مثل البنجر، قصب السكر، الفواكه)).</a:t>
            </a:r>
            <a:endParaRPr lang="en-US" b="1" dirty="0"/>
          </a:p>
          <a:p>
            <a:pPr marL="0" indent="0">
              <a:buNone/>
            </a:pPr>
            <a:r>
              <a:rPr lang="ar-IQ" b="1" dirty="0"/>
              <a:t>    </a:t>
            </a:r>
            <a:r>
              <a:rPr lang="ar-SA" b="1" dirty="0"/>
              <a:t>أما المواد ثلاثية السكريات فتتكون من ثلاث جزئيات من السكريات البسيطة مثل ((</a:t>
            </a:r>
            <a:r>
              <a:rPr lang="ar-SA" b="1" dirty="0" err="1"/>
              <a:t>الرافيتوز</a:t>
            </a:r>
            <a:r>
              <a:rPr lang="ar-SA" b="1" dirty="0"/>
              <a:t>)) سكر العسل الاسود الذي هو عبارة عن جزء من الكلوكوز وجزء من </a:t>
            </a:r>
            <a:r>
              <a:rPr lang="ar-SA" b="1" dirty="0" err="1"/>
              <a:t>الكلاكتوز</a:t>
            </a:r>
            <a:r>
              <a:rPr lang="ar-SA" b="1" dirty="0"/>
              <a:t> وجزء ثالث من الفركتوز.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677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 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3- مواد متعددة السكريات : تتكون المواد متعددة السكريات من عدة جزيئات معقدة يتكون الواحد منها من عدد كبير من المواد احادية السكر وتتحلل بالهضم الى تلك المواد الاحادية التكسر، وتشمل ((النشا، </a:t>
            </a:r>
            <a:r>
              <a:rPr lang="ar-SA" b="1" dirty="0" err="1"/>
              <a:t>الكلايكوجين</a:t>
            </a:r>
            <a:r>
              <a:rPr lang="ar-SA" b="1" dirty="0"/>
              <a:t>، </a:t>
            </a:r>
            <a:r>
              <a:rPr lang="ar-SA" b="1" dirty="0" err="1" smtClean="0"/>
              <a:t>السيلولوز</a:t>
            </a:r>
            <a:r>
              <a:rPr lang="ar-SA" b="1" dirty="0" smtClean="0"/>
              <a:t>)).</a:t>
            </a:r>
            <a:endParaRPr lang="en-US" b="1" dirty="0"/>
          </a:p>
          <a:p>
            <a:pPr marL="0" indent="0">
              <a:buNone/>
            </a:pPr>
            <a:r>
              <a:rPr lang="ar-SA" b="1" dirty="0"/>
              <a:t> 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259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692696"/>
            <a:ext cx="6696744" cy="5178128"/>
          </a:xfrm>
        </p:spPr>
      </p:pic>
    </p:spTree>
    <p:extLst>
      <p:ext uri="{BB962C8B-B14F-4D97-AF65-F5344CB8AC3E}">
        <p14:creationId xmlns:p14="http://schemas.microsoft.com/office/powerpoint/2010/main" val="410232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/>
              <a:t>التمثيل الغذائي </a:t>
            </a:r>
            <a:r>
              <a:rPr lang="ar-SA" b="1" dirty="0" err="1"/>
              <a:t>للكاربوهيدرات</a:t>
            </a:r>
            <a:r>
              <a:rPr lang="ar-SA" b="1" dirty="0"/>
              <a:t> :</a:t>
            </a:r>
            <a:endParaRPr lang="en-US" b="1" dirty="0"/>
          </a:p>
          <a:p>
            <a:pPr marL="0" indent="0">
              <a:buNone/>
            </a:pPr>
            <a:r>
              <a:rPr lang="ar-IQ" b="1" dirty="0"/>
              <a:t>    </a:t>
            </a:r>
            <a:r>
              <a:rPr lang="ar-SA" b="1" dirty="0"/>
              <a:t>تتحلل المواد </a:t>
            </a:r>
            <a:r>
              <a:rPr lang="ar-SA" b="1" dirty="0" err="1"/>
              <a:t>الكاربوهيدراتية</a:t>
            </a:r>
            <a:r>
              <a:rPr lang="ar-SA" b="1" dirty="0"/>
              <a:t> الى مواد أبسط يتم حملها الى الكبد اذ يتم تحويلها الى </a:t>
            </a:r>
            <a:r>
              <a:rPr lang="ar-SA" b="1" dirty="0" err="1"/>
              <a:t>كلايكوجين</a:t>
            </a:r>
            <a:r>
              <a:rPr lang="ar-SA" b="1" dirty="0"/>
              <a:t> أو كلوكوز ((سكر الدم)) ويتم تخزين </a:t>
            </a:r>
            <a:r>
              <a:rPr lang="ar-SA" b="1" dirty="0" err="1"/>
              <a:t>الكلايكوجين</a:t>
            </a:r>
            <a:r>
              <a:rPr lang="ar-SA" b="1" dirty="0"/>
              <a:t> بالكبد وعند الحاجة يتم تحويله الى كلوكوز الذي يتم نقله بواسطة الدم الى جميع أنسجة وخلايا الجسم ويتم تحويل بعض منه الى </a:t>
            </a:r>
            <a:r>
              <a:rPr lang="ar-SA" b="1" dirty="0" err="1"/>
              <a:t>كلايكوجين</a:t>
            </a:r>
            <a:r>
              <a:rPr lang="ar-SA" b="1" dirty="0"/>
              <a:t> بالخلايا العضلية ولكن القسم الاكبر منه يستخدم </a:t>
            </a:r>
            <a:r>
              <a:rPr lang="ar-SA" b="1" dirty="0" err="1"/>
              <a:t>لانتاج</a:t>
            </a:r>
            <a:r>
              <a:rPr lang="ar-SA" b="1" dirty="0"/>
              <a:t> الطاقة على مستوى الخلية وخاصة الخلايا العصبية أذ لا يمكنها استخدام اية غذاء فتنتج </a:t>
            </a:r>
            <a:r>
              <a:rPr lang="ar-SA" b="1" dirty="0" smtClean="0"/>
              <a:t>الطاقة</a:t>
            </a:r>
            <a:endParaRPr lang="ar-IQ" b="1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165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ar-IQ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 لاستماعكم </a:t>
            </a:r>
            <a:endParaRPr lang="ar-IQ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عنصر نائب للمحتوى 4" descr="flat,550x550,075,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204864"/>
            <a:ext cx="5410944" cy="3509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1798</TotalTime>
  <Words>29</Words>
  <Application>Microsoft Office PowerPoint</Application>
  <PresentationFormat>عرض على الشاشة (3:4)‏</PresentationFormat>
  <Paragraphs>26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سمة Office</vt:lpstr>
      <vt:lpstr> التغذية والأداء الرياضي </vt:lpstr>
      <vt:lpstr>الكاربوهيدرات </vt:lpstr>
      <vt:lpstr>الكاربوهيدرات </vt:lpstr>
      <vt:lpstr>مصادر الكاربوهيدرات 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شكرا لاستماعكم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التغذية العلاجية</dc:title>
  <dc:creator>dr.fatima</dc:creator>
  <cp:lastModifiedBy>Dr.Fatima Al-Khalidi</cp:lastModifiedBy>
  <cp:revision>133</cp:revision>
  <dcterms:created xsi:type="dcterms:W3CDTF">2014-04-07T04:42:41Z</dcterms:created>
  <dcterms:modified xsi:type="dcterms:W3CDTF">2016-02-22T20:42:52Z</dcterms:modified>
</cp:coreProperties>
</file>