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8"/>
  </p:notesMasterIdLst>
  <p:sldIdLst>
    <p:sldId id="256" r:id="rId2"/>
    <p:sldId id="257" r:id="rId3"/>
    <p:sldId id="277" r:id="rId4"/>
    <p:sldId id="258" r:id="rId5"/>
    <p:sldId id="259" r:id="rId6"/>
    <p:sldId id="260" r:id="rId7"/>
    <p:sldId id="262" r:id="rId8"/>
    <p:sldId id="265" r:id="rId9"/>
    <p:sldId id="266" r:id="rId10"/>
    <p:sldId id="275" r:id="rId11"/>
    <p:sldId id="278" r:id="rId12"/>
    <p:sldId id="279" r:id="rId13"/>
    <p:sldId id="280" r:id="rId14"/>
    <p:sldId id="281" r:id="rId15"/>
    <p:sldId id="267" r:id="rId16"/>
    <p:sldId id="261" r:id="rId17"/>
    <p:sldId id="263" r:id="rId18"/>
    <p:sldId id="276" r:id="rId19"/>
    <p:sldId id="264" r:id="rId20"/>
    <p:sldId id="268" r:id="rId21"/>
    <p:sldId id="269" r:id="rId22"/>
    <p:sldId id="270" r:id="rId23"/>
    <p:sldId id="271" r:id="rId24"/>
    <p:sldId id="272" r:id="rId25"/>
    <p:sldId id="274" r:id="rId26"/>
    <p:sldId id="273"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12.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8A00E7-195D-4714-AD9A-E2383FB953CD}" type="doc">
      <dgm:prSet loTypeId="urn:microsoft.com/office/officeart/2005/8/layout/vList5" loCatId="list" qsTypeId="urn:microsoft.com/office/officeart/2005/8/quickstyle/simple1" qsCatId="simple" csTypeId="urn:microsoft.com/office/officeart/2005/8/colors/colorful1" csCatId="colorful" phldr="1"/>
      <dgm:spPr/>
      <dgm:t>
        <a:bodyPr/>
        <a:lstStyle/>
        <a:p>
          <a:pPr rtl="1"/>
          <a:endParaRPr lang="ar-IQ"/>
        </a:p>
      </dgm:t>
    </dgm:pt>
    <dgm:pt modelId="{642CB65F-9152-40F9-99F1-433F1C0531BB}">
      <dgm:prSet custT="1">
        <dgm:style>
          <a:lnRef idx="2">
            <a:schemeClr val="accent6">
              <a:shade val="50000"/>
            </a:schemeClr>
          </a:lnRef>
          <a:fillRef idx="1">
            <a:schemeClr val="accent6"/>
          </a:fillRef>
          <a:effectRef idx="0">
            <a:schemeClr val="accent6"/>
          </a:effectRef>
          <a:fontRef idx="minor">
            <a:schemeClr val="lt1"/>
          </a:fontRef>
        </dgm:style>
      </dgm:prSet>
      <dgm:spPr>
        <a:solidFill>
          <a:schemeClr val="accent4">
            <a:lumMod val="20000"/>
            <a:lumOff val="80000"/>
          </a:schemeClr>
        </a:solidFill>
      </dgm:spPr>
      <dgm:t>
        <a:bodyPr/>
        <a:lstStyle/>
        <a:p>
          <a:pPr rtl="1"/>
          <a:r>
            <a:rPr lang="ar-IQ" sz="2400" b="1" dirty="0" smtClean="0">
              <a:solidFill>
                <a:schemeClr val="tx1"/>
              </a:solidFill>
            </a:rPr>
            <a:t>القوة العضلية </a:t>
          </a:r>
          <a:endParaRPr lang="ar-IQ" sz="2400" b="1" dirty="0">
            <a:solidFill>
              <a:schemeClr val="tx1"/>
            </a:solidFill>
          </a:endParaRPr>
        </a:p>
      </dgm:t>
    </dgm:pt>
    <dgm:pt modelId="{BC157A10-7CB6-41DA-86C7-C70F8B7C5BC8}" type="parTrans" cxnId="{61D56C29-A2B3-4BA5-BB07-91AF6B143589}">
      <dgm:prSet/>
      <dgm:spPr/>
      <dgm:t>
        <a:bodyPr/>
        <a:lstStyle/>
        <a:p>
          <a:pPr rtl="1"/>
          <a:endParaRPr lang="ar-IQ"/>
        </a:p>
      </dgm:t>
    </dgm:pt>
    <dgm:pt modelId="{34C06536-89F7-4171-B1AB-DC3ED6F6A82A}" type="sibTrans" cxnId="{61D56C29-A2B3-4BA5-BB07-91AF6B143589}">
      <dgm:prSet/>
      <dgm:spPr/>
      <dgm:t>
        <a:bodyPr/>
        <a:lstStyle/>
        <a:p>
          <a:pPr rtl="1"/>
          <a:endParaRPr lang="ar-IQ"/>
        </a:p>
      </dgm:t>
    </dgm:pt>
    <dgm:pt modelId="{4FF02660-4243-49E9-B47C-CC9916751465}">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ar-IQ" sz="2400" b="1" dirty="0" smtClean="0"/>
            <a:t>نوع الألياف العضلية .وسرعة الانقباض العضلي</a:t>
          </a:r>
          <a:endParaRPr lang="ar-IQ" sz="2400" b="1" dirty="0"/>
        </a:p>
      </dgm:t>
    </dgm:pt>
    <dgm:pt modelId="{9C7B5533-D1A0-4F5B-8412-7A411C8444FF}" type="parTrans" cxnId="{B0538E5C-B5F9-424A-AD4C-6A532F94EDD0}">
      <dgm:prSet/>
      <dgm:spPr/>
      <dgm:t>
        <a:bodyPr/>
        <a:lstStyle/>
        <a:p>
          <a:pPr rtl="1"/>
          <a:endParaRPr lang="ar-IQ"/>
        </a:p>
      </dgm:t>
    </dgm:pt>
    <dgm:pt modelId="{5AA6F273-476C-4D02-A265-2B18C21B9985}" type="sibTrans" cxnId="{B0538E5C-B5F9-424A-AD4C-6A532F94EDD0}">
      <dgm:prSet/>
      <dgm:spPr/>
      <dgm:t>
        <a:bodyPr/>
        <a:lstStyle/>
        <a:p>
          <a:pPr rtl="1"/>
          <a:endParaRPr lang="ar-IQ"/>
        </a:p>
      </dgm:t>
    </dgm:pt>
    <dgm:pt modelId="{B93CAC77-DC6E-4A10-A6FC-E98E1ADEF3F3}">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ar-IQ" sz="2400" b="1" dirty="0" smtClean="0"/>
            <a:t>التوافق العضلي العصبي</a:t>
          </a:r>
          <a:endParaRPr lang="ar-IQ" sz="2400" b="1" dirty="0"/>
        </a:p>
      </dgm:t>
    </dgm:pt>
    <dgm:pt modelId="{05732468-CC15-49A7-9081-809C9FF2363B}" type="parTrans" cxnId="{28C7B22D-133D-4F0B-A07D-4AB1D4005C71}">
      <dgm:prSet/>
      <dgm:spPr/>
      <dgm:t>
        <a:bodyPr/>
        <a:lstStyle/>
        <a:p>
          <a:pPr rtl="1"/>
          <a:endParaRPr lang="ar-IQ"/>
        </a:p>
      </dgm:t>
    </dgm:pt>
    <dgm:pt modelId="{1D41F98C-6175-40B4-99BC-67FFBB843BD8}" type="sibTrans" cxnId="{28C7B22D-133D-4F0B-A07D-4AB1D4005C71}">
      <dgm:prSet/>
      <dgm:spPr/>
      <dgm:t>
        <a:bodyPr/>
        <a:lstStyle/>
        <a:p>
          <a:pPr rtl="1"/>
          <a:endParaRPr lang="ar-IQ"/>
        </a:p>
      </dgm:t>
    </dgm:pt>
    <dgm:pt modelId="{71D8F5F7-8D16-4F0F-A307-5ECADC7124A8}">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400" b="1" dirty="0" smtClean="0"/>
            <a:t>درجة اللزوجة ودرجة مقاومة الاحتكاك الداخلي للألياف العضلية</a:t>
          </a:r>
          <a:endParaRPr lang="ar-IQ" sz="2400" b="1" dirty="0"/>
        </a:p>
      </dgm:t>
    </dgm:pt>
    <dgm:pt modelId="{6195DD38-C953-452A-94F2-7C656907A7E1}" type="parTrans" cxnId="{55868F17-FBC4-4349-A527-B7898416F6C8}">
      <dgm:prSet/>
      <dgm:spPr/>
      <dgm:t>
        <a:bodyPr/>
        <a:lstStyle/>
        <a:p>
          <a:pPr rtl="1"/>
          <a:endParaRPr lang="ar-IQ"/>
        </a:p>
      </dgm:t>
    </dgm:pt>
    <dgm:pt modelId="{20C63984-D2E5-420D-936F-B2161F46B9F5}" type="sibTrans" cxnId="{55868F17-FBC4-4349-A527-B7898416F6C8}">
      <dgm:prSet/>
      <dgm:spPr/>
      <dgm:t>
        <a:bodyPr/>
        <a:lstStyle/>
        <a:p>
          <a:pPr rtl="1"/>
          <a:endParaRPr lang="ar-IQ"/>
        </a:p>
      </dgm:t>
    </dgm:pt>
    <dgm:pt modelId="{A1ED3F4A-8EFC-42EE-A1F8-5F8AAE92B4B2}">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ar-IQ" sz="2400" b="1" dirty="0" smtClean="0"/>
            <a:t>تكنيك الأداء وزوايا العمل العضلي </a:t>
          </a:r>
          <a:endParaRPr lang="ar-IQ" sz="2400" b="1" dirty="0"/>
        </a:p>
      </dgm:t>
    </dgm:pt>
    <dgm:pt modelId="{63BF5C95-238A-4C50-A7B2-73EB4D48C3DE}" type="parTrans" cxnId="{6F730AD8-2D64-40F4-96D8-552B07BF0853}">
      <dgm:prSet/>
      <dgm:spPr/>
      <dgm:t>
        <a:bodyPr/>
        <a:lstStyle/>
        <a:p>
          <a:pPr rtl="1"/>
          <a:endParaRPr lang="ar-IQ"/>
        </a:p>
      </dgm:t>
    </dgm:pt>
    <dgm:pt modelId="{6384A651-8186-4FE6-A629-2BE5DDD5231C}" type="sibTrans" cxnId="{6F730AD8-2D64-40F4-96D8-552B07BF0853}">
      <dgm:prSet/>
      <dgm:spPr/>
      <dgm:t>
        <a:bodyPr/>
        <a:lstStyle/>
        <a:p>
          <a:pPr rtl="1"/>
          <a:endParaRPr lang="ar-IQ"/>
        </a:p>
      </dgm:t>
    </dgm:pt>
    <dgm:pt modelId="{96E806E4-AFB2-4248-9EA8-0D5039817D07}">
      <dgm:prSet custT="1">
        <dgm:style>
          <a:lnRef idx="1">
            <a:schemeClr val="accent5"/>
          </a:lnRef>
          <a:fillRef idx="3">
            <a:schemeClr val="accent5"/>
          </a:fillRef>
          <a:effectRef idx="2">
            <a:schemeClr val="accent5"/>
          </a:effectRef>
          <a:fontRef idx="minor">
            <a:schemeClr val="lt1"/>
          </a:fontRef>
        </dgm:style>
      </dgm:prSet>
      <dgm:spPr/>
      <dgm:t>
        <a:bodyPr/>
        <a:lstStyle/>
        <a:p>
          <a:pPr rtl="1"/>
          <a:r>
            <a:rPr lang="ar-IQ" sz="2400" b="1" dirty="0" smtClean="0">
              <a:solidFill>
                <a:schemeClr val="tx1"/>
              </a:solidFill>
            </a:rPr>
            <a:t>القدرة على العمل العضلي في حالة غياب الأوكسجين </a:t>
          </a:r>
          <a:endParaRPr lang="ar-IQ" sz="2400" b="1" dirty="0">
            <a:solidFill>
              <a:schemeClr val="tx1"/>
            </a:solidFill>
          </a:endParaRPr>
        </a:p>
      </dgm:t>
    </dgm:pt>
    <dgm:pt modelId="{2F20EE71-CF97-413E-92C0-F9AE60A6D1E4}" type="parTrans" cxnId="{86DE7101-54A5-475D-96BA-55F8225F3006}">
      <dgm:prSet/>
      <dgm:spPr/>
      <dgm:t>
        <a:bodyPr/>
        <a:lstStyle/>
        <a:p>
          <a:pPr rtl="1"/>
          <a:endParaRPr lang="ar-IQ"/>
        </a:p>
      </dgm:t>
    </dgm:pt>
    <dgm:pt modelId="{C23AB250-E5C2-4250-AE55-C94C71158EF1}" type="sibTrans" cxnId="{86DE7101-54A5-475D-96BA-55F8225F3006}">
      <dgm:prSet/>
      <dgm:spPr/>
      <dgm:t>
        <a:bodyPr/>
        <a:lstStyle/>
        <a:p>
          <a:pPr rtl="1"/>
          <a:endParaRPr lang="ar-IQ"/>
        </a:p>
      </dgm:t>
    </dgm:pt>
    <dgm:pt modelId="{BDE3ADEC-F75C-4B29-B23D-68F1CDAAB73F}">
      <dgm:prSet custT="1">
        <dgm:style>
          <a:lnRef idx="1">
            <a:schemeClr val="dk1"/>
          </a:lnRef>
          <a:fillRef idx="2">
            <a:schemeClr val="dk1"/>
          </a:fillRef>
          <a:effectRef idx="1">
            <a:schemeClr val="dk1"/>
          </a:effectRef>
          <a:fontRef idx="minor">
            <a:schemeClr val="dk1"/>
          </a:fontRef>
        </dgm:style>
      </dgm:prSet>
      <dgm:spPr/>
      <dgm:t>
        <a:bodyPr/>
        <a:lstStyle/>
        <a:p>
          <a:pPr rtl="1"/>
          <a:r>
            <a:rPr lang="ar-IQ" sz="2400" b="1" dirty="0" smtClean="0"/>
            <a:t>قوة الإرادة والعزيمة </a:t>
          </a:r>
          <a:endParaRPr lang="ar-IQ" sz="2400" b="1" dirty="0"/>
        </a:p>
      </dgm:t>
    </dgm:pt>
    <dgm:pt modelId="{4ABACBA7-7D8B-4D01-A3D2-CA528BF1E7CA}" type="parTrans" cxnId="{81A24231-26C6-4BE8-9857-D99ED2487A3E}">
      <dgm:prSet/>
      <dgm:spPr/>
      <dgm:t>
        <a:bodyPr/>
        <a:lstStyle/>
        <a:p>
          <a:pPr rtl="1"/>
          <a:endParaRPr lang="ar-IQ"/>
        </a:p>
      </dgm:t>
    </dgm:pt>
    <dgm:pt modelId="{79766897-68B8-492F-8168-A074AE78991B}" type="sibTrans" cxnId="{81A24231-26C6-4BE8-9857-D99ED2487A3E}">
      <dgm:prSet/>
      <dgm:spPr/>
      <dgm:t>
        <a:bodyPr/>
        <a:lstStyle/>
        <a:p>
          <a:pPr rtl="1"/>
          <a:endParaRPr lang="ar-IQ"/>
        </a:p>
      </dgm:t>
    </dgm:pt>
    <dgm:pt modelId="{358E9FC9-9774-46C3-A5AB-3221F120819F}">
      <dgm:prSet custT="1">
        <dgm:style>
          <a:lnRef idx="1">
            <a:schemeClr val="accent4"/>
          </a:lnRef>
          <a:fillRef idx="3">
            <a:schemeClr val="accent4"/>
          </a:fillRef>
          <a:effectRef idx="2">
            <a:schemeClr val="accent4"/>
          </a:effectRef>
          <a:fontRef idx="minor">
            <a:schemeClr val="lt1"/>
          </a:fontRef>
        </dgm:style>
      </dgm:prSet>
      <dgm:spPr/>
      <dgm:t>
        <a:bodyPr/>
        <a:lstStyle/>
        <a:p>
          <a:pPr rtl="1"/>
          <a:r>
            <a:rPr lang="ar-IQ" sz="2400" b="1" dirty="0" smtClean="0">
              <a:solidFill>
                <a:schemeClr val="tx1"/>
              </a:solidFill>
            </a:rPr>
            <a:t>المقاييس الانثربومترية </a:t>
          </a:r>
          <a:endParaRPr lang="ar-IQ" sz="2400" b="1" dirty="0">
            <a:solidFill>
              <a:schemeClr val="tx1"/>
            </a:solidFill>
          </a:endParaRPr>
        </a:p>
      </dgm:t>
    </dgm:pt>
    <dgm:pt modelId="{242C62F0-0AAB-4659-BFF8-B7E5E4694A27}" type="parTrans" cxnId="{C5BCBBA4-75B5-45FD-BEF9-961628A7F05B}">
      <dgm:prSet/>
      <dgm:spPr/>
      <dgm:t>
        <a:bodyPr/>
        <a:lstStyle/>
        <a:p>
          <a:pPr rtl="1"/>
          <a:endParaRPr lang="ar-IQ"/>
        </a:p>
      </dgm:t>
    </dgm:pt>
    <dgm:pt modelId="{C4B8B3E5-BD25-4BA4-8365-13E5F2763D4D}" type="sibTrans" cxnId="{C5BCBBA4-75B5-45FD-BEF9-961628A7F05B}">
      <dgm:prSet/>
      <dgm:spPr/>
      <dgm:t>
        <a:bodyPr/>
        <a:lstStyle/>
        <a:p>
          <a:pPr rtl="1"/>
          <a:endParaRPr lang="ar-IQ"/>
        </a:p>
      </dgm:t>
    </dgm:pt>
    <dgm:pt modelId="{C2845D98-3DF1-4465-AC07-B5578B4AC0C3}">
      <dgm:prSet custT="1">
        <dgm:style>
          <a:lnRef idx="1">
            <a:schemeClr val="accent6"/>
          </a:lnRef>
          <a:fillRef idx="3">
            <a:schemeClr val="accent6"/>
          </a:fillRef>
          <a:effectRef idx="2">
            <a:schemeClr val="accent6"/>
          </a:effectRef>
          <a:fontRef idx="minor">
            <a:schemeClr val="lt1"/>
          </a:fontRef>
        </dgm:style>
      </dgm:prSet>
      <dgm:spPr/>
      <dgm:t>
        <a:bodyPr/>
        <a:lstStyle/>
        <a:p>
          <a:pPr rtl="1"/>
          <a:r>
            <a:rPr lang="ar-IQ" sz="2400" b="1" dirty="0" smtClean="0">
              <a:solidFill>
                <a:schemeClr val="tx1"/>
              </a:solidFill>
            </a:rPr>
            <a:t>القدرة على الاسترخاء </a:t>
          </a:r>
          <a:endParaRPr lang="ar-IQ" sz="2400" b="1" dirty="0">
            <a:solidFill>
              <a:schemeClr val="tx1"/>
            </a:solidFill>
          </a:endParaRPr>
        </a:p>
      </dgm:t>
    </dgm:pt>
    <dgm:pt modelId="{BC535F46-8E4E-4371-A56D-90C66BE238A4}" type="parTrans" cxnId="{5A2D6810-C6D4-4220-BB17-7AB094504ECF}">
      <dgm:prSet/>
      <dgm:spPr/>
      <dgm:t>
        <a:bodyPr/>
        <a:lstStyle/>
        <a:p>
          <a:pPr rtl="1"/>
          <a:endParaRPr lang="ar-IQ"/>
        </a:p>
      </dgm:t>
    </dgm:pt>
    <dgm:pt modelId="{EB3125BB-CF7B-4B46-B2A2-60070F3101A7}" type="sibTrans" cxnId="{5A2D6810-C6D4-4220-BB17-7AB094504ECF}">
      <dgm:prSet/>
      <dgm:spPr/>
      <dgm:t>
        <a:bodyPr/>
        <a:lstStyle/>
        <a:p>
          <a:pPr rtl="1"/>
          <a:endParaRPr lang="ar-IQ"/>
        </a:p>
      </dgm:t>
    </dgm:pt>
    <dgm:pt modelId="{9875C73D-E6AB-491E-8B9A-BDCE718D5DAD}">
      <dgm:prSet custT="1"/>
      <dgm:spPr>
        <a:solidFill>
          <a:schemeClr val="accent3">
            <a:lumMod val="60000"/>
            <a:lumOff val="40000"/>
          </a:schemeClr>
        </a:solidFill>
      </dgm:spPr>
      <dgm:t>
        <a:bodyPr/>
        <a:lstStyle/>
        <a:p>
          <a:pPr rtl="1"/>
          <a:r>
            <a:rPr lang="ar-IQ" sz="2400" b="1" dirty="0" smtClean="0">
              <a:solidFill>
                <a:schemeClr val="tx1"/>
              </a:solidFill>
            </a:rPr>
            <a:t>سرعة رد الفعل</a:t>
          </a:r>
          <a:endParaRPr lang="ar-IQ" sz="2400" b="1" dirty="0">
            <a:solidFill>
              <a:schemeClr val="tx1"/>
            </a:solidFill>
          </a:endParaRPr>
        </a:p>
      </dgm:t>
    </dgm:pt>
    <dgm:pt modelId="{B05A5C9C-13EC-456F-8BB1-AB45C586CA53}" type="parTrans" cxnId="{6FB80A64-6100-429B-A9E9-43E1F50E47DE}">
      <dgm:prSet/>
      <dgm:spPr/>
      <dgm:t>
        <a:bodyPr/>
        <a:lstStyle/>
        <a:p>
          <a:pPr rtl="1"/>
          <a:endParaRPr lang="ar-IQ"/>
        </a:p>
      </dgm:t>
    </dgm:pt>
    <dgm:pt modelId="{AE833796-6B5F-42ED-804F-06B9A81AC20E}" type="sibTrans" cxnId="{6FB80A64-6100-429B-A9E9-43E1F50E47DE}">
      <dgm:prSet/>
      <dgm:spPr/>
      <dgm:t>
        <a:bodyPr/>
        <a:lstStyle/>
        <a:p>
          <a:pPr rtl="1"/>
          <a:endParaRPr lang="ar-IQ"/>
        </a:p>
      </dgm:t>
    </dgm:pt>
    <dgm:pt modelId="{CD16EA33-5EB6-4FA8-A372-19788CE9F4E3}" type="pres">
      <dgm:prSet presAssocID="{DD8A00E7-195D-4714-AD9A-E2383FB953CD}" presName="Name0" presStyleCnt="0">
        <dgm:presLayoutVars>
          <dgm:dir/>
          <dgm:animLvl val="lvl"/>
          <dgm:resizeHandles val="exact"/>
        </dgm:presLayoutVars>
      </dgm:prSet>
      <dgm:spPr/>
      <dgm:t>
        <a:bodyPr/>
        <a:lstStyle/>
        <a:p>
          <a:pPr rtl="1"/>
          <a:endParaRPr lang="ar-IQ"/>
        </a:p>
      </dgm:t>
    </dgm:pt>
    <dgm:pt modelId="{1E0F4F95-7281-409B-BE3C-C873E42D2625}" type="pres">
      <dgm:prSet presAssocID="{642CB65F-9152-40F9-99F1-433F1C0531BB}" presName="linNode" presStyleCnt="0"/>
      <dgm:spPr/>
    </dgm:pt>
    <dgm:pt modelId="{160B3BF1-EA3F-474B-B3BF-5835CA72B70D}" type="pres">
      <dgm:prSet presAssocID="{642CB65F-9152-40F9-99F1-433F1C0531BB}" presName="parentText" presStyleLbl="node1" presStyleIdx="0" presStyleCnt="10" custScaleX="257887">
        <dgm:presLayoutVars>
          <dgm:chMax val="1"/>
          <dgm:bulletEnabled val="1"/>
        </dgm:presLayoutVars>
      </dgm:prSet>
      <dgm:spPr/>
      <dgm:t>
        <a:bodyPr/>
        <a:lstStyle/>
        <a:p>
          <a:pPr rtl="1"/>
          <a:endParaRPr lang="ar-IQ"/>
        </a:p>
      </dgm:t>
    </dgm:pt>
    <dgm:pt modelId="{2927EEB5-A52F-4C12-9DE0-1A30C9800202}" type="pres">
      <dgm:prSet presAssocID="{34C06536-89F7-4171-B1AB-DC3ED6F6A82A}" presName="sp" presStyleCnt="0"/>
      <dgm:spPr/>
    </dgm:pt>
    <dgm:pt modelId="{348FCE48-5303-4673-8920-2C774C50B13A}" type="pres">
      <dgm:prSet presAssocID="{4FF02660-4243-49E9-B47C-CC9916751465}" presName="linNode" presStyleCnt="0"/>
      <dgm:spPr/>
    </dgm:pt>
    <dgm:pt modelId="{DF4BEDA7-3B22-449F-A94D-2BCE8C1607D9}" type="pres">
      <dgm:prSet presAssocID="{4FF02660-4243-49E9-B47C-CC9916751465}" presName="parentText" presStyleLbl="node1" presStyleIdx="1" presStyleCnt="10" custScaleX="257887">
        <dgm:presLayoutVars>
          <dgm:chMax val="1"/>
          <dgm:bulletEnabled val="1"/>
        </dgm:presLayoutVars>
      </dgm:prSet>
      <dgm:spPr/>
      <dgm:t>
        <a:bodyPr/>
        <a:lstStyle/>
        <a:p>
          <a:pPr rtl="1"/>
          <a:endParaRPr lang="ar-IQ"/>
        </a:p>
      </dgm:t>
    </dgm:pt>
    <dgm:pt modelId="{102A4888-7C06-44C6-8024-81897F27E8BB}" type="pres">
      <dgm:prSet presAssocID="{5AA6F273-476C-4D02-A265-2B18C21B9985}" presName="sp" presStyleCnt="0"/>
      <dgm:spPr/>
    </dgm:pt>
    <dgm:pt modelId="{09406C61-8FC1-4A4C-837C-7EF8CFA87505}" type="pres">
      <dgm:prSet presAssocID="{B93CAC77-DC6E-4A10-A6FC-E98E1ADEF3F3}" presName="linNode" presStyleCnt="0"/>
      <dgm:spPr/>
    </dgm:pt>
    <dgm:pt modelId="{88C843A2-3FA1-4A97-AEA0-6702A6FBF02E}" type="pres">
      <dgm:prSet presAssocID="{B93CAC77-DC6E-4A10-A6FC-E98E1ADEF3F3}" presName="parentText" presStyleLbl="node1" presStyleIdx="2" presStyleCnt="10" custScaleX="257887">
        <dgm:presLayoutVars>
          <dgm:chMax val="1"/>
          <dgm:bulletEnabled val="1"/>
        </dgm:presLayoutVars>
      </dgm:prSet>
      <dgm:spPr/>
      <dgm:t>
        <a:bodyPr/>
        <a:lstStyle/>
        <a:p>
          <a:pPr rtl="1"/>
          <a:endParaRPr lang="ar-IQ"/>
        </a:p>
      </dgm:t>
    </dgm:pt>
    <dgm:pt modelId="{4901B2B2-C584-45F7-8C9C-9587756763C9}" type="pres">
      <dgm:prSet presAssocID="{1D41F98C-6175-40B4-99BC-67FFBB843BD8}" presName="sp" presStyleCnt="0"/>
      <dgm:spPr/>
    </dgm:pt>
    <dgm:pt modelId="{9BBBD346-C41B-4B66-8EA0-00549539DB55}" type="pres">
      <dgm:prSet presAssocID="{71D8F5F7-8D16-4F0F-A307-5ECADC7124A8}" presName="linNode" presStyleCnt="0"/>
      <dgm:spPr/>
    </dgm:pt>
    <dgm:pt modelId="{F21AA396-1171-421F-B8C0-5934AB20B1E3}" type="pres">
      <dgm:prSet presAssocID="{71D8F5F7-8D16-4F0F-A307-5ECADC7124A8}" presName="parentText" presStyleLbl="node1" presStyleIdx="3" presStyleCnt="10" custScaleX="257887">
        <dgm:presLayoutVars>
          <dgm:chMax val="1"/>
          <dgm:bulletEnabled val="1"/>
        </dgm:presLayoutVars>
      </dgm:prSet>
      <dgm:spPr/>
      <dgm:t>
        <a:bodyPr/>
        <a:lstStyle/>
        <a:p>
          <a:pPr rtl="1"/>
          <a:endParaRPr lang="ar-IQ"/>
        </a:p>
      </dgm:t>
    </dgm:pt>
    <dgm:pt modelId="{045674B9-6733-4587-8238-0BCBC07FA284}" type="pres">
      <dgm:prSet presAssocID="{20C63984-D2E5-420D-936F-B2161F46B9F5}" presName="sp" presStyleCnt="0"/>
      <dgm:spPr/>
    </dgm:pt>
    <dgm:pt modelId="{6474E982-2CDB-484F-915D-2400932B3BB9}" type="pres">
      <dgm:prSet presAssocID="{A1ED3F4A-8EFC-42EE-A1F8-5F8AAE92B4B2}" presName="linNode" presStyleCnt="0"/>
      <dgm:spPr/>
    </dgm:pt>
    <dgm:pt modelId="{6C1DC9DD-23F3-4EEF-A786-B2895E59F176}" type="pres">
      <dgm:prSet presAssocID="{A1ED3F4A-8EFC-42EE-A1F8-5F8AAE92B4B2}" presName="parentText" presStyleLbl="node1" presStyleIdx="4" presStyleCnt="10" custScaleX="257887">
        <dgm:presLayoutVars>
          <dgm:chMax val="1"/>
          <dgm:bulletEnabled val="1"/>
        </dgm:presLayoutVars>
      </dgm:prSet>
      <dgm:spPr/>
      <dgm:t>
        <a:bodyPr/>
        <a:lstStyle/>
        <a:p>
          <a:pPr rtl="1"/>
          <a:endParaRPr lang="ar-IQ"/>
        </a:p>
      </dgm:t>
    </dgm:pt>
    <dgm:pt modelId="{ADD65467-B123-4670-9316-14C2FFBE40DB}" type="pres">
      <dgm:prSet presAssocID="{6384A651-8186-4FE6-A629-2BE5DDD5231C}" presName="sp" presStyleCnt="0"/>
      <dgm:spPr/>
    </dgm:pt>
    <dgm:pt modelId="{6E31EB53-FA08-4991-A2E1-B5F1394145C8}" type="pres">
      <dgm:prSet presAssocID="{96E806E4-AFB2-4248-9EA8-0D5039817D07}" presName="linNode" presStyleCnt="0"/>
      <dgm:spPr/>
    </dgm:pt>
    <dgm:pt modelId="{85DFFF41-1FE3-4CFF-9572-B494C9148411}" type="pres">
      <dgm:prSet presAssocID="{96E806E4-AFB2-4248-9EA8-0D5039817D07}" presName="parentText" presStyleLbl="node1" presStyleIdx="5" presStyleCnt="10" custScaleX="257887">
        <dgm:presLayoutVars>
          <dgm:chMax val="1"/>
          <dgm:bulletEnabled val="1"/>
        </dgm:presLayoutVars>
      </dgm:prSet>
      <dgm:spPr/>
      <dgm:t>
        <a:bodyPr/>
        <a:lstStyle/>
        <a:p>
          <a:pPr rtl="1"/>
          <a:endParaRPr lang="ar-IQ"/>
        </a:p>
      </dgm:t>
    </dgm:pt>
    <dgm:pt modelId="{F57788B5-BE8D-45C8-B70F-9BB63A7AB29F}" type="pres">
      <dgm:prSet presAssocID="{C23AB250-E5C2-4250-AE55-C94C71158EF1}" presName="sp" presStyleCnt="0"/>
      <dgm:spPr/>
    </dgm:pt>
    <dgm:pt modelId="{DD9AA344-5C37-4647-AD07-FC70C6B3FC66}" type="pres">
      <dgm:prSet presAssocID="{BDE3ADEC-F75C-4B29-B23D-68F1CDAAB73F}" presName="linNode" presStyleCnt="0"/>
      <dgm:spPr/>
    </dgm:pt>
    <dgm:pt modelId="{A3B85CB3-6615-47C4-A576-57BC5D101755}" type="pres">
      <dgm:prSet presAssocID="{BDE3ADEC-F75C-4B29-B23D-68F1CDAAB73F}" presName="parentText" presStyleLbl="node1" presStyleIdx="6" presStyleCnt="10" custScaleX="257887">
        <dgm:presLayoutVars>
          <dgm:chMax val="1"/>
          <dgm:bulletEnabled val="1"/>
        </dgm:presLayoutVars>
      </dgm:prSet>
      <dgm:spPr/>
      <dgm:t>
        <a:bodyPr/>
        <a:lstStyle/>
        <a:p>
          <a:pPr rtl="1"/>
          <a:endParaRPr lang="ar-IQ"/>
        </a:p>
      </dgm:t>
    </dgm:pt>
    <dgm:pt modelId="{E8016326-9A5D-4972-BD1C-35DD0E199811}" type="pres">
      <dgm:prSet presAssocID="{79766897-68B8-492F-8168-A074AE78991B}" presName="sp" presStyleCnt="0"/>
      <dgm:spPr/>
    </dgm:pt>
    <dgm:pt modelId="{A713461E-94B8-45B1-A296-807BACED477F}" type="pres">
      <dgm:prSet presAssocID="{358E9FC9-9774-46C3-A5AB-3221F120819F}" presName="linNode" presStyleCnt="0"/>
      <dgm:spPr/>
    </dgm:pt>
    <dgm:pt modelId="{10880683-1ADA-4206-8B20-2682A00F476A}" type="pres">
      <dgm:prSet presAssocID="{358E9FC9-9774-46C3-A5AB-3221F120819F}" presName="parentText" presStyleLbl="node1" presStyleIdx="7" presStyleCnt="10" custScaleX="257887">
        <dgm:presLayoutVars>
          <dgm:chMax val="1"/>
          <dgm:bulletEnabled val="1"/>
        </dgm:presLayoutVars>
      </dgm:prSet>
      <dgm:spPr/>
      <dgm:t>
        <a:bodyPr/>
        <a:lstStyle/>
        <a:p>
          <a:pPr rtl="1"/>
          <a:endParaRPr lang="ar-IQ"/>
        </a:p>
      </dgm:t>
    </dgm:pt>
    <dgm:pt modelId="{AE619331-BC03-40A0-95A8-4865160677B8}" type="pres">
      <dgm:prSet presAssocID="{C4B8B3E5-BD25-4BA4-8365-13E5F2763D4D}" presName="sp" presStyleCnt="0"/>
      <dgm:spPr/>
    </dgm:pt>
    <dgm:pt modelId="{D6B65060-1749-4946-807D-53D702FEBF09}" type="pres">
      <dgm:prSet presAssocID="{C2845D98-3DF1-4465-AC07-B5578B4AC0C3}" presName="linNode" presStyleCnt="0"/>
      <dgm:spPr/>
    </dgm:pt>
    <dgm:pt modelId="{7B7ACC87-B6A8-4852-93AE-D1F520B498F3}" type="pres">
      <dgm:prSet presAssocID="{C2845D98-3DF1-4465-AC07-B5578B4AC0C3}" presName="parentText" presStyleLbl="node1" presStyleIdx="8" presStyleCnt="10" custScaleX="257887">
        <dgm:presLayoutVars>
          <dgm:chMax val="1"/>
          <dgm:bulletEnabled val="1"/>
        </dgm:presLayoutVars>
      </dgm:prSet>
      <dgm:spPr/>
      <dgm:t>
        <a:bodyPr/>
        <a:lstStyle/>
        <a:p>
          <a:pPr rtl="1"/>
          <a:endParaRPr lang="ar-IQ"/>
        </a:p>
      </dgm:t>
    </dgm:pt>
    <dgm:pt modelId="{63D57C7E-98B2-4374-B359-7A6372019695}" type="pres">
      <dgm:prSet presAssocID="{EB3125BB-CF7B-4B46-B2A2-60070F3101A7}" presName="sp" presStyleCnt="0"/>
      <dgm:spPr/>
    </dgm:pt>
    <dgm:pt modelId="{0A4B0DD8-9D23-4AF1-88DD-2B9C0350B8BE}" type="pres">
      <dgm:prSet presAssocID="{9875C73D-E6AB-491E-8B9A-BDCE718D5DAD}" presName="linNode" presStyleCnt="0"/>
      <dgm:spPr/>
    </dgm:pt>
    <dgm:pt modelId="{45FC8F5B-E318-4CB4-9CF7-FBA7C67202E7}" type="pres">
      <dgm:prSet presAssocID="{9875C73D-E6AB-491E-8B9A-BDCE718D5DAD}" presName="parentText" presStyleLbl="node1" presStyleIdx="9" presStyleCnt="10" custScaleX="257887" custLinFactNeighborX="1202" custLinFactNeighborY="-4099">
        <dgm:presLayoutVars>
          <dgm:chMax val="1"/>
          <dgm:bulletEnabled val="1"/>
        </dgm:presLayoutVars>
      </dgm:prSet>
      <dgm:spPr/>
      <dgm:t>
        <a:bodyPr/>
        <a:lstStyle/>
        <a:p>
          <a:pPr rtl="1"/>
          <a:endParaRPr lang="ar-IQ"/>
        </a:p>
      </dgm:t>
    </dgm:pt>
  </dgm:ptLst>
  <dgm:cxnLst>
    <dgm:cxn modelId="{5A2D6810-C6D4-4220-BB17-7AB094504ECF}" srcId="{DD8A00E7-195D-4714-AD9A-E2383FB953CD}" destId="{C2845D98-3DF1-4465-AC07-B5578B4AC0C3}" srcOrd="8" destOrd="0" parTransId="{BC535F46-8E4E-4371-A56D-90C66BE238A4}" sibTransId="{EB3125BB-CF7B-4B46-B2A2-60070F3101A7}"/>
    <dgm:cxn modelId="{81A24231-26C6-4BE8-9857-D99ED2487A3E}" srcId="{DD8A00E7-195D-4714-AD9A-E2383FB953CD}" destId="{BDE3ADEC-F75C-4B29-B23D-68F1CDAAB73F}" srcOrd="6" destOrd="0" parTransId="{4ABACBA7-7D8B-4D01-A3D2-CA528BF1E7CA}" sibTransId="{79766897-68B8-492F-8168-A074AE78991B}"/>
    <dgm:cxn modelId="{DF2E16CA-0675-4296-B03E-6A2EC1C57A6E}" type="presOf" srcId="{358E9FC9-9774-46C3-A5AB-3221F120819F}" destId="{10880683-1ADA-4206-8B20-2682A00F476A}" srcOrd="0" destOrd="0" presId="urn:microsoft.com/office/officeart/2005/8/layout/vList5"/>
    <dgm:cxn modelId="{B90D6574-A1FE-400C-AEBD-3F3ECCF4A32E}" type="presOf" srcId="{71D8F5F7-8D16-4F0F-A307-5ECADC7124A8}" destId="{F21AA396-1171-421F-B8C0-5934AB20B1E3}" srcOrd="0" destOrd="0" presId="urn:microsoft.com/office/officeart/2005/8/layout/vList5"/>
    <dgm:cxn modelId="{AC4491EC-EE0A-4E7D-BE89-459995904F2E}" type="presOf" srcId="{BDE3ADEC-F75C-4B29-B23D-68F1CDAAB73F}" destId="{A3B85CB3-6615-47C4-A576-57BC5D101755}" srcOrd="0" destOrd="0" presId="urn:microsoft.com/office/officeart/2005/8/layout/vList5"/>
    <dgm:cxn modelId="{C4B4C65A-14D7-4A13-8639-2B38298133B2}" type="presOf" srcId="{B93CAC77-DC6E-4A10-A6FC-E98E1ADEF3F3}" destId="{88C843A2-3FA1-4A97-AEA0-6702A6FBF02E}" srcOrd="0" destOrd="0" presId="urn:microsoft.com/office/officeart/2005/8/layout/vList5"/>
    <dgm:cxn modelId="{955D828A-6BA6-4841-8DB7-08776FA6C394}" type="presOf" srcId="{4FF02660-4243-49E9-B47C-CC9916751465}" destId="{DF4BEDA7-3B22-449F-A94D-2BCE8C1607D9}" srcOrd="0" destOrd="0" presId="urn:microsoft.com/office/officeart/2005/8/layout/vList5"/>
    <dgm:cxn modelId="{DE1EBA0A-FB89-4BD7-B253-1FA80BF985BC}" type="presOf" srcId="{C2845D98-3DF1-4465-AC07-B5578B4AC0C3}" destId="{7B7ACC87-B6A8-4852-93AE-D1F520B498F3}" srcOrd="0" destOrd="0" presId="urn:microsoft.com/office/officeart/2005/8/layout/vList5"/>
    <dgm:cxn modelId="{486F7979-598E-4EA0-8894-3A7CEB9F2473}" type="presOf" srcId="{96E806E4-AFB2-4248-9EA8-0D5039817D07}" destId="{85DFFF41-1FE3-4CFF-9572-B494C9148411}" srcOrd="0" destOrd="0" presId="urn:microsoft.com/office/officeart/2005/8/layout/vList5"/>
    <dgm:cxn modelId="{6FB80A64-6100-429B-A9E9-43E1F50E47DE}" srcId="{DD8A00E7-195D-4714-AD9A-E2383FB953CD}" destId="{9875C73D-E6AB-491E-8B9A-BDCE718D5DAD}" srcOrd="9" destOrd="0" parTransId="{B05A5C9C-13EC-456F-8BB1-AB45C586CA53}" sibTransId="{AE833796-6B5F-42ED-804F-06B9A81AC20E}"/>
    <dgm:cxn modelId="{6F730AD8-2D64-40F4-96D8-552B07BF0853}" srcId="{DD8A00E7-195D-4714-AD9A-E2383FB953CD}" destId="{A1ED3F4A-8EFC-42EE-A1F8-5F8AAE92B4B2}" srcOrd="4" destOrd="0" parTransId="{63BF5C95-238A-4C50-A7B2-73EB4D48C3DE}" sibTransId="{6384A651-8186-4FE6-A629-2BE5DDD5231C}"/>
    <dgm:cxn modelId="{C5BCBBA4-75B5-45FD-BEF9-961628A7F05B}" srcId="{DD8A00E7-195D-4714-AD9A-E2383FB953CD}" destId="{358E9FC9-9774-46C3-A5AB-3221F120819F}" srcOrd="7" destOrd="0" parTransId="{242C62F0-0AAB-4659-BFF8-B7E5E4694A27}" sibTransId="{C4B8B3E5-BD25-4BA4-8365-13E5F2763D4D}"/>
    <dgm:cxn modelId="{87353337-153D-4EAF-95CE-9BE2FC48CF42}" type="presOf" srcId="{9875C73D-E6AB-491E-8B9A-BDCE718D5DAD}" destId="{45FC8F5B-E318-4CB4-9CF7-FBA7C67202E7}" srcOrd="0" destOrd="0" presId="urn:microsoft.com/office/officeart/2005/8/layout/vList5"/>
    <dgm:cxn modelId="{D1D0F084-A1D1-4861-B7BE-412359FAD103}" type="presOf" srcId="{642CB65F-9152-40F9-99F1-433F1C0531BB}" destId="{160B3BF1-EA3F-474B-B3BF-5835CA72B70D}" srcOrd="0" destOrd="0" presId="urn:microsoft.com/office/officeart/2005/8/layout/vList5"/>
    <dgm:cxn modelId="{55868F17-FBC4-4349-A527-B7898416F6C8}" srcId="{DD8A00E7-195D-4714-AD9A-E2383FB953CD}" destId="{71D8F5F7-8D16-4F0F-A307-5ECADC7124A8}" srcOrd="3" destOrd="0" parTransId="{6195DD38-C953-452A-94F2-7C656907A7E1}" sibTransId="{20C63984-D2E5-420D-936F-B2161F46B9F5}"/>
    <dgm:cxn modelId="{B0538E5C-B5F9-424A-AD4C-6A532F94EDD0}" srcId="{DD8A00E7-195D-4714-AD9A-E2383FB953CD}" destId="{4FF02660-4243-49E9-B47C-CC9916751465}" srcOrd="1" destOrd="0" parTransId="{9C7B5533-D1A0-4F5B-8412-7A411C8444FF}" sibTransId="{5AA6F273-476C-4D02-A265-2B18C21B9985}"/>
    <dgm:cxn modelId="{909649A0-98AE-4987-A866-100D8BEE2F59}" type="presOf" srcId="{DD8A00E7-195D-4714-AD9A-E2383FB953CD}" destId="{CD16EA33-5EB6-4FA8-A372-19788CE9F4E3}" srcOrd="0" destOrd="0" presId="urn:microsoft.com/office/officeart/2005/8/layout/vList5"/>
    <dgm:cxn modelId="{86DE7101-54A5-475D-96BA-55F8225F3006}" srcId="{DD8A00E7-195D-4714-AD9A-E2383FB953CD}" destId="{96E806E4-AFB2-4248-9EA8-0D5039817D07}" srcOrd="5" destOrd="0" parTransId="{2F20EE71-CF97-413E-92C0-F9AE60A6D1E4}" sibTransId="{C23AB250-E5C2-4250-AE55-C94C71158EF1}"/>
    <dgm:cxn modelId="{A7FD03D3-C727-4060-AA5A-7E0E6092486F}" type="presOf" srcId="{A1ED3F4A-8EFC-42EE-A1F8-5F8AAE92B4B2}" destId="{6C1DC9DD-23F3-4EEF-A786-B2895E59F176}" srcOrd="0" destOrd="0" presId="urn:microsoft.com/office/officeart/2005/8/layout/vList5"/>
    <dgm:cxn modelId="{61D56C29-A2B3-4BA5-BB07-91AF6B143589}" srcId="{DD8A00E7-195D-4714-AD9A-E2383FB953CD}" destId="{642CB65F-9152-40F9-99F1-433F1C0531BB}" srcOrd="0" destOrd="0" parTransId="{BC157A10-7CB6-41DA-86C7-C70F8B7C5BC8}" sibTransId="{34C06536-89F7-4171-B1AB-DC3ED6F6A82A}"/>
    <dgm:cxn modelId="{28C7B22D-133D-4F0B-A07D-4AB1D4005C71}" srcId="{DD8A00E7-195D-4714-AD9A-E2383FB953CD}" destId="{B93CAC77-DC6E-4A10-A6FC-E98E1ADEF3F3}" srcOrd="2" destOrd="0" parTransId="{05732468-CC15-49A7-9081-809C9FF2363B}" sibTransId="{1D41F98C-6175-40B4-99BC-67FFBB843BD8}"/>
    <dgm:cxn modelId="{B17D619F-E680-460D-81CE-84027EB97CF8}" type="presParOf" srcId="{CD16EA33-5EB6-4FA8-A372-19788CE9F4E3}" destId="{1E0F4F95-7281-409B-BE3C-C873E42D2625}" srcOrd="0" destOrd="0" presId="urn:microsoft.com/office/officeart/2005/8/layout/vList5"/>
    <dgm:cxn modelId="{B892495E-3148-43D8-8029-3F1A62D87CD6}" type="presParOf" srcId="{1E0F4F95-7281-409B-BE3C-C873E42D2625}" destId="{160B3BF1-EA3F-474B-B3BF-5835CA72B70D}" srcOrd="0" destOrd="0" presId="urn:microsoft.com/office/officeart/2005/8/layout/vList5"/>
    <dgm:cxn modelId="{71695F18-CA30-4795-9E27-CA46B4EC4DB4}" type="presParOf" srcId="{CD16EA33-5EB6-4FA8-A372-19788CE9F4E3}" destId="{2927EEB5-A52F-4C12-9DE0-1A30C9800202}" srcOrd="1" destOrd="0" presId="urn:microsoft.com/office/officeart/2005/8/layout/vList5"/>
    <dgm:cxn modelId="{EA70DFDD-64F4-4C2A-90E3-76CF3470335F}" type="presParOf" srcId="{CD16EA33-5EB6-4FA8-A372-19788CE9F4E3}" destId="{348FCE48-5303-4673-8920-2C774C50B13A}" srcOrd="2" destOrd="0" presId="urn:microsoft.com/office/officeart/2005/8/layout/vList5"/>
    <dgm:cxn modelId="{34B992B8-9AE1-4887-BC54-4A3B39E75B96}" type="presParOf" srcId="{348FCE48-5303-4673-8920-2C774C50B13A}" destId="{DF4BEDA7-3B22-449F-A94D-2BCE8C1607D9}" srcOrd="0" destOrd="0" presId="urn:microsoft.com/office/officeart/2005/8/layout/vList5"/>
    <dgm:cxn modelId="{7C944050-A399-4735-9462-079401D462AB}" type="presParOf" srcId="{CD16EA33-5EB6-4FA8-A372-19788CE9F4E3}" destId="{102A4888-7C06-44C6-8024-81897F27E8BB}" srcOrd="3" destOrd="0" presId="urn:microsoft.com/office/officeart/2005/8/layout/vList5"/>
    <dgm:cxn modelId="{0E1A7C44-9581-4531-863F-DC2EA50232B5}" type="presParOf" srcId="{CD16EA33-5EB6-4FA8-A372-19788CE9F4E3}" destId="{09406C61-8FC1-4A4C-837C-7EF8CFA87505}" srcOrd="4" destOrd="0" presId="urn:microsoft.com/office/officeart/2005/8/layout/vList5"/>
    <dgm:cxn modelId="{59DCA7BF-56F0-452C-82DE-C8F835859436}" type="presParOf" srcId="{09406C61-8FC1-4A4C-837C-7EF8CFA87505}" destId="{88C843A2-3FA1-4A97-AEA0-6702A6FBF02E}" srcOrd="0" destOrd="0" presId="urn:microsoft.com/office/officeart/2005/8/layout/vList5"/>
    <dgm:cxn modelId="{9D48FBE5-0E2E-4DA9-AFCB-B72980D199E9}" type="presParOf" srcId="{CD16EA33-5EB6-4FA8-A372-19788CE9F4E3}" destId="{4901B2B2-C584-45F7-8C9C-9587756763C9}" srcOrd="5" destOrd="0" presId="urn:microsoft.com/office/officeart/2005/8/layout/vList5"/>
    <dgm:cxn modelId="{EF0C2E53-A002-4C42-A555-20B1A3A0DFA3}" type="presParOf" srcId="{CD16EA33-5EB6-4FA8-A372-19788CE9F4E3}" destId="{9BBBD346-C41B-4B66-8EA0-00549539DB55}" srcOrd="6" destOrd="0" presId="urn:microsoft.com/office/officeart/2005/8/layout/vList5"/>
    <dgm:cxn modelId="{DDB6412D-D945-4D7A-A5AE-FFAC54488DBC}" type="presParOf" srcId="{9BBBD346-C41B-4B66-8EA0-00549539DB55}" destId="{F21AA396-1171-421F-B8C0-5934AB20B1E3}" srcOrd="0" destOrd="0" presId="urn:microsoft.com/office/officeart/2005/8/layout/vList5"/>
    <dgm:cxn modelId="{CE4B7C99-5194-4998-843B-4BC96E762090}" type="presParOf" srcId="{CD16EA33-5EB6-4FA8-A372-19788CE9F4E3}" destId="{045674B9-6733-4587-8238-0BCBC07FA284}" srcOrd="7" destOrd="0" presId="urn:microsoft.com/office/officeart/2005/8/layout/vList5"/>
    <dgm:cxn modelId="{451F64CD-5D7A-472D-B91F-BEB264E2ADBE}" type="presParOf" srcId="{CD16EA33-5EB6-4FA8-A372-19788CE9F4E3}" destId="{6474E982-2CDB-484F-915D-2400932B3BB9}" srcOrd="8" destOrd="0" presId="urn:microsoft.com/office/officeart/2005/8/layout/vList5"/>
    <dgm:cxn modelId="{708BC84D-42BA-420B-A6ED-77EF4C4BAC21}" type="presParOf" srcId="{6474E982-2CDB-484F-915D-2400932B3BB9}" destId="{6C1DC9DD-23F3-4EEF-A786-B2895E59F176}" srcOrd="0" destOrd="0" presId="urn:microsoft.com/office/officeart/2005/8/layout/vList5"/>
    <dgm:cxn modelId="{1F8D29E2-57B3-46D5-AB59-82AF4A0A3B46}" type="presParOf" srcId="{CD16EA33-5EB6-4FA8-A372-19788CE9F4E3}" destId="{ADD65467-B123-4670-9316-14C2FFBE40DB}" srcOrd="9" destOrd="0" presId="urn:microsoft.com/office/officeart/2005/8/layout/vList5"/>
    <dgm:cxn modelId="{B026EF02-757D-4009-A778-940B50850A2C}" type="presParOf" srcId="{CD16EA33-5EB6-4FA8-A372-19788CE9F4E3}" destId="{6E31EB53-FA08-4991-A2E1-B5F1394145C8}" srcOrd="10" destOrd="0" presId="urn:microsoft.com/office/officeart/2005/8/layout/vList5"/>
    <dgm:cxn modelId="{F3BAC134-F4FD-4A34-8C8D-4D7235E385A1}" type="presParOf" srcId="{6E31EB53-FA08-4991-A2E1-B5F1394145C8}" destId="{85DFFF41-1FE3-4CFF-9572-B494C9148411}" srcOrd="0" destOrd="0" presId="urn:microsoft.com/office/officeart/2005/8/layout/vList5"/>
    <dgm:cxn modelId="{5C60CBCE-165B-49F2-B1C6-6638B0C28F82}" type="presParOf" srcId="{CD16EA33-5EB6-4FA8-A372-19788CE9F4E3}" destId="{F57788B5-BE8D-45C8-B70F-9BB63A7AB29F}" srcOrd="11" destOrd="0" presId="urn:microsoft.com/office/officeart/2005/8/layout/vList5"/>
    <dgm:cxn modelId="{D129B1AB-1DDF-4C1F-A84F-28B533597D0C}" type="presParOf" srcId="{CD16EA33-5EB6-4FA8-A372-19788CE9F4E3}" destId="{DD9AA344-5C37-4647-AD07-FC70C6B3FC66}" srcOrd="12" destOrd="0" presId="urn:microsoft.com/office/officeart/2005/8/layout/vList5"/>
    <dgm:cxn modelId="{F263E4F2-9B71-46F0-AC48-519952C769E2}" type="presParOf" srcId="{DD9AA344-5C37-4647-AD07-FC70C6B3FC66}" destId="{A3B85CB3-6615-47C4-A576-57BC5D101755}" srcOrd="0" destOrd="0" presId="urn:microsoft.com/office/officeart/2005/8/layout/vList5"/>
    <dgm:cxn modelId="{0743D070-808E-4B61-8D96-510A366BE6BA}" type="presParOf" srcId="{CD16EA33-5EB6-4FA8-A372-19788CE9F4E3}" destId="{E8016326-9A5D-4972-BD1C-35DD0E199811}" srcOrd="13" destOrd="0" presId="urn:microsoft.com/office/officeart/2005/8/layout/vList5"/>
    <dgm:cxn modelId="{B65CC538-62DD-46AF-A4C7-8187DFCD39E0}" type="presParOf" srcId="{CD16EA33-5EB6-4FA8-A372-19788CE9F4E3}" destId="{A713461E-94B8-45B1-A296-807BACED477F}" srcOrd="14" destOrd="0" presId="urn:microsoft.com/office/officeart/2005/8/layout/vList5"/>
    <dgm:cxn modelId="{D10551D8-FC99-4309-8869-FA0BF2E5F174}" type="presParOf" srcId="{A713461E-94B8-45B1-A296-807BACED477F}" destId="{10880683-1ADA-4206-8B20-2682A00F476A}" srcOrd="0" destOrd="0" presId="urn:microsoft.com/office/officeart/2005/8/layout/vList5"/>
    <dgm:cxn modelId="{0F0AC54C-E4D8-41E3-9F14-79BF12FDFA44}" type="presParOf" srcId="{CD16EA33-5EB6-4FA8-A372-19788CE9F4E3}" destId="{AE619331-BC03-40A0-95A8-4865160677B8}" srcOrd="15" destOrd="0" presId="urn:microsoft.com/office/officeart/2005/8/layout/vList5"/>
    <dgm:cxn modelId="{3817F15D-974D-4B79-9D5E-91E42D6B6C37}" type="presParOf" srcId="{CD16EA33-5EB6-4FA8-A372-19788CE9F4E3}" destId="{D6B65060-1749-4946-807D-53D702FEBF09}" srcOrd="16" destOrd="0" presId="urn:microsoft.com/office/officeart/2005/8/layout/vList5"/>
    <dgm:cxn modelId="{03E7214A-17AB-41E2-A2ED-6F614C4687A3}" type="presParOf" srcId="{D6B65060-1749-4946-807D-53D702FEBF09}" destId="{7B7ACC87-B6A8-4852-93AE-D1F520B498F3}" srcOrd="0" destOrd="0" presId="urn:microsoft.com/office/officeart/2005/8/layout/vList5"/>
    <dgm:cxn modelId="{56453B45-4346-4AD5-9791-BE40930DA00F}" type="presParOf" srcId="{CD16EA33-5EB6-4FA8-A372-19788CE9F4E3}" destId="{63D57C7E-98B2-4374-B359-7A6372019695}" srcOrd="17" destOrd="0" presId="urn:microsoft.com/office/officeart/2005/8/layout/vList5"/>
    <dgm:cxn modelId="{D952F842-D619-42D3-974A-03FD023D85C6}" type="presParOf" srcId="{CD16EA33-5EB6-4FA8-A372-19788CE9F4E3}" destId="{0A4B0DD8-9D23-4AF1-88DD-2B9C0350B8BE}" srcOrd="18" destOrd="0" presId="urn:microsoft.com/office/officeart/2005/8/layout/vList5"/>
    <dgm:cxn modelId="{C9164748-F873-451C-9917-5DE20D51E071}" type="presParOf" srcId="{0A4B0DD8-9D23-4AF1-88DD-2B9C0350B8BE}" destId="{45FC8F5B-E318-4CB4-9CF7-FBA7C67202E7}" srcOrd="0"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E6705EE7-1077-4D71-9604-27EA3CBDEDF0}" type="doc">
      <dgm:prSet loTypeId="urn:microsoft.com/office/officeart/2005/8/layout/vList3" loCatId="list" qsTypeId="urn:microsoft.com/office/officeart/2005/8/quickstyle/simple1" qsCatId="simple" csTypeId="urn:microsoft.com/office/officeart/2005/8/colors/accent1_2" csCatId="accent1" phldr="1"/>
      <dgm:spPr/>
      <dgm:t>
        <a:bodyPr/>
        <a:lstStyle/>
        <a:p>
          <a:pPr rtl="1"/>
          <a:endParaRPr lang="ar-IQ"/>
        </a:p>
      </dgm:t>
    </dgm:pt>
    <dgm:pt modelId="{B59F9B6E-A1C9-4AF7-8A1E-E0CF2D58A7A5}">
      <dgm:prSet/>
      <dgm:spPr/>
      <dgm:t>
        <a:bodyPr/>
        <a:lstStyle/>
        <a:p>
          <a:pPr rtl="1"/>
          <a:r>
            <a:rPr lang="ar-IQ" dirty="0" smtClean="0"/>
            <a:t>بعض الإرشادات العامة لتنمية القدرة على سرعة الاستجابة</a:t>
          </a:r>
          <a:endParaRPr lang="ar-IQ" dirty="0"/>
        </a:p>
      </dgm:t>
    </dgm:pt>
    <dgm:pt modelId="{1576240A-67A1-41F6-ACE0-C5835C8FBED4}" type="parTrans" cxnId="{0C0B41B3-D2B5-426D-A107-D0D0CB84B5E4}">
      <dgm:prSet/>
      <dgm:spPr/>
      <dgm:t>
        <a:bodyPr/>
        <a:lstStyle/>
        <a:p>
          <a:pPr rtl="1"/>
          <a:endParaRPr lang="ar-IQ"/>
        </a:p>
      </dgm:t>
    </dgm:pt>
    <dgm:pt modelId="{91D633FC-0AB8-4FE7-9579-DD08CFEF4F2F}" type="sibTrans" cxnId="{0C0B41B3-D2B5-426D-A107-D0D0CB84B5E4}">
      <dgm:prSet/>
      <dgm:spPr/>
      <dgm:t>
        <a:bodyPr/>
        <a:lstStyle/>
        <a:p>
          <a:pPr rtl="1"/>
          <a:endParaRPr lang="ar-IQ"/>
        </a:p>
      </dgm:t>
    </dgm:pt>
    <dgm:pt modelId="{42860E4B-2C19-483B-AC4D-CD5EB0603287}" type="pres">
      <dgm:prSet presAssocID="{E6705EE7-1077-4D71-9604-27EA3CBDEDF0}" presName="linearFlow" presStyleCnt="0">
        <dgm:presLayoutVars>
          <dgm:dir/>
          <dgm:resizeHandles val="exact"/>
        </dgm:presLayoutVars>
      </dgm:prSet>
      <dgm:spPr/>
      <dgm:t>
        <a:bodyPr/>
        <a:lstStyle/>
        <a:p>
          <a:pPr rtl="1"/>
          <a:endParaRPr lang="ar-IQ"/>
        </a:p>
      </dgm:t>
    </dgm:pt>
    <dgm:pt modelId="{8DE2EF1C-EB91-44E1-88F1-511D2A988492}" type="pres">
      <dgm:prSet presAssocID="{B59F9B6E-A1C9-4AF7-8A1E-E0CF2D58A7A5}" presName="composite" presStyleCnt="0"/>
      <dgm:spPr/>
    </dgm:pt>
    <dgm:pt modelId="{170FD032-ED61-4B81-99AE-D20C861C565F}" type="pres">
      <dgm:prSet presAssocID="{B59F9B6E-A1C9-4AF7-8A1E-E0CF2D58A7A5}" presName="imgShp" presStyleLbl="fgImgPlace1" presStyleIdx="0" presStyleCnt="1" custLinFactNeighborX="-37402"/>
      <dgm:spPr>
        <a:blipFill rotWithShape="0">
          <a:blip xmlns:r="http://schemas.openxmlformats.org/officeDocument/2006/relationships" r:embed="rId1"/>
          <a:stretch>
            <a:fillRect/>
          </a:stretch>
        </a:blipFill>
      </dgm:spPr>
    </dgm:pt>
    <dgm:pt modelId="{A391F9DF-F653-434E-B381-830643E43EF5}" type="pres">
      <dgm:prSet presAssocID="{B59F9B6E-A1C9-4AF7-8A1E-E0CF2D58A7A5}" presName="txShp" presStyleLbl="node1" presStyleIdx="0" presStyleCnt="1" custScaleX="129839">
        <dgm:presLayoutVars>
          <dgm:bulletEnabled val="1"/>
        </dgm:presLayoutVars>
      </dgm:prSet>
      <dgm:spPr/>
      <dgm:t>
        <a:bodyPr/>
        <a:lstStyle/>
        <a:p>
          <a:pPr rtl="1"/>
          <a:endParaRPr lang="ar-IQ"/>
        </a:p>
      </dgm:t>
    </dgm:pt>
  </dgm:ptLst>
  <dgm:cxnLst>
    <dgm:cxn modelId="{88A360BF-3777-48E5-8A78-9F7C0906DA72}" type="presOf" srcId="{E6705EE7-1077-4D71-9604-27EA3CBDEDF0}" destId="{42860E4B-2C19-483B-AC4D-CD5EB0603287}" srcOrd="0" destOrd="0" presId="urn:microsoft.com/office/officeart/2005/8/layout/vList3"/>
    <dgm:cxn modelId="{0C0B41B3-D2B5-426D-A107-D0D0CB84B5E4}" srcId="{E6705EE7-1077-4D71-9604-27EA3CBDEDF0}" destId="{B59F9B6E-A1C9-4AF7-8A1E-E0CF2D58A7A5}" srcOrd="0" destOrd="0" parTransId="{1576240A-67A1-41F6-ACE0-C5835C8FBED4}" sibTransId="{91D633FC-0AB8-4FE7-9579-DD08CFEF4F2F}"/>
    <dgm:cxn modelId="{783DDEBE-7B41-4288-93E9-E4075FE288A8}" type="presOf" srcId="{B59F9B6E-A1C9-4AF7-8A1E-E0CF2D58A7A5}" destId="{A391F9DF-F653-434E-B381-830643E43EF5}" srcOrd="0" destOrd="0" presId="urn:microsoft.com/office/officeart/2005/8/layout/vList3"/>
    <dgm:cxn modelId="{74C81C4A-11DD-42AA-B1D9-7F12B6DEFB6A}" type="presParOf" srcId="{42860E4B-2C19-483B-AC4D-CD5EB0603287}" destId="{8DE2EF1C-EB91-44E1-88F1-511D2A988492}" srcOrd="0" destOrd="0" presId="urn:microsoft.com/office/officeart/2005/8/layout/vList3"/>
    <dgm:cxn modelId="{B5CC3E46-B140-4DCB-87CB-4B9D4968CC8A}" type="presParOf" srcId="{8DE2EF1C-EB91-44E1-88F1-511D2A988492}" destId="{170FD032-ED61-4B81-99AE-D20C861C565F}" srcOrd="0" destOrd="0" presId="urn:microsoft.com/office/officeart/2005/8/layout/vList3"/>
    <dgm:cxn modelId="{921094F3-A7E6-4C46-AE67-E158C56F4315}" type="presParOf" srcId="{8DE2EF1C-EB91-44E1-88F1-511D2A988492}" destId="{A391F9DF-F653-434E-B381-830643E43EF5}" srcOrd="1" destOrd="0" presId="urn:microsoft.com/office/officeart/2005/8/layout/vList3"/>
  </dgm:cxnLst>
  <dgm:bg/>
  <dgm:whole/>
</dgm:dataModel>
</file>

<file path=ppt/diagrams/data3.xml><?xml version="1.0" encoding="utf-8"?>
<dgm:dataModel xmlns:dgm="http://schemas.openxmlformats.org/drawingml/2006/diagram" xmlns:a="http://schemas.openxmlformats.org/drawingml/2006/main">
  <dgm:ptLst>
    <dgm:pt modelId="{10253A86-5536-4E7D-B5C2-44EBBB8D54EE}" type="doc">
      <dgm:prSet loTypeId="urn:microsoft.com/office/officeart/2005/8/layout/vList2" loCatId="list" qsTypeId="urn:microsoft.com/office/officeart/2005/8/quickstyle/simple1" qsCatId="simple" csTypeId="urn:microsoft.com/office/officeart/2005/8/colors/colorful3" csCatId="colorful" phldr="1"/>
      <dgm:spPr/>
      <dgm:t>
        <a:bodyPr/>
        <a:lstStyle/>
        <a:p>
          <a:pPr rtl="1"/>
          <a:endParaRPr lang="ar-IQ"/>
        </a:p>
      </dgm:t>
    </dgm:pt>
    <dgm:pt modelId="{FB59C4F2-2D2C-4C56-B108-6E0E616B488E}">
      <dgm:prSet/>
      <dgm:spPr/>
      <dgm:t>
        <a:bodyPr/>
        <a:lstStyle/>
        <a:p>
          <a:pPr rtl="1"/>
          <a:r>
            <a:rPr lang="ar-EG" b="1" dirty="0" smtClean="0"/>
            <a:t>تنمو السرعة الحركية الخاصة من خلال تنمية القوة العضلية والتردد الحركي السريع بشرط أن ترتبط التمرينات في الشكل والنوع بتمرينات قريبة الشبه بطريقة أداء المهارات المطلوبة .</a:t>
          </a:r>
          <a:endParaRPr lang="ar-IQ" dirty="0"/>
        </a:p>
      </dgm:t>
    </dgm:pt>
    <dgm:pt modelId="{8AAC810B-CF3F-4583-A700-6308101E3349}" type="parTrans" cxnId="{47D7157E-AD6D-428E-B9BA-DAEF02F5D2AC}">
      <dgm:prSet/>
      <dgm:spPr/>
      <dgm:t>
        <a:bodyPr/>
        <a:lstStyle/>
        <a:p>
          <a:pPr rtl="1"/>
          <a:endParaRPr lang="ar-IQ"/>
        </a:p>
      </dgm:t>
    </dgm:pt>
    <dgm:pt modelId="{3B08551F-11B8-42EE-A1EA-0A6CECA7DD13}" type="sibTrans" cxnId="{47D7157E-AD6D-428E-B9BA-DAEF02F5D2AC}">
      <dgm:prSet/>
      <dgm:spPr/>
      <dgm:t>
        <a:bodyPr/>
        <a:lstStyle/>
        <a:p>
          <a:pPr rtl="1"/>
          <a:endParaRPr lang="ar-IQ"/>
        </a:p>
      </dgm:t>
    </dgm:pt>
    <dgm:pt modelId="{2221BD77-69B9-42CD-B0CA-16911916D03F}">
      <dgm:prSet custT="1"/>
      <dgm:spPr/>
      <dgm:t>
        <a:bodyPr/>
        <a:lstStyle/>
        <a:p>
          <a:pPr algn="justLow" rtl="1"/>
          <a:r>
            <a:rPr lang="ar-EG" sz="2000" b="1" dirty="0" smtClean="0"/>
            <a:t>التدريب لعدة شهور بغرض رفع معدل السرعة الحركية أمكن الوصول إليه وتحقيقه في حدود من 20-60 % </a:t>
          </a:r>
          <a:endParaRPr lang="ar-IQ" sz="2000" dirty="0"/>
        </a:p>
      </dgm:t>
    </dgm:pt>
    <dgm:pt modelId="{76907BC0-6A70-4E7F-8747-87510802B2FA}" type="parTrans" cxnId="{62A5BCE2-4A97-4AD5-B34B-F76D781F1A67}">
      <dgm:prSet/>
      <dgm:spPr/>
      <dgm:t>
        <a:bodyPr/>
        <a:lstStyle/>
        <a:p>
          <a:pPr rtl="1"/>
          <a:endParaRPr lang="ar-IQ"/>
        </a:p>
      </dgm:t>
    </dgm:pt>
    <dgm:pt modelId="{4A32D564-15D4-4001-8C9E-4B7418478102}" type="sibTrans" cxnId="{62A5BCE2-4A97-4AD5-B34B-F76D781F1A67}">
      <dgm:prSet/>
      <dgm:spPr/>
      <dgm:t>
        <a:bodyPr/>
        <a:lstStyle/>
        <a:p>
          <a:pPr rtl="1"/>
          <a:endParaRPr lang="ar-IQ"/>
        </a:p>
      </dgm:t>
    </dgm:pt>
    <dgm:pt modelId="{5B610C5A-13D1-484E-A91D-7B2386898075}">
      <dgm:prSet/>
      <dgm:spPr/>
      <dgm:t>
        <a:bodyPr/>
        <a:lstStyle/>
        <a:p>
          <a:pPr algn="justLow" rtl="1"/>
          <a:r>
            <a:rPr lang="ar-EG" b="1" dirty="0" smtClean="0"/>
            <a:t>ترتبط زيادة السرعة الحركية خصوصا تلك الحركات التي تنتقل فيها مركز ثقل مع حركة الإطراف ليست فقط بزيادة سرعة حركة الإطراف ولكن أيضا بمقدار القوة المبذولة من العضلات العاملة  </a:t>
          </a:r>
          <a:endParaRPr lang="ar-IQ" dirty="0"/>
        </a:p>
      </dgm:t>
    </dgm:pt>
    <dgm:pt modelId="{8B509AA0-B590-4C8D-9B25-DFE4ED6257BC}" type="parTrans" cxnId="{B951AE95-96CA-4A01-8E62-137BE70FC275}">
      <dgm:prSet/>
      <dgm:spPr/>
      <dgm:t>
        <a:bodyPr/>
        <a:lstStyle/>
        <a:p>
          <a:pPr rtl="1"/>
          <a:endParaRPr lang="ar-IQ"/>
        </a:p>
      </dgm:t>
    </dgm:pt>
    <dgm:pt modelId="{93049935-C859-4ADB-8CC5-47684C05F4E8}" type="sibTrans" cxnId="{B951AE95-96CA-4A01-8E62-137BE70FC275}">
      <dgm:prSet/>
      <dgm:spPr/>
      <dgm:t>
        <a:bodyPr/>
        <a:lstStyle/>
        <a:p>
          <a:pPr rtl="1"/>
          <a:endParaRPr lang="ar-IQ"/>
        </a:p>
      </dgm:t>
    </dgm:pt>
    <dgm:pt modelId="{7B6D70A5-E8A1-4F00-99F4-DF3E969524D0}">
      <dgm:prSet custT="1"/>
      <dgm:spPr/>
      <dgm:t>
        <a:bodyPr/>
        <a:lstStyle/>
        <a:p>
          <a:pPr algn="justLow" rtl="1"/>
          <a:r>
            <a:rPr lang="ar-EG" sz="2000" b="1" dirty="0" smtClean="0"/>
            <a:t>حمل التدريب القليل نسبيا لا يمثل عبئا كبيرا على العضلات ، وبالتالي تستطيع العضلة أن تعمل بسرعة أقصى .</a:t>
          </a:r>
          <a:endParaRPr lang="ar-IQ" sz="2000" b="1" dirty="0"/>
        </a:p>
      </dgm:t>
    </dgm:pt>
    <dgm:pt modelId="{E3E81DA4-7860-4326-8534-E7E3C5243CFF}" type="parTrans" cxnId="{736B0DAD-CDE4-4EC6-A609-D2BC09E989E0}">
      <dgm:prSet/>
      <dgm:spPr/>
      <dgm:t>
        <a:bodyPr/>
        <a:lstStyle/>
        <a:p>
          <a:pPr rtl="1"/>
          <a:endParaRPr lang="ar-IQ"/>
        </a:p>
      </dgm:t>
    </dgm:pt>
    <dgm:pt modelId="{584F99E1-E138-4495-BA97-8017D73FFB79}" type="sibTrans" cxnId="{736B0DAD-CDE4-4EC6-A609-D2BC09E989E0}">
      <dgm:prSet/>
      <dgm:spPr/>
      <dgm:t>
        <a:bodyPr/>
        <a:lstStyle/>
        <a:p>
          <a:pPr rtl="1"/>
          <a:endParaRPr lang="ar-IQ"/>
        </a:p>
      </dgm:t>
    </dgm:pt>
    <dgm:pt modelId="{B4AFD56A-EF9F-4B0C-84F2-B607AB3FEEE6}" type="pres">
      <dgm:prSet presAssocID="{10253A86-5536-4E7D-B5C2-44EBBB8D54EE}" presName="linear" presStyleCnt="0">
        <dgm:presLayoutVars>
          <dgm:animLvl val="lvl"/>
          <dgm:resizeHandles val="exact"/>
        </dgm:presLayoutVars>
      </dgm:prSet>
      <dgm:spPr/>
      <dgm:t>
        <a:bodyPr/>
        <a:lstStyle/>
        <a:p>
          <a:pPr rtl="1"/>
          <a:endParaRPr lang="ar-IQ"/>
        </a:p>
      </dgm:t>
    </dgm:pt>
    <dgm:pt modelId="{6C1EEA40-0A07-4016-9FEF-EE023FF9162E}" type="pres">
      <dgm:prSet presAssocID="{FB59C4F2-2D2C-4C56-B108-6E0E616B488E}" presName="parentText" presStyleLbl="node1" presStyleIdx="0" presStyleCnt="4" custScaleY="138195">
        <dgm:presLayoutVars>
          <dgm:chMax val="0"/>
          <dgm:bulletEnabled val="1"/>
        </dgm:presLayoutVars>
      </dgm:prSet>
      <dgm:spPr/>
      <dgm:t>
        <a:bodyPr/>
        <a:lstStyle/>
        <a:p>
          <a:pPr rtl="1"/>
          <a:endParaRPr lang="ar-IQ"/>
        </a:p>
      </dgm:t>
    </dgm:pt>
    <dgm:pt modelId="{9D79C1DD-9775-4F65-92EF-ED824541DDAF}" type="pres">
      <dgm:prSet presAssocID="{3B08551F-11B8-42EE-A1EA-0A6CECA7DD13}" presName="spacer" presStyleCnt="0"/>
      <dgm:spPr/>
    </dgm:pt>
    <dgm:pt modelId="{E5403779-22BE-4565-B63D-01D2E983062C}" type="pres">
      <dgm:prSet presAssocID="{2221BD77-69B9-42CD-B0CA-16911916D03F}" presName="parentText" presStyleLbl="node1" presStyleIdx="1" presStyleCnt="4" custScaleY="120185">
        <dgm:presLayoutVars>
          <dgm:chMax val="0"/>
          <dgm:bulletEnabled val="1"/>
        </dgm:presLayoutVars>
      </dgm:prSet>
      <dgm:spPr/>
      <dgm:t>
        <a:bodyPr/>
        <a:lstStyle/>
        <a:p>
          <a:pPr rtl="1"/>
          <a:endParaRPr lang="ar-IQ"/>
        </a:p>
      </dgm:t>
    </dgm:pt>
    <dgm:pt modelId="{B866B2CF-E754-41B6-BFAE-7F0EA4968822}" type="pres">
      <dgm:prSet presAssocID="{4A32D564-15D4-4001-8C9E-4B7418478102}" presName="spacer" presStyleCnt="0"/>
      <dgm:spPr/>
    </dgm:pt>
    <dgm:pt modelId="{68307216-8188-4F5D-B878-6C22CA25018D}" type="pres">
      <dgm:prSet presAssocID="{5B610C5A-13D1-484E-A91D-7B2386898075}" presName="parentText" presStyleLbl="node1" presStyleIdx="2" presStyleCnt="4" custScaleY="126616">
        <dgm:presLayoutVars>
          <dgm:chMax val="0"/>
          <dgm:bulletEnabled val="1"/>
        </dgm:presLayoutVars>
      </dgm:prSet>
      <dgm:spPr/>
      <dgm:t>
        <a:bodyPr/>
        <a:lstStyle/>
        <a:p>
          <a:pPr rtl="1"/>
          <a:endParaRPr lang="ar-IQ"/>
        </a:p>
      </dgm:t>
    </dgm:pt>
    <dgm:pt modelId="{A39A0AD4-9D01-4541-BCF3-860D61605AF1}" type="pres">
      <dgm:prSet presAssocID="{93049935-C859-4ADB-8CC5-47684C05F4E8}" presName="spacer" presStyleCnt="0"/>
      <dgm:spPr/>
    </dgm:pt>
    <dgm:pt modelId="{CBDE4BCD-A092-476C-8F6B-4E9F4C4A7BCA}" type="pres">
      <dgm:prSet presAssocID="{7B6D70A5-E8A1-4F00-99F4-DF3E969524D0}" presName="parentText" presStyleLbl="node1" presStyleIdx="3" presStyleCnt="4" custScaleY="116084">
        <dgm:presLayoutVars>
          <dgm:chMax val="0"/>
          <dgm:bulletEnabled val="1"/>
        </dgm:presLayoutVars>
      </dgm:prSet>
      <dgm:spPr/>
      <dgm:t>
        <a:bodyPr/>
        <a:lstStyle/>
        <a:p>
          <a:pPr rtl="1"/>
          <a:endParaRPr lang="ar-IQ"/>
        </a:p>
      </dgm:t>
    </dgm:pt>
  </dgm:ptLst>
  <dgm:cxnLst>
    <dgm:cxn modelId="{B951AE95-96CA-4A01-8E62-137BE70FC275}" srcId="{10253A86-5536-4E7D-B5C2-44EBBB8D54EE}" destId="{5B610C5A-13D1-484E-A91D-7B2386898075}" srcOrd="2" destOrd="0" parTransId="{8B509AA0-B590-4C8D-9B25-DFE4ED6257BC}" sibTransId="{93049935-C859-4ADB-8CC5-47684C05F4E8}"/>
    <dgm:cxn modelId="{736B0DAD-CDE4-4EC6-A609-D2BC09E989E0}" srcId="{10253A86-5536-4E7D-B5C2-44EBBB8D54EE}" destId="{7B6D70A5-E8A1-4F00-99F4-DF3E969524D0}" srcOrd="3" destOrd="0" parTransId="{E3E81DA4-7860-4326-8534-E7E3C5243CFF}" sibTransId="{584F99E1-E138-4495-BA97-8017D73FFB79}"/>
    <dgm:cxn modelId="{16A3EB9E-B619-4268-9658-E40C7BA8344A}" type="presOf" srcId="{7B6D70A5-E8A1-4F00-99F4-DF3E969524D0}" destId="{CBDE4BCD-A092-476C-8F6B-4E9F4C4A7BCA}" srcOrd="0" destOrd="0" presId="urn:microsoft.com/office/officeart/2005/8/layout/vList2"/>
    <dgm:cxn modelId="{C8027A6E-860F-44B7-8908-F5F3D70D239F}" type="presOf" srcId="{2221BD77-69B9-42CD-B0CA-16911916D03F}" destId="{E5403779-22BE-4565-B63D-01D2E983062C}" srcOrd="0" destOrd="0" presId="urn:microsoft.com/office/officeart/2005/8/layout/vList2"/>
    <dgm:cxn modelId="{0DFB957F-CCF3-432C-A791-EABB766B8561}" type="presOf" srcId="{5B610C5A-13D1-484E-A91D-7B2386898075}" destId="{68307216-8188-4F5D-B878-6C22CA25018D}" srcOrd="0" destOrd="0" presId="urn:microsoft.com/office/officeart/2005/8/layout/vList2"/>
    <dgm:cxn modelId="{06145064-7775-4C78-8DA0-DD0DE5738210}" type="presOf" srcId="{FB59C4F2-2D2C-4C56-B108-6E0E616B488E}" destId="{6C1EEA40-0A07-4016-9FEF-EE023FF9162E}" srcOrd="0" destOrd="0" presId="urn:microsoft.com/office/officeart/2005/8/layout/vList2"/>
    <dgm:cxn modelId="{950F4993-EF14-41C4-A849-ED5282AB7AAC}" type="presOf" srcId="{10253A86-5536-4E7D-B5C2-44EBBB8D54EE}" destId="{B4AFD56A-EF9F-4B0C-84F2-B607AB3FEEE6}" srcOrd="0" destOrd="0" presId="urn:microsoft.com/office/officeart/2005/8/layout/vList2"/>
    <dgm:cxn modelId="{47D7157E-AD6D-428E-B9BA-DAEF02F5D2AC}" srcId="{10253A86-5536-4E7D-B5C2-44EBBB8D54EE}" destId="{FB59C4F2-2D2C-4C56-B108-6E0E616B488E}" srcOrd="0" destOrd="0" parTransId="{8AAC810B-CF3F-4583-A700-6308101E3349}" sibTransId="{3B08551F-11B8-42EE-A1EA-0A6CECA7DD13}"/>
    <dgm:cxn modelId="{62A5BCE2-4A97-4AD5-B34B-F76D781F1A67}" srcId="{10253A86-5536-4E7D-B5C2-44EBBB8D54EE}" destId="{2221BD77-69B9-42CD-B0CA-16911916D03F}" srcOrd="1" destOrd="0" parTransId="{76907BC0-6A70-4E7F-8747-87510802B2FA}" sibTransId="{4A32D564-15D4-4001-8C9E-4B7418478102}"/>
    <dgm:cxn modelId="{761A6507-CEA0-488E-B8C5-8D37A89C6D16}" type="presParOf" srcId="{B4AFD56A-EF9F-4B0C-84F2-B607AB3FEEE6}" destId="{6C1EEA40-0A07-4016-9FEF-EE023FF9162E}" srcOrd="0" destOrd="0" presId="urn:microsoft.com/office/officeart/2005/8/layout/vList2"/>
    <dgm:cxn modelId="{7C4D75C7-DB36-4EF7-91A4-44295167924B}" type="presParOf" srcId="{B4AFD56A-EF9F-4B0C-84F2-B607AB3FEEE6}" destId="{9D79C1DD-9775-4F65-92EF-ED824541DDAF}" srcOrd="1" destOrd="0" presId="urn:microsoft.com/office/officeart/2005/8/layout/vList2"/>
    <dgm:cxn modelId="{4C35191B-EDFC-46F3-937D-C58CD090B1FC}" type="presParOf" srcId="{B4AFD56A-EF9F-4B0C-84F2-B607AB3FEEE6}" destId="{E5403779-22BE-4565-B63D-01D2E983062C}" srcOrd="2" destOrd="0" presId="urn:microsoft.com/office/officeart/2005/8/layout/vList2"/>
    <dgm:cxn modelId="{64FDC136-11C4-44E8-AC6F-0CF3486FF81A}" type="presParOf" srcId="{B4AFD56A-EF9F-4B0C-84F2-B607AB3FEEE6}" destId="{B866B2CF-E754-41B6-BFAE-7F0EA4968822}" srcOrd="3" destOrd="0" presId="urn:microsoft.com/office/officeart/2005/8/layout/vList2"/>
    <dgm:cxn modelId="{B7655945-F126-40D9-B62B-177E116FD3DB}" type="presParOf" srcId="{B4AFD56A-EF9F-4B0C-84F2-B607AB3FEEE6}" destId="{68307216-8188-4F5D-B878-6C22CA25018D}" srcOrd="4" destOrd="0" presId="urn:microsoft.com/office/officeart/2005/8/layout/vList2"/>
    <dgm:cxn modelId="{804249A1-05A2-4688-92B2-2FB89C76AFC0}" type="presParOf" srcId="{B4AFD56A-EF9F-4B0C-84F2-B607AB3FEEE6}" destId="{A39A0AD4-9D01-4541-BCF3-860D61605AF1}" srcOrd="5" destOrd="0" presId="urn:microsoft.com/office/officeart/2005/8/layout/vList2"/>
    <dgm:cxn modelId="{36C56410-A0A1-4991-8FEB-13A449FADEBC}" type="presParOf" srcId="{B4AFD56A-EF9F-4B0C-84F2-B607AB3FEEE6}" destId="{CBDE4BCD-A092-476C-8F6B-4E9F4C4A7BCA}" srcOrd="6"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F1CAED22-7B3F-4B08-81C5-7F87B90FBACB}"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pPr rtl="1"/>
          <a:endParaRPr lang="ar-IQ"/>
        </a:p>
      </dgm:t>
    </dgm:pt>
    <dgm:pt modelId="{5EBF0D20-A679-48F1-A7F2-B31B6EF11A34}">
      <dgm:prSet custT="1">
        <dgm:style>
          <a:lnRef idx="1">
            <a:schemeClr val="accent6"/>
          </a:lnRef>
          <a:fillRef idx="2">
            <a:schemeClr val="accent6"/>
          </a:fillRef>
          <a:effectRef idx="1">
            <a:schemeClr val="accent6"/>
          </a:effectRef>
          <a:fontRef idx="minor">
            <a:schemeClr val="dk1"/>
          </a:fontRef>
        </dgm:style>
      </dgm:prSet>
      <dgm:spPr/>
      <dgm:t>
        <a:bodyPr/>
        <a:lstStyle/>
        <a:p>
          <a:pPr algn="justLow" rtl="1"/>
          <a:r>
            <a:rPr lang="ar-EG" sz="1800" b="1" dirty="0" smtClean="0"/>
            <a:t>يجب التدريب على التوافق لترقية المهارة من خلال التدريب المخطط على أساس اختيار التمرينات القريبة من طبيعة المهارة بعد تبسيطها إلى أكبر درجة ممكنة . بالإضافة إلى التركيز في بداية التعلم الحركي على تعلم تكنيك الأداء الصحيح فنيا ، وكذا الإيقاع الحركي السليم من أجل إتقان الأداء والوصول إلى السلاسة والاقتصاد في الجهد </a:t>
          </a:r>
          <a:endParaRPr lang="ar-IQ" sz="1800" b="1" dirty="0"/>
        </a:p>
      </dgm:t>
    </dgm:pt>
    <dgm:pt modelId="{62C1D501-94B2-452B-A7F5-F072DD04E944}" type="parTrans" cxnId="{108CB804-A4EA-4DF0-A395-5F02B199B5EB}">
      <dgm:prSet/>
      <dgm:spPr/>
      <dgm:t>
        <a:bodyPr/>
        <a:lstStyle/>
        <a:p>
          <a:pPr rtl="1"/>
          <a:endParaRPr lang="ar-IQ"/>
        </a:p>
      </dgm:t>
    </dgm:pt>
    <dgm:pt modelId="{D1E52C2E-D2AA-484D-B822-334341AF20DF}" type="sibTrans" cxnId="{108CB804-A4EA-4DF0-A395-5F02B199B5EB}">
      <dgm:prSet/>
      <dgm:spPr/>
      <dgm:t>
        <a:bodyPr/>
        <a:lstStyle/>
        <a:p>
          <a:pPr rtl="1"/>
          <a:endParaRPr lang="ar-IQ"/>
        </a:p>
      </dgm:t>
    </dgm:pt>
    <dgm:pt modelId="{56A6F848-2108-4603-91F1-6EFA20DB844A}">
      <dgm:prSet>
        <dgm:style>
          <a:lnRef idx="1">
            <a:schemeClr val="accent5"/>
          </a:lnRef>
          <a:fillRef idx="2">
            <a:schemeClr val="accent5"/>
          </a:fillRef>
          <a:effectRef idx="1">
            <a:schemeClr val="accent5"/>
          </a:effectRef>
          <a:fontRef idx="minor">
            <a:schemeClr val="dk1"/>
          </a:fontRef>
        </dgm:style>
      </dgm:prSet>
      <dgm:spPr/>
      <dgm:t>
        <a:bodyPr/>
        <a:lstStyle/>
        <a:p>
          <a:pPr rtl="1"/>
          <a:r>
            <a:rPr lang="ar-EG" dirty="0" smtClean="0"/>
            <a:t>التدريب على المرونة من خلال إعطاء تمرينات مركزة لمرونة ومطاطية العضلات عن طريق تطوير المدى الحركي الديناميكي وبطريقة ذاتية فردية .</a:t>
          </a:r>
          <a:endParaRPr lang="ar-IQ" dirty="0"/>
        </a:p>
      </dgm:t>
    </dgm:pt>
    <dgm:pt modelId="{6A73C4B1-890E-432E-9327-80774400BE32}" type="parTrans" cxnId="{F5C5F239-369C-4EBB-9B03-C02C18490BF0}">
      <dgm:prSet/>
      <dgm:spPr/>
      <dgm:t>
        <a:bodyPr/>
        <a:lstStyle/>
        <a:p>
          <a:pPr rtl="1"/>
          <a:endParaRPr lang="ar-IQ"/>
        </a:p>
      </dgm:t>
    </dgm:pt>
    <dgm:pt modelId="{CDB4748B-D1E8-466C-9CA8-A676965DFF59}" type="sibTrans" cxnId="{F5C5F239-369C-4EBB-9B03-C02C18490BF0}">
      <dgm:prSet/>
      <dgm:spPr/>
      <dgm:t>
        <a:bodyPr/>
        <a:lstStyle/>
        <a:p>
          <a:pPr rtl="1"/>
          <a:endParaRPr lang="ar-IQ"/>
        </a:p>
      </dgm:t>
    </dgm:pt>
    <dgm:pt modelId="{5E9B999E-8B35-4FC2-AC48-DE7FD6818E7D}" type="pres">
      <dgm:prSet presAssocID="{F1CAED22-7B3F-4B08-81C5-7F87B90FBACB}" presName="compositeShape" presStyleCnt="0">
        <dgm:presLayoutVars>
          <dgm:dir/>
          <dgm:resizeHandles/>
        </dgm:presLayoutVars>
      </dgm:prSet>
      <dgm:spPr/>
      <dgm:t>
        <a:bodyPr/>
        <a:lstStyle/>
        <a:p>
          <a:pPr rtl="1"/>
          <a:endParaRPr lang="ar-IQ"/>
        </a:p>
      </dgm:t>
    </dgm:pt>
    <dgm:pt modelId="{3FD53201-3B3C-46B8-88F7-706D4D58A101}" type="pres">
      <dgm:prSet presAssocID="{F1CAED22-7B3F-4B08-81C5-7F87B90FBACB}" presName="pyramid" presStyleLbl="node1" presStyleIdx="0" presStyleCnt="1" custLinFactNeighborX="16571"/>
      <dgm:spPr>
        <a:solidFill>
          <a:schemeClr val="accent3">
            <a:lumMod val="20000"/>
            <a:lumOff val="80000"/>
          </a:schemeClr>
        </a:solidFill>
      </dgm:spPr>
    </dgm:pt>
    <dgm:pt modelId="{C7814349-1195-4E50-97A6-76AF998029F1}" type="pres">
      <dgm:prSet presAssocID="{F1CAED22-7B3F-4B08-81C5-7F87B90FBACB}" presName="theList" presStyleCnt="0"/>
      <dgm:spPr/>
    </dgm:pt>
    <dgm:pt modelId="{AAEDCA07-D22F-4E93-AEF4-93E93E4FE743}" type="pres">
      <dgm:prSet presAssocID="{5EBF0D20-A679-48F1-A7F2-B31B6EF11A34}" presName="aNode" presStyleLbl="fgAcc1" presStyleIdx="0" presStyleCnt="2" custScaleX="253846" custScaleY="355936" custLinFactY="28395" custLinFactNeighborX="-27891" custLinFactNeighborY="100000">
        <dgm:presLayoutVars>
          <dgm:bulletEnabled val="1"/>
        </dgm:presLayoutVars>
      </dgm:prSet>
      <dgm:spPr/>
      <dgm:t>
        <a:bodyPr/>
        <a:lstStyle/>
        <a:p>
          <a:pPr rtl="1"/>
          <a:endParaRPr lang="ar-IQ"/>
        </a:p>
      </dgm:t>
    </dgm:pt>
    <dgm:pt modelId="{EEE80A37-E017-4EDA-BBC2-DC1C5D6D4753}" type="pres">
      <dgm:prSet presAssocID="{5EBF0D20-A679-48F1-A7F2-B31B6EF11A34}" presName="aSpace" presStyleCnt="0"/>
      <dgm:spPr/>
    </dgm:pt>
    <dgm:pt modelId="{11AE8E75-97B6-4D5F-9E21-A871B38AB4B5}" type="pres">
      <dgm:prSet presAssocID="{56A6F848-2108-4603-91F1-6EFA20DB844A}" presName="aNode" presStyleLbl="fgAcc1" presStyleIdx="1" presStyleCnt="2" custScaleX="154233" custScaleY="240707" custLinFactY="41373" custLinFactNeighborX="-22430" custLinFactNeighborY="100000">
        <dgm:presLayoutVars>
          <dgm:bulletEnabled val="1"/>
        </dgm:presLayoutVars>
      </dgm:prSet>
      <dgm:spPr/>
      <dgm:t>
        <a:bodyPr/>
        <a:lstStyle/>
        <a:p>
          <a:pPr rtl="1"/>
          <a:endParaRPr lang="ar-IQ"/>
        </a:p>
      </dgm:t>
    </dgm:pt>
    <dgm:pt modelId="{68CD4360-5109-4DDB-8337-25AFBB3093E9}" type="pres">
      <dgm:prSet presAssocID="{56A6F848-2108-4603-91F1-6EFA20DB844A}" presName="aSpace" presStyleCnt="0"/>
      <dgm:spPr/>
    </dgm:pt>
  </dgm:ptLst>
  <dgm:cxnLst>
    <dgm:cxn modelId="{DB750C26-EE3B-4DB8-943C-A2BD38A3A5F2}" type="presOf" srcId="{56A6F848-2108-4603-91F1-6EFA20DB844A}" destId="{11AE8E75-97B6-4D5F-9E21-A871B38AB4B5}" srcOrd="0" destOrd="0" presId="urn:microsoft.com/office/officeart/2005/8/layout/pyramid2"/>
    <dgm:cxn modelId="{B607F6E9-C9A9-4F6A-87A8-FEFC272A599C}" type="presOf" srcId="{F1CAED22-7B3F-4B08-81C5-7F87B90FBACB}" destId="{5E9B999E-8B35-4FC2-AC48-DE7FD6818E7D}" srcOrd="0" destOrd="0" presId="urn:microsoft.com/office/officeart/2005/8/layout/pyramid2"/>
    <dgm:cxn modelId="{108CB804-A4EA-4DF0-A395-5F02B199B5EB}" srcId="{F1CAED22-7B3F-4B08-81C5-7F87B90FBACB}" destId="{5EBF0D20-A679-48F1-A7F2-B31B6EF11A34}" srcOrd="0" destOrd="0" parTransId="{62C1D501-94B2-452B-A7F5-F072DD04E944}" sibTransId="{D1E52C2E-D2AA-484D-B822-334341AF20DF}"/>
    <dgm:cxn modelId="{F5C5F239-369C-4EBB-9B03-C02C18490BF0}" srcId="{F1CAED22-7B3F-4B08-81C5-7F87B90FBACB}" destId="{56A6F848-2108-4603-91F1-6EFA20DB844A}" srcOrd="1" destOrd="0" parTransId="{6A73C4B1-890E-432E-9327-80774400BE32}" sibTransId="{CDB4748B-D1E8-466C-9CA8-A676965DFF59}"/>
    <dgm:cxn modelId="{E251D3EB-D0C4-4051-AA54-531A0C04886B}" type="presOf" srcId="{5EBF0D20-A679-48F1-A7F2-B31B6EF11A34}" destId="{AAEDCA07-D22F-4E93-AEF4-93E93E4FE743}" srcOrd="0" destOrd="0" presId="urn:microsoft.com/office/officeart/2005/8/layout/pyramid2"/>
    <dgm:cxn modelId="{FCBB5B16-C76C-414E-A718-9840AC424A8B}" type="presParOf" srcId="{5E9B999E-8B35-4FC2-AC48-DE7FD6818E7D}" destId="{3FD53201-3B3C-46B8-88F7-706D4D58A101}" srcOrd="0" destOrd="0" presId="urn:microsoft.com/office/officeart/2005/8/layout/pyramid2"/>
    <dgm:cxn modelId="{0E5E4C14-7573-44EB-9058-8B17447E671F}" type="presParOf" srcId="{5E9B999E-8B35-4FC2-AC48-DE7FD6818E7D}" destId="{C7814349-1195-4E50-97A6-76AF998029F1}" srcOrd="1" destOrd="0" presId="urn:microsoft.com/office/officeart/2005/8/layout/pyramid2"/>
    <dgm:cxn modelId="{BFEEC6BE-9792-4388-BD48-CFAE4F62F709}" type="presParOf" srcId="{C7814349-1195-4E50-97A6-76AF998029F1}" destId="{AAEDCA07-D22F-4E93-AEF4-93E93E4FE743}" srcOrd="0" destOrd="0" presId="urn:microsoft.com/office/officeart/2005/8/layout/pyramid2"/>
    <dgm:cxn modelId="{BE08D257-DA57-4F41-B350-D27C989B35EC}" type="presParOf" srcId="{C7814349-1195-4E50-97A6-76AF998029F1}" destId="{EEE80A37-E017-4EDA-BBC2-DC1C5D6D4753}" srcOrd="1" destOrd="0" presId="urn:microsoft.com/office/officeart/2005/8/layout/pyramid2"/>
    <dgm:cxn modelId="{EA683350-69B4-4286-AF3F-D294DF0C5015}" type="presParOf" srcId="{C7814349-1195-4E50-97A6-76AF998029F1}" destId="{11AE8E75-97B6-4D5F-9E21-A871B38AB4B5}" srcOrd="2" destOrd="0" presId="urn:microsoft.com/office/officeart/2005/8/layout/pyramid2"/>
    <dgm:cxn modelId="{D00CCD9F-4520-420E-A304-D1A7C85308C2}" type="presParOf" srcId="{C7814349-1195-4E50-97A6-76AF998029F1}" destId="{68CD4360-5109-4DDB-8337-25AFBB3093E9}" srcOrd="3" destOrd="0" presId="urn:microsoft.com/office/officeart/2005/8/layout/pyramid2"/>
  </dgm:cxnLst>
  <dgm:bg>
    <a:solidFill>
      <a:schemeClr val="accent4">
        <a:lumMod val="40000"/>
        <a:lumOff val="60000"/>
      </a:schemeClr>
    </a:solidFill>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9DC68DE-B5D6-4E19-81B8-1F87D5CED9D0}" type="datetimeFigureOut">
              <a:rPr lang="ar-IQ" smtClean="0"/>
              <a:pPr/>
              <a:t>05/02/1437</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0B9288E-9834-4B72-A9D3-AED678E3DBB4}"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10B9288E-9834-4B72-A9D3-AED678E3DBB4}" type="slidenum">
              <a:rPr lang="ar-IQ" smtClean="0"/>
              <a:pPr/>
              <a:t>22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B8ABB09-4A1D-463E-8065-109CC2B7EFAA}" type="datetimeFigureOut">
              <a:rPr lang="ar-SA" smtClean="0"/>
              <a:pPr/>
              <a:t>2/5/1437</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B8ABB09-4A1D-463E-8065-109CC2B7EFAA}" type="datetimeFigureOut">
              <a:rPr lang="ar-SA" smtClean="0"/>
              <a:pPr/>
              <a:t>2/5/1437</a:t>
            </a:fld>
            <a:endParaRPr lang="ar-SA"/>
          </a:p>
        </p:txBody>
      </p:sp>
      <p:sp>
        <p:nvSpPr>
          <p:cNvPr id="27" name="عنصر نائب لرقم الشريحة 26"/>
          <p:cNvSpPr>
            <a:spLocks noGrp="1"/>
          </p:cNvSpPr>
          <p:nvPr>
            <p:ph type="sldNum" sz="quarter" idx="11"/>
          </p:nvPr>
        </p:nvSpPr>
        <p:spPr/>
        <p:txBody>
          <a:bodyPr rtlCol="0"/>
          <a:lstStyle/>
          <a:p>
            <a:fld id="{0B34F065-1154-456A-91E3-76DE8E75E17B}" type="slidenum">
              <a:rPr lang="ar-SA" smtClean="0"/>
              <a:pPr/>
              <a:t>‹#›</a:t>
            </a:fld>
            <a:endParaRPr lang="ar-SA"/>
          </a:p>
        </p:txBody>
      </p:sp>
      <p:sp>
        <p:nvSpPr>
          <p:cNvPr id="28" name="عنصر نائب للتذييل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B8ABB09-4A1D-463E-8065-109CC2B7EFAA}" type="datetimeFigureOut">
              <a:rPr lang="ar-SA" smtClean="0"/>
              <a:pPr/>
              <a:t>2/5/1437</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B8ABB09-4A1D-463E-8065-109CC2B7EFAA}" type="datetimeFigureOut">
              <a:rPr lang="ar-SA" smtClean="0"/>
              <a:pPr/>
              <a:t>2/5/1437</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openxmlformats.org/officeDocument/2006/relationships/image" Target="../media/image4.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857620" y="214290"/>
            <a:ext cx="5000660" cy="1470025"/>
          </a:xfrm>
        </p:spPr>
        <p:txBody>
          <a:bodyPr anchor="ctr"/>
          <a:lstStyle/>
          <a:p>
            <a:pPr algn="ctr"/>
            <a:r>
              <a:rPr lang="ar-IQ" dirty="0" smtClean="0">
                <a:cs typeface="+mn-cs"/>
              </a:rPr>
              <a:t> السرعة وإلية تدريبها </a:t>
            </a:r>
            <a:endParaRPr lang="ar-IQ" dirty="0">
              <a:cs typeface="+mn-cs"/>
            </a:endParaRPr>
          </a:p>
        </p:txBody>
      </p:sp>
      <p:sp>
        <p:nvSpPr>
          <p:cNvPr id="3" name="عنوان فرعي 2"/>
          <p:cNvSpPr>
            <a:spLocks noGrp="1"/>
          </p:cNvSpPr>
          <p:nvPr>
            <p:ph type="subTitle" idx="1"/>
          </p:nvPr>
        </p:nvSpPr>
        <p:spPr>
          <a:xfrm>
            <a:off x="428596" y="2214554"/>
            <a:ext cx="4143404" cy="2857520"/>
          </a:xfrm>
        </p:spPr>
        <p:style>
          <a:lnRef idx="0">
            <a:schemeClr val="accent4"/>
          </a:lnRef>
          <a:fillRef idx="3">
            <a:schemeClr val="accent4"/>
          </a:fillRef>
          <a:effectRef idx="3">
            <a:schemeClr val="accent4"/>
          </a:effectRef>
          <a:fontRef idx="minor">
            <a:schemeClr val="lt1"/>
          </a:fontRef>
        </p:style>
        <p:txBody>
          <a:bodyPr>
            <a:noAutofit/>
          </a:bodyPr>
          <a:lstStyle/>
          <a:p>
            <a:pPr algn="ctr"/>
            <a:r>
              <a:rPr lang="ar-IQ" sz="3200" b="1" dirty="0" smtClean="0">
                <a:solidFill>
                  <a:schemeClr val="tx1"/>
                </a:solidFill>
              </a:rPr>
              <a:t>مقدم من </a:t>
            </a:r>
            <a:r>
              <a:rPr lang="ar-IQ" sz="3200" b="1" dirty="0" smtClean="0">
                <a:solidFill>
                  <a:schemeClr val="tx1"/>
                </a:solidFill>
              </a:rPr>
              <a:t>قبل</a:t>
            </a:r>
            <a:endParaRPr lang="en-US" sz="3200" b="1" dirty="0" smtClean="0">
              <a:solidFill>
                <a:schemeClr val="tx1"/>
              </a:solidFill>
            </a:endParaRPr>
          </a:p>
          <a:p>
            <a:pPr algn="ctr"/>
            <a:endParaRPr lang="ar-IQ" sz="3200" b="1" dirty="0" smtClean="0">
              <a:solidFill>
                <a:schemeClr val="tx1"/>
              </a:solidFill>
            </a:endParaRPr>
          </a:p>
          <a:p>
            <a:pPr algn="ctr"/>
            <a:r>
              <a:rPr lang="ar-SA" sz="3200" b="1" smtClean="0">
                <a:solidFill>
                  <a:schemeClr val="tx1"/>
                </a:solidFill>
              </a:rPr>
              <a:t>د . </a:t>
            </a:r>
            <a:r>
              <a:rPr lang="ar-IQ" sz="3200" b="1" smtClean="0">
                <a:solidFill>
                  <a:schemeClr val="tx1"/>
                </a:solidFill>
              </a:rPr>
              <a:t>مشتاق </a:t>
            </a:r>
            <a:r>
              <a:rPr lang="ar-IQ" sz="3200" b="1" dirty="0" smtClean="0">
                <a:solidFill>
                  <a:schemeClr val="tx1"/>
                </a:solidFill>
              </a:rPr>
              <a:t>عبد الرضا شرارة</a:t>
            </a:r>
          </a:p>
          <a:p>
            <a:pPr algn="ctr"/>
            <a:endParaRPr lang="ar-IQ" sz="3200" b="1" dirty="0" smtClean="0">
              <a:solidFill>
                <a:schemeClr val="tx1"/>
              </a:solidFill>
            </a:endParaRPr>
          </a:p>
          <a:p>
            <a:pPr algn="ctr"/>
            <a:r>
              <a:rPr lang="ar-EG" sz="3200" b="1" dirty="0" smtClean="0">
                <a:solidFill>
                  <a:schemeClr val="tx1"/>
                </a:solidFill>
              </a:rPr>
              <a:t>2012 </a:t>
            </a:r>
            <a:r>
              <a:rPr lang="ar-EG" sz="3200" b="1" dirty="0" smtClean="0">
                <a:solidFill>
                  <a:schemeClr val="tx1"/>
                </a:solidFill>
              </a:rPr>
              <a:t>م</a:t>
            </a:r>
            <a:endParaRPr lang="ar-IQ" sz="3200" b="1" dirty="0">
              <a:solidFill>
                <a:schemeClr val="tx1"/>
              </a:solidFill>
            </a:endParaRPr>
          </a:p>
        </p:txBody>
      </p:sp>
      <p:pic>
        <p:nvPicPr>
          <p:cNvPr id="1026" name="Picture 2" descr="C:\Documents and Settings\Administrator\Desktop\صور رياضية\8FPCAFZ0NRTCALE03X8CAEQPCSOCA3HJIDDCABO7SLECAOW8NLCCAOMVBRNCAFXALOICA8T36CGCASJ809YCA92YIRICAD4EM1GCAD5SZQQCACPWW0LCAP3YYKMCAZT8SBBCA40C8XQCAXS4HTCCA1R1FHV.jpg"/>
          <p:cNvPicPr>
            <a:picLocks noChangeAspect="1" noChangeArrowheads="1"/>
          </p:cNvPicPr>
          <p:nvPr/>
        </p:nvPicPr>
        <p:blipFill>
          <a:blip r:embed="rId2"/>
          <a:srcRect/>
          <a:stretch>
            <a:fillRect/>
          </a:stretch>
        </p:blipFill>
        <p:spPr bwMode="auto">
          <a:xfrm>
            <a:off x="4714876" y="1571612"/>
            <a:ext cx="3429023" cy="43577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to="" calcmode="lin" valueType="num">
                                      <p:cBhvr>
                                        <p:cTn id="12" dur="1" fill="hold"/>
                                        <p:tgtEl>
                                          <p:spTgt spid="102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box(in)">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box(in)">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ox(i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CCECFF"/>
          </a:solidFill>
        </p:spPr>
        <p:txBody>
          <a:bodyPr>
            <a:normAutofit/>
          </a:bodyPr>
          <a:lstStyle/>
          <a:p>
            <a:pPr algn="ctr"/>
            <a:r>
              <a:rPr lang="ar-EG" sz="2400" dirty="0" smtClean="0">
                <a:cs typeface="+mn-cs"/>
              </a:rPr>
              <a:t>مكونات حمل التدريب عند تنمية السرعة القصوى </a:t>
            </a:r>
            <a:endParaRPr lang="ar-IQ" sz="2400" dirty="0">
              <a:cs typeface="+mn-cs"/>
            </a:endParaRPr>
          </a:p>
        </p:txBody>
      </p:sp>
      <p:sp>
        <p:nvSpPr>
          <p:cNvPr id="3" name="عنصر نائب للنص 2"/>
          <p:cNvSpPr>
            <a:spLocks noGrp="1"/>
          </p:cNvSpPr>
          <p:nvPr>
            <p:ph type="body" idx="2"/>
          </p:nvPr>
        </p:nvSpPr>
        <p:spPr/>
        <p:txBody>
          <a:bodyPr/>
          <a:lstStyle/>
          <a:p>
            <a:endParaRPr lang="ar-IQ" dirty="0"/>
          </a:p>
        </p:txBody>
      </p:sp>
      <p:graphicFrame>
        <p:nvGraphicFramePr>
          <p:cNvPr id="5" name="عنصر نائب للمحتوى 4"/>
          <p:cNvGraphicFramePr>
            <a:graphicFrameLocks noGrp="1"/>
          </p:cNvGraphicFramePr>
          <p:nvPr>
            <p:ph sz="half" idx="1"/>
          </p:nvPr>
        </p:nvGraphicFramePr>
        <p:xfrm>
          <a:off x="152399" y="776288"/>
          <a:ext cx="5102226" cy="5794311"/>
        </p:xfrm>
        <a:graphic>
          <a:graphicData uri="http://schemas.openxmlformats.org/drawingml/2006/table">
            <a:tbl>
              <a:tblPr rtl="1" firstRow="1" bandRow="1">
                <a:tableStyleId>{5C22544A-7EE6-4342-B048-85BDC9FD1C3A}</a:tableStyleId>
              </a:tblPr>
              <a:tblGrid>
                <a:gridCol w="2551113"/>
                <a:gridCol w="2551113"/>
              </a:tblGrid>
              <a:tr h="1413277">
                <a:tc>
                  <a:txBody>
                    <a:bodyPr/>
                    <a:lstStyle/>
                    <a:p>
                      <a:pPr algn="ctr" rtl="1"/>
                      <a:r>
                        <a:rPr lang="ar-EG" sz="2400" b="1" dirty="0" smtClean="0"/>
                        <a:t>شدة أداء التمرين</a:t>
                      </a:r>
                      <a:endParaRPr lang="ar-IQ" sz="2400" b="1" dirty="0"/>
                    </a:p>
                  </a:txBody>
                  <a:tcPr anchor="ctr">
                    <a:solidFill>
                      <a:schemeClr val="accent3">
                        <a:lumMod val="60000"/>
                        <a:lumOff val="40000"/>
                      </a:schemeClr>
                    </a:solidFill>
                  </a:tcPr>
                </a:tc>
                <a:tc>
                  <a:txBody>
                    <a:bodyPr/>
                    <a:lstStyle/>
                    <a:p>
                      <a:pPr algn="ctr" rtl="1"/>
                      <a:r>
                        <a:rPr lang="ar-EG" sz="2400" dirty="0" smtClean="0"/>
                        <a:t>90- 100%</a:t>
                      </a:r>
                      <a:endParaRPr lang="ar-IQ" sz="2400" dirty="0"/>
                    </a:p>
                  </a:txBody>
                  <a:tcPr anchor="ctr">
                    <a:solidFill>
                      <a:schemeClr val="accent3">
                        <a:lumMod val="60000"/>
                        <a:lumOff val="40000"/>
                      </a:schemeClr>
                    </a:solidFill>
                  </a:tcPr>
                </a:tc>
              </a:tr>
              <a:tr h="1413277">
                <a:tc>
                  <a:txBody>
                    <a:bodyPr/>
                    <a:lstStyle/>
                    <a:p>
                      <a:pPr algn="ctr" rtl="1"/>
                      <a:r>
                        <a:rPr lang="ar-EG" sz="2400" b="1" dirty="0" smtClean="0"/>
                        <a:t>زمن الأداء</a:t>
                      </a:r>
                      <a:endParaRPr lang="ar-IQ" sz="2400" b="1" dirty="0"/>
                    </a:p>
                  </a:txBody>
                  <a:tcPr anchor="ctr">
                    <a:solidFill>
                      <a:schemeClr val="accent4">
                        <a:lumMod val="60000"/>
                        <a:lumOff val="40000"/>
                      </a:schemeClr>
                    </a:solidFill>
                  </a:tcPr>
                </a:tc>
                <a:tc>
                  <a:txBody>
                    <a:bodyPr/>
                    <a:lstStyle/>
                    <a:p>
                      <a:pPr algn="justLow" rtl="1"/>
                      <a:r>
                        <a:rPr lang="ar-EG" sz="2400" dirty="0" smtClean="0"/>
                        <a:t>10-30 العاب جماعية</a:t>
                      </a:r>
                    </a:p>
                    <a:p>
                      <a:pPr algn="justLow" rtl="1"/>
                      <a:r>
                        <a:rPr lang="ar-EG" sz="2400" dirty="0" smtClean="0"/>
                        <a:t>30-50 العدائين</a:t>
                      </a:r>
                    </a:p>
                    <a:p>
                      <a:pPr algn="justLow" rtl="1"/>
                      <a:r>
                        <a:rPr lang="ar-EG" sz="2400" dirty="0" smtClean="0"/>
                        <a:t>20-30 سباحين</a:t>
                      </a:r>
                      <a:endParaRPr lang="ar-IQ" sz="2400" dirty="0"/>
                    </a:p>
                  </a:txBody>
                  <a:tcPr>
                    <a:solidFill>
                      <a:schemeClr val="accent4">
                        <a:lumMod val="60000"/>
                        <a:lumOff val="40000"/>
                      </a:schemeClr>
                    </a:solidFill>
                  </a:tcPr>
                </a:tc>
              </a:tr>
              <a:tr h="1413277">
                <a:tc>
                  <a:txBody>
                    <a:bodyPr/>
                    <a:lstStyle/>
                    <a:p>
                      <a:pPr algn="ctr" rtl="1"/>
                      <a:r>
                        <a:rPr lang="ar-EG" sz="2400" b="1" dirty="0" smtClean="0">
                          <a:solidFill>
                            <a:schemeClr val="tx1"/>
                          </a:solidFill>
                        </a:rPr>
                        <a:t>فترات الراحة</a:t>
                      </a:r>
                      <a:endParaRPr lang="ar-IQ" sz="2400" b="1" dirty="0">
                        <a:solidFill>
                          <a:schemeClr val="tx1"/>
                        </a:solidFill>
                      </a:endParaRPr>
                    </a:p>
                  </a:txBody>
                  <a:tcPr anchor="ctr">
                    <a:solidFill>
                      <a:schemeClr val="accent3">
                        <a:lumMod val="60000"/>
                        <a:lumOff val="40000"/>
                      </a:schemeClr>
                    </a:solidFill>
                  </a:tcPr>
                </a:tc>
                <a:tc>
                  <a:txBody>
                    <a:bodyPr/>
                    <a:lstStyle/>
                    <a:p>
                      <a:pPr algn="justLow" rtl="1"/>
                      <a:r>
                        <a:rPr lang="ar-EG" sz="2400" dirty="0" smtClean="0"/>
                        <a:t>حتى استعادة الشفاء دونما هبوط الاستثارة الجهاز العصبي المركزي</a:t>
                      </a:r>
                      <a:endParaRPr lang="ar-IQ" sz="2400" dirty="0"/>
                    </a:p>
                  </a:txBody>
                  <a:tcPr>
                    <a:solidFill>
                      <a:schemeClr val="accent3">
                        <a:lumMod val="60000"/>
                        <a:lumOff val="40000"/>
                      </a:schemeClr>
                    </a:solidFill>
                  </a:tcPr>
                </a:tc>
              </a:tr>
              <a:tr h="1413277">
                <a:tc>
                  <a:txBody>
                    <a:bodyPr/>
                    <a:lstStyle/>
                    <a:p>
                      <a:pPr algn="ctr" rtl="1"/>
                      <a:r>
                        <a:rPr lang="ar-EG" sz="2400" b="1" dirty="0" smtClean="0"/>
                        <a:t>عدد مرات تكرار التمرين</a:t>
                      </a:r>
                      <a:endParaRPr lang="ar-IQ" sz="2400" b="1" dirty="0"/>
                    </a:p>
                  </a:txBody>
                  <a:tcPr anchor="ctr">
                    <a:solidFill>
                      <a:schemeClr val="accent4">
                        <a:lumMod val="60000"/>
                        <a:lumOff val="40000"/>
                      </a:schemeClr>
                    </a:solidFill>
                  </a:tcPr>
                </a:tc>
                <a:tc>
                  <a:txBody>
                    <a:bodyPr/>
                    <a:lstStyle/>
                    <a:p>
                      <a:pPr algn="justLow" rtl="1"/>
                      <a:r>
                        <a:rPr lang="ar-EG" sz="2400" dirty="0" smtClean="0"/>
                        <a:t>5-10 مرات طبقا لطبيعة شدة الأداء ومسافته وزمنه</a:t>
                      </a:r>
                      <a:endParaRPr lang="ar-IQ" sz="2400" dirty="0"/>
                    </a:p>
                  </a:txBody>
                  <a:tcPr>
                    <a:solidFill>
                      <a:schemeClr val="accent4">
                        <a:lumMod val="60000"/>
                        <a:lumOff val="40000"/>
                      </a:schemeClr>
                    </a:solidFill>
                  </a:tcPr>
                </a:tc>
              </a:tr>
            </a:tbl>
          </a:graphicData>
        </a:graphic>
      </p:graphicFrame>
      <p:pic>
        <p:nvPicPr>
          <p:cNvPr id="5122" name="Picture 2" descr="C:\Documents and Settings\Administrator\Desktop\صور رياضية\imagesCATHDOL4.jpg"/>
          <p:cNvPicPr>
            <a:picLocks noChangeAspect="1" noChangeArrowheads="1"/>
          </p:cNvPicPr>
          <p:nvPr/>
        </p:nvPicPr>
        <p:blipFill>
          <a:blip r:embed="rId2"/>
          <a:srcRect/>
          <a:stretch>
            <a:fillRect/>
          </a:stretch>
        </p:blipFill>
        <p:spPr bwMode="auto">
          <a:xfrm>
            <a:off x="5357818" y="2000240"/>
            <a:ext cx="3357586" cy="46434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diamond(in)">
                                      <p:cBhvr>
                                        <p:cTn id="12" dur="20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457200" y="500042"/>
            <a:ext cx="8043890" cy="785818"/>
          </a:xfrm>
        </p:spPr>
        <p:txBody>
          <a:bodyPr>
            <a:normAutofit/>
          </a:bodyPr>
          <a:lstStyle/>
          <a:p>
            <a:pPr algn="ctr"/>
            <a:r>
              <a:rPr lang="ar-IQ" sz="3600" dirty="0" smtClean="0">
                <a:effectLst>
                  <a:glow rad="139700">
                    <a:schemeClr val="accent3">
                      <a:satMod val="175000"/>
                      <a:alpha val="40000"/>
                    </a:schemeClr>
                  </a:glow>
                </a:effectLst>
                <a:cs typeface="+mn-cs"/>
              </a:rPr>
              <a:t>بعض أساليب تدريب السرعة القصوى</a:t>
            </a:r>
            <a:endParaRPr lang="ar-IQ" sz="3600" dirty="0">
              <a:effectLst>
                <a:glow rad="139700">
                  <a:schemeClr val="accent3">
                    <a:satMod val="175000"/>
                    <a:alpha val="40000"/>
                  </a:schemeClr>
                </a:glow>
              </a:effectLst>
              <a:cs typeface="+mn-cs"/>
            </a:endParaRPr>
          </a:p>
        </p:txBody>
      </p:sp>
      <p:sp>
        <p:nvSpPr>
          <p:cNvPr id="6" name="عنصر نائب للمحتوى 5"/>
          <p:cNvSpPr>
            <a:spLocks noGrp="1"/>
          </p:cNvSpPr>
          <p:nvPr>
            <p:ph sz="half" idx="1"/>
          </p:nvPr>
        </p:nvSpPr>
        <p:spPr>
          <a:xfrm>
            <a:off x="457200" y="1500175"/>
            <a:ext cx="4038600" cy="4929222"/>
          </a:xfrm>
        </p:spPr>
        <p:txBody>
          <a:bodyPr/>
          <a:lstStyle/>
          <a:p>
            <a:pPr algn="justLow"/>
            <a:r>
              <a:rPr lang="ar-IQ" b="1" dirty="0" smtClean="0">
                <a:solidFill>
                  <a:srgbClr val="FF0000"/>
                </a:solidFill>
              </a:rPr>
              <a:t>التدريب فوق السرعة القصوى </a:t>
            </a:r>
          </a:p>
          <a:p>
            <a:pPr algn="justLow"/>
            <a:r>
              <a:rPr lang="ar-IQ" b="1" dirty="0" smtClean="0"/>
              <a:t>- الهدف منه هو من أجل زيادة كل من الخطوة عن طريق إجبار الرياضيين على الركض بسرعة اعلي من قابليتهم .</a:t>
            </a:r>
          </a:p>
          <a:p>
            <a:pPr algn="justLow"/>
            <a:r>
              <a:rPr lang="ar-IQ" b="1" dirty="0" smtClean="0"/>
              <a:t>- هناك أربعة أنواع من تدريب السرعة القصوى ويكون تأثيرها مختلفا حسب الأسلوب المستخدم وهي </a:t>
            </a:r>
          </a:p>
          <a:p>
            <a:pPr algn="justLow"/>
            <a:r>
              <a:rPr lang="ar-IQ" b="1" dirty="0" smtClean="0"/>
              <a:t>1- الركض السريع على المنحدر </a:t>
            </a:r>
          </a:p>
          <a:p>
            <a:pPr algn="justLow"/>
            <a:r>
              <a:rPr lang="ar-IQ" b="1" dirty="0" smtClean="0"/>
              <a:t>2- ركوب الدراجة الهوائية ذات السرع العالية </a:t>
            </a:r>
          </a:p>
          <a:p>
            <a:pPr algn="justLow"/>
            <a:r>
              <a:rPr lang="ar-IQ" b="1" dirty="0" smtClean="0"/>
              <a:t>3- سحب الرياضي بواسطة نقل معينة </a:t>
            </a:r>
          </a:p>
          <a:p>
            <a:pPr algn="justLow"/>
            <a:r>
              <a:rPr lang="ar-IQ" b="1" dirty="0" smtClean="0"/>
              <a:t>4- سحب الرياضي بواسطة جهاز خاص </a:t>
            </a:r>
          </a:p>
          <a:p>
            <a:pPr algn="justLow"/>
            <a:r>
              <a:rPr lang="ar-IQ" b="1" dirty="0" smtClean="0"/>
              <a:t>5- الركض السريع على جهاز الركض </a:t>
            </a:r>
            <a:endParaRPr lang="ar-IQ" b="1" dirty="0"/>
          </a:p>
        </p:txBody>
      </p:sp>
      <p:sp>
        <p:nvSpPr>
          <p:cNvPr id="7" name="عنصر نائب للمحتوى 6"/>
          <p:cNvSpPr>
            <a:spLocks noGrp="1"/>
          </p:cNvSpPr>
          <p:nvPr>
            <p:ph sz="half" idx="2"/>
          </p:nvPr>
        </p:nvSpPr>
        <p:spPr>
          <a:xfrm>
            <a:off x="4648200" y="1643051"/>
            <a:ext cx="4038600" cy="5000660"/>
          </a:xfrm>
        </p:spPr>
        <p:style>
          <a:lnRef idx="1">
            <a:schemeClr val="accent3"/>
          </a:lnRef>
          <a:fillRef idx="2">
            <a:schemeClr val="accent3"/>
          </a:fillRef>
          <a:effectRef idx="1">
            <a:schemeClr val="accent3"/>
          </a:effectRef>
          <a:fontRef idx="minor">
            <a:schemeClr val="dk1"/>
          </a:fontRef>
        </p:style>
        <p:txBody>
          <a:bodyPr/>
          <a:lstStyle/>
          <a:p>
            <a:pPr algn="justLow"/>
            <a:r>
              <a:rPr lang="ar-IQ" b="1" dirty="0" smtClean="0">
                <a:solidFill>
                  <a:srgbClr val="FF0000"/>
                </a:solidFill>
              </a:rPr>
              <a:t>حالات زيادة المقاومة الخارجية </a:t>
            </a:r>
          </a:p>
          <a:p>
            <a:pPr algn="justLow"/>
            <a:r>
              <a:rPr lang="ar-IQ" b="1" dirty="0" smtClean="0"/>
              <a:t>-</a:t>
            </a:r>
            <a:r>
              <a:rPr lang="ar-IQ" dirty="0" smtClean="0"/>
              <a:t> </a:t>
            </a:r>
            <a:r>
              <a:rPr lang="ar-IQ" b="1" dirty="0" smtClean="0"/>
              <a:t>سرعة أدار التمرين تكون عالية جدا إذا ماسبقها أداء تمرين قوة خفيفة سريعة لفترة قصيرة من الزمن </a:t>
            </a:r>
          </a:p>
          <a:p>
            <a:pPr algn="justLow"/>
            <a:r>
              <a:rPr lang="ar-IQ" b="1" dirty="0" smtClean="0"/>
              <a:t>- المقاومة الخفيفة لا تزيد عن (10)% من وزن الرياضي </a:t>
            </a:r>
          </a:p>
          <a:p>
            <a:pPr algn="justLow"/>
            <a:r>
              <a:rPr lang="ar-IQ" b="1" dirty="0" smtClean="0"/>
              <a:t>- الركض السريع على مدرجات الملعب </a:t>
            </a:r>
          </a:p>
          <a:p>
            <a:pPr algn="justLow"/>
            <a:r>
              <a:rPr lang="ar-IQ" b="1" dirty="0" smtClean="0"/>
              <a:t>- الركض على مرتفع ذا درجات ميل مختلفة تتراوح بين (2-10) درجات ولمسافات مختلفة تتراوح بين                 (10-30 ) م </a:t>
            </a:r>
          </a:p>
          <a:p>
            <a:pPr algn="justLow"/>
            <a:r>
              <a:rPr lang="ar-IQ" b="1" dirty="0" smtClean="0"/>
              <a:t>- السباحة ضد التيار </a:t>
            </a:r>
          </a:p>
          <a:p>
            <a:pPr algn="justLow"/>
            <a:r>
              <a:rPr lang="ar-IQ" b="1" dirty="0" smtClean="0"/>
              <a:t>- ارتداء قمصلة مثقلة بأوزان خفيفة </a:t>
            </a:r>
          </a:p>
          <a:p>
            <a:pPr algn="justLow"/>
            <a:r>
              <a:rPr lang="ar-IQ" b="1" dirty="0" smtClean="0"/>
              <a:t>- الركض بسحب البراشوت من الخلف .</a:t>
            </a:r>
            <a:endParaRPr lang="ar-IQ"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circle(in)">
                                      <p:cBhvr>
                                        <p:cTn id="12" dur="2000"/>
                                        <p:tgtEl>
                                          <p:spTgt spid="7">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circle(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circle(in)">
                                      <p:cBhvr>
                                        <p:cTn id="22" dur="20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circle(in)">
                                      <p:cBhvr>
                                        <p:cTn id="27" dur="20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Effect transition="in" filter="circle(in)">
                                      <p:cBhvr>
                                        <p:cTn id="32" dur="2000"/>
                                        <p:tgtEl>
                                          <p:spTgt spid="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Effect transition="in" filter="circle(in)">
                                      <p:cBhvr>
                                        <p:cTn id="37" dur="2000"/>
                                        <p:tgtEl>
                                          <p:spTgt spid="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circle(in)">
                                      <p:cBhvr>
                                        <p:cTn id="42" dur="2000"/>
                                        <p:tgtEl>
                                          <p:spTgt spid="7">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7">
                                            <p:txEl>
                                              <p:pRg st="6" end="6"/>
                                            </p:txEl>
                                          </p:spTgt>
                                        </p:tgtEl>
                                        <p:attrNameLst>
                                          <p:attrName>style.visibility</p:attrName>
                                        </p:attrNameLst>
                                      </p:cBhvr>
                                      <p:to>
                                        <p:strVal val="visible"/>
                                      </p:to>
                                    </p:set>
                                    <p:animEffect transition="in" filter="circle(in)">
                                      <p:cBhvr>
                                        <p:cTn id="47" dur="2000"/>
                                        <p:tgtEl>
                                          <p:spTgt spid="7">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7">
                                            <p:txEl>
                                              <p:pRg st="7" end="7"/>
                                            </p:txEl>
                                          </p:spTgt>
                                        </p:tgtEl>
                                        <p:attrNameLst>
                                          <p:attrName>style.visibility</p:attrName>
                                        </p:attrNameLst>
                                      </p:cBhvr>
                                      <p:to>
                                        <p:strVal val="visible"/>
                                      </p:to>
                                    </p:set>
                                    <p:animEffect transition="in" filter="circle(in)">
                                      <p:cBhvr>
                                        <p:cTn id="52" dur="2000"/>
                                        <p:tgtEl>
                                          <p:spTgt spid="7">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
                                            <p:txEl>
                                              <p:pRg st="0" end="0"/>
                                            </p:txEl>
                                          </p:spTgt>
                                        </p:tgtEl>
                                        <p:attrNameLst>
                                          <p:attrName>style.visibility</p:attrName>
                                        </p:attrNameLst>
                                      </p:cBhvr>
                                      <p:to>
                                        <p:strVal val="visible"/>
                                      </p:to>
                                    </p:set>
                                    <p:animEffect transition="in" filter="blinds(horizontal)">
                                      <p:cBhvr>
                                        <p:cTn id="57" dur="500"/>
                                        <p:tgtEl>
                                          <p:spTgt spid="6">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6">
                                            <p:txEl>
                                              <p:pRg st="1" end="1"/>
                                            </p:txEl>
                                          </p:spTgt>
                                        </p:tgtEl>
                                        <p:attrNameLst>
                                          <p:attrName>style.visibility</p:attrName>
                                        </p:attrNameLst>
                                      </p:cBhvr>
                                      <p:to>
                                        <p:strVal val="visible"/>
                                      </p:to>
                                    </p:set>
                                    <p:animEffect transition="in" filter="blinds(horizontal)">
                                      <p:cBhvr>
                                        <p:cTn id="62" dur="500"/>
                                        <p:tgtEl>
                                          <p:spTgt spid="6">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6">
                                            <p:txEl>
                                              <p:pRg st="2" end="2"/>
                                            </p:txEl>
                                          </p:spTgt>
                                        </p:tgtEl>
                                        <p:attrNameLst>
                                          <p:attrName>style.visibility</p:attrName>
                                        </p:attrNameLst>
                                      </p:cBhvr>
                                      <p:to>
                                        <p:strVal val="visible"/>
                                      </p:to>
                                    </p:set>
                                    <p:animEffect transition="in" filter="blinds(horizontal)">
                                      <p:cBhvr>
                                        <p:cTn id="67" dur="500"/>
                                        <p:tgtEl>
                                          <p:spTgt spid="6">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6">
                                            <p:txEl>
                                              <p:pRg st="3" end="3"/>
                                            </p:txEl>
                                          </p:spTgt>
                                        </p:tgtEl>
                                        <p:attrNameLst>
                                          <p:attrName>style.visibility</p:attrName>
                                        </p:attrNameLst>
                                      </p:cBhvr>
                                      <p:to>
                                        <p:strVal val="visible"/>
                                      </p:to>
                                    </p:set>
                                    <p:animEffect transition="in" filter="blinds(horizontal)">
                                      <p:cBhvr>
                                        <p:cTn id="72" dur="500"/>
                                        <p:tgtEl>
                                          <p:spTgt spid="6">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6">
                                            <p:txEl>
                                              <p:pRg st="4" end="4"/>
                                            </p:txEl>
                                          </p:spTgt>
                                        </p:tgtEl>
                                        <p:attrNameLst>
                                          <p:attrName>style.visibility</p:attrName>
                                        </p:attrNameLst>
                                      </p:cBhvr>
                                      <p:to>
                                        <p:strVal val="visible"/>
                                      </p:to>
                                    </p:set>
                                    <p:animEffect transition="in" filter="blinds(horizontal)">
                                      <p:cBhvr>
                                        <p:cTn id="77" dur="500"/>
                                        <p:tgtEl>
                                          <p:spTgt spid="6">
                                            <p:txEl>
                                              <p:pRg st="4" end="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6">
                                            <p:txEl>
                                              <p:pRg st="5" end="5"/>
                                            </p:txEl>
                                          </p:spTgt>
                                        </p:tgtEl>
                                        <p:attrNameLst>
                                          <p:attrName>style.visibility</p:attrName>
                                        </p:attrNameLst>
                                      </p:cBhvr>
                                      <p:to>
                                        <p:strVal val="visible"/>
                                      </p:to>
                                    </p:set>
                                    <p:animEffect transition="in" filter="blinds(horizontal)">
                                      <p:cBhvr>
                                        <p:cTn id="82" dur="500"/>
                                        <p:tgtEl>
                                          <p:spTgt spid="6">
                                            <p:txEl>
                                              <p:pRg st="5" end="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6">
                                            <p:txEl>
                                              <p:pRg st="6" end="6"/>
                                            </p:txEl>
                                          </p:spTgt>
                                        </p:tgtEl>
                                        <p:attrNameLst>
                                          <p:attrName>style.visibility</p:attrName>
                                        </p:attrNameLst>
                                      </p:cBhvr>
                                      <p:to>
                                        <p:strVal val="visible"/>
                                      </p:to>
                                    </p:set>
                                    <p:animEffect transition="in" filter="blinds(horizontal)">
                                      <p:cBhvr>
                                        <p:cTn id="87" dur="500"/>
                                        <p:tgtEl>
                                          <p:spTgt spid="6">
                                            <p:txEl>
                                              <p:pRg st="6" end="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6">
                                            <p:txEl>
                                              <p:pRg st="7" end="7"/>
                                            </p:txEl>
                                          </p:spTgt>
                                        </p:tgtEl>
                                        <p:attrNameLst>
                                          <p:attrName>style.visibility</p:attrName>
                                        </p:attrNameLst>
                                      </p:cBhvr>
                                      <p:to>
                                        <p:strVal val="visible"/>
                                      </p:to>
                                    </p:set>
                                    <p:animEffect transition="in" filter="blinds(horizontal)">
                                      <p:cBhvr>
                                        <p:cTn id="9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381000" y="571480"/>
            <a:ext cx="8382000" cy="857256"/>
          </a:xfrm>
        </p:spPr>
        <p:txBody>
          <a:bodyPr/>
          <a:lstStyle/>
          <a:p>
            <a:pPr algn="ctr"/>
            <a:r>
              <a:rPr lang="ar-IQ" dirty="0" smtClean="0">
                <a:effectLst>
                  <a:glow rad="228600">
                    <a:schemeClr val="accent4">
                      <a:satMod val="175000"/>
                      <a:alpha val="40000"/>
                    </a:schemeClr>
                  </a:glow>
                </a:effectLst>
                <a:cs typeface="+mn-cs"/>
              </a:rPr>
              <a:t>التدريب فوق السرعة القصوى </a:t>
            </a:r>
            <a:endParaRPr lang="ar-IQ" dirty="0">
              <a:effectLst>
                <a:glow rad="228600">
                  <a:schemeClr val="accent4">
                    <a:satMod val="175000"/>
                    <a:alpha val="40000"/>
                  </a:schemeClr>
                </a:glow>
              </a:effectLst>
              <a:cs typeface="+mn-cs"/>
            </a:endParaRPr>
          </a:p>
        </p:txBody>
      </p:sp>
      <p:sp>
        <p:nvSpPr>
          <p:cNvPr id="6" name="عنصر نائب للنص 5"/>
          <p:cNvSpPr>
            <a:spLocks noGrp="1"/>
          </p:cNvSpPr>
          <p:nvPr>
            <p:ph type="body" idx="1"/>
          </p:nvPr>
        </p:nvSpPr>
        <p:spPr>
          <a:xfrm>
            <a:off x="381000" y="1428736"/>
            <a:ext cx="4041648" cy="857256"/>
          </a:xfrm>
        </p:spPr>
        <p:txBody>
          <a:bodyPr/>
          <a:lstStyle/>
          <a:p>
            <a:pPr algn="ctr"/>
            <a:r>
              <a:rPr lang="ar-IQ" sz="2400" dirty="0" smtClean="0">
                <a:effectLst>
                  <a:glow rad="228600">
                    <a:schemeClr val="accent4">
                      <a:satMod val="175000"/>
                      <a:alpha val="40000"/>
                    </a:schemeClr>
                  </a:glow>
                </a:effectLst>
              </a:rPr>
              <a:t>ركوب الدراجات الهوائية ذات      السرع العالية</a:t>
            </a:r>
            <a:endParaRPr lang="ar-IQ" sz="2400" dirty="0">
              <a:effectLst>
                <a:glow rad="228600">
                  <a:schemeClr val="accent4">
                    <a:satMod val="175000"/>
                    <a:alpha val="40000"/>
                  </a:schemeClr>
                </a:glow>
              </a:effectLst>
            </a:endParaRPr>
          </a:p>
        </p:txBody>
      </p:sp>
      <p:sp>
        <p:nvSpPr>
          <p:cNvPr id="8" name="عنصر نائب للنص 7"/>
          <p:cNvSpPr>
            <a:spLocks noGrp="1"/>
          </p:cNvSpPr>
          <p:nvPr>
            <p:ph type="body" sz="half" idx="3"/>
          </p:nvPr>
        </p:nvSpPr>
        <p:spPr>
          <a:xfrm>
            <a:off x="4721225" y="1428736"/>
            <a:ext cx="4041775" cy="857256"/>
          </a:xfrm>
        </p:spPr>
        <p:txBody>
          <a:bodyPr/>
          <a:lstStyle/>
          <a:p>
            <a:pPr algn="ctr"/>
            <a:r>
              <a:rPr lang="ar-IQ" sz="2400" dirty="0" smtClean="0">
                <a:effectLst>
                  <a:glow rad="228600">
                    <a:schemeClr val="accent4">
                      <a:satMod val="175000"/>
                      <a:alpha val="40000"/>
                    </a:schemeClr>
                  </a:glow>
                </a:effectLst>
              </a:rPr>
              <a:t>الركض السريع على منحدر</a:t>
            </a:r>
            <a:endParaRPr lang="ar-IQ" sz="2400" dirty="0">
              <a:effectLst>
                <a:glow rad="228600">
                  <a:schemeClr val="accent4">
                    <a:satMod val="175000"/>
                    <a:alpha val="40000"/>
                  </a:schemeClr>
                </a:glow>
              </a:effectLst>
            </a:endParaRPr>
          </a:p>
        </p:txBody>
      </p:sp>
      <p:sp>
        <p:nvSpPr>
          <p:cNvPr id="7" name="عنصر نائب للمحتوى 6"/>
          <p:cNvSpPr>
            <a:spLocks noGrp="1"/>
          </p:cNvSpPr>
          <p:nvPr>
            <p:ph sz="quarter" idx="2"/>
          </p:nvPr>
        </p:nvSpPr>
        <p:spPr>
          <a:xfrm>
            <a:off x="381000" y="2428868"/>
            <a:ext cx="4041648" cy="3886200"/>
          </a:xfrm>
        </p:spPr>
        <p:style>
          <a:lnRef idx="1">
            <a:schemeClr val="accent4"/>
          </a:lnRef>
          <a:fillRef idx="2">
            <a:schemeClr val="accent4"/>
          </a:fillRef>
          <a:effectRef idx="1">
            <a:schemeClr val="accent4"/>
          </a:effectRef>
          <a:fontRef idx="minor">
            <a:schemeClr val="dk1"/>
          </a:fontRef>
        </p:style>
        <p:txBody>
          <a:bodyPr>
            <a:normAutofit/>
          </a:bodyPr>
          <a:lstStyle/>
          <a:p>
            <a:pPr algn="justLow"/>
            <a:r>
              <a:rPr lang="ar-IQ" sz="2400" dirty="0" smtClean="0"/>
              <a:t>خلال هذا النوع تكون مقاومة الريح ، والجاذبية الأرضية ، ووزن الجسم قد استبعدت تماما من الأداء ، وذلك من أجل السماح للرياضي بأداء دورانات أكثر ( مشابهة لتردد الخطوة إثناء الركض )</a:t>
            </a:r>
          </a:p>
          <a:p>
            <a:pPr algn="justLow">
              <a:buNone/>
            </a:pPr>
            <a:endParaRPr lang="ar-IQ" sz="2400" dirty="0" smtClean="0"/>
          </a:p>
          <a:p>
            <a:pPr algn="justLow"/>
            <a:r>
              <a:rPr lang="ar-IQ" sz="2400" dirty="0" smtClean="0"/>
              <a:t>هذا النوع يمكن أن يحسن الرياضي من زمن سرعته عن طريق زيادة تردد خطواته في الركض  </a:t>
            </a:r>
            <a:endParaRPr lang="ar-IQ" sz="2400" dirty="0"/>
          </a:p>
        </p:txBody>
      </p:sp>
      <p:sp>
        <p:nvSpPr>
          <p:cNvPr id="9" name="عنصر نائب للمحتوى 8"/>
          <p:cNvSpPr>
            <a:spLocks noGrp="1"/>
          </p:cNvSpPr>
          <p:nvPr>
            <p:ph sz="quarter" idx="4"/>
          </p:nvPr>
        </p:nvSpPr>
        <p:spPr>
          <a:xfrm>
            <a:off x="4718304" y="2428868"/>
            <a:ext cx="4041775" cy="3886200"/>
          </a:xfrm>
        </p:spPr>
        <p:style>
          <a:lnRef idx="1">
            <a:schemeClr val="accent4"/>
          </a:lnRef>
          <a:fillRef idx="2">
            <a:schemeClr val="accent4"/>
          </a:fillRef>
          <a:effectRef idx="1">
            <a:schemeClr val="accent4"/>
          </a:effectRef>
          <a:fontRef idx="minor">
            <a:schemeClr val="dk1"/>
          </a:fontRef>
        </p:style>
        <p:txBody>
          <a:bodyPr>
            <a:normAutofit/>
          </a:bodyPr>
          <a:lstStyle/>
          <a:p>
            <a:pPr algn="justLow"/>
            <a:r>
              <a:rPr lang="ar-IQ" sz="2400" dirty="0" smtClean="0"/>
              <a:t>- إيجاد ارض مائلة إلى الأسفل بدرجة تتراوح (1-3) درجات ولمسافة (50)م تقسم اى ارض مستوية وأخرى بدرجة الميل </a:t>
            </a:r>
          </a:p>
          <a:p>
            <a:pPr algn="justLow">
              <a:buNone/>
            </a:pPr>
            <a:endParaRPr lang="ar-IQ" sz="2400" dirty="0" smtClean="0"/>
          </a:p>
          <a:p>
            <a:pPr algn="justLow"/>
            <a:r>
              <a:rPr lang="ar-IQ" sz="2400" dirty="0" smtClean="0"/>
              <a:t>- الركض السريع لمسافة(30م) يتبعها الركض على المنحدر لمسافة (15 </a:t>
            </a:r>
            <a:r>
              <a:rPr lang="ar-IQ" sz="2400" dirty="0" err="1" smtClean="0"/>
              <a:t>م</a:t>
            </a:r>
            <a:r>
              <a:rPr lang="ar-IQ" sz="2400" dirty="0" smtClean="0"/>
              <a:t>) على ارض مستوية للسماح بمحاولة الاستمرار بالركض السريع بدون مساعدة الجاذبية الأرضية</a:t>
            </a:r>
            <a:endParaRPr lang="ar-IQ"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9">
                                            <p:bg/>
                                          </p:spTgt>
                                        </p:tgtEl>
                                        <p:attrNameLst>
                                          <p:attrName>style.visibility</p:attrName>
                                        </p:attrNameLst>
                                      </p:cBhvr>
                                      <p:to>
                                        <p:strVal val="visible"/>
                                      </p:to>
                                    </p:set>
                                    <p:animEffect transition="in" filter="diamond(in)">
                                      <p:cBhvr>
                                        <p:cTn id="20" dur="2000"/>
                                        <p:tgtEl>
                                          <p:spTgt spid="9">
                                            <p:bg/>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Effect transition="in" filter="diamond(in)">
                                      <p:cBhvr>
                                        <p:cTn id="25" dur="2000"/>
                                        <p:tgtEl>
                                          <p:spTgt spid="9">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diamond(in)">
                                      <p:cBhvr>
                                        <p:cTn id="30" dur="2000"/>
                                        <p:tgtEl>
                                          <p:spTgt spid="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6">
                                            <p:bg/>
                                          </p:spTgt>
                                        </p:tgtEl>
                                        <p:attrNameLst>
                                          <p:attrName>style.visibility</p:attrName>
                                        </p:attrNameLst>
                                      </p:cBhvr>
                                      <p:to>
                                        <p:strVal val="visible"/>
                                      </p:to>
                                    </p:set>
                                    <p:animEffect transition="in" filter="dissolve">
                                      <p:cBhvr>
                                        <p:cTn id="35" dur="500"/>
                                        <p:tgtEl>
                                          <p:spTgt spid="6">
                                            <p:bg/>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dissolve">
                                      <p:cBhvr>
                                        <p:cTn id="40" dur="500"/>
                                        <p:tgtEl>
                                          <p:spTgt spid="6">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7">
                                            <p:bg/>
                                          </p:spTgt>
                                        </p:tgtEl>
                                        <p:attrNameLst>
                                          <p:attrName>style.visibility</p:attrName>
                                        </p:attrNameLst>
                                      </p:cBhvr>
                                      <p:to>
                                        <p:strVal val="visible"/>
                                      </p:to>
                                    </p:set>
                                    <p:animEffect transition="in" filter="blinds(horizontal)">
                                      <p:cBhvr>
                                        <p:cTn id="45" dur="500"/>
                                        <p:tgtEl>
                                          <p:spTgt spid="7">
                                            <p:bg/>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7">
                                            <p:txEl>
                                              <p:pRg st="0" end="0"/>
                                            </p:txEl>
                                          </p:spTgt>
                                        </p:tgtEl>
                                        <p:attrNameLst>
                                          <p:attrName>style.visibility</p:attrName>
                                        </p:attrNameLst>
                                      </p:cBhvr>
                                      <p:to>
                                        <p:strVal val="visible"/>
                                      </p:to>
                                    </p:set>
                                    <p:animEffect transition="in" filter="blinds(horizontal)">
                                      <p:cBhvr>
                                        <p:cTn id="50" dur="500"/>
                                        <p:tgtEl>
                                          <p:spTgt spid="7">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7">
                                            <p:txEl>
                                              <p:pRg st="2" end="2"/>
                                            </p:txEl>
                                          </p:spTgt>
                                        </p:tgtEl>
                                        <p:attrNameLst>
                                          <p:attrName>style.visibility</p:attrName>
                                        </p:attrNameLst>
                                      </p:cBhvr>
                                      <p:to>
                                        <p:strVal val="visible"/>
                                      </p:to>
                                    </p:set>
                                    <p:animEffect transition="in" filter="blinds(horizontal)">
                                      <p:cBhvr>
                                        <p:cTn id="55"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animBg="1"/>
      <p:bldP spid="8" grpId="0" build="p" animBg="1"/>
      <p:bldP spid="7" grpId="0" build="p" animBg="1"/>
      <p:bldP spid="9"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786314" y="785794"/>
            <a:ext cx="3714776" cy="642942"/>
          </a:xfrm>
        </p:spPr>
        <p:txBody>
          <a:bodyPr>
            <a:noAutofit/>
          </a:bodyPr>
          <a:lstStyle/>
          <a:p>
            <a:pPr algn="ctr"/>
            <a:r>
              <a:rPr lang="ar-IQ" sz="2400" b="1" dirty="0" smtClean="0">
                <a:solidFill>
                  <a:schemeClr val="tx1"/>
                </a:solidFill>
                <a:effectLst>
                  <a:glow rad="228600">
                    <a:schemeClr val="accent1">
                      <a:satMod val="175000"/>
                      <a:alpha val="40000"/>
                    </a:schemeClr>
                  </a:glow>
                </a:effectLst>
                <a:latin typeface="+mn-lt"/>
                <a:ea typeface="+mn-ea"/>
                <a:cs typeface="+mn-cs"/>
              </a:rPr>
              <a:t>سحب الرياضي بواسطة نقل معينة </a:t>
            </a:r>
          </a:p>
        </p:txBody>
      </p:sp>
      <p:sp>
        <p:nvSpPr>
          <p:cNvPr id="5" name="عنصر نائب للمحتوى 4"/>
          <p:cNvSpPr>
            <a:spLocks noGrp="1"/>
          </p:cNvSpPr>
          <p:nvPr>
            <p:ph sz="quarter" idx="2"/>
          </p:nvPr>
        </p:nvSpPr>
        <p:spPr>
          <a:xfrm>
            <a:off x="381000" y="1500174"/>
            <a:ext cx="4041648" cy="5094545"/>
          </a:xfrm>
        </p:spPr>
        <p:style>
          <a:lnRef idx="1">
            <a:schemeClr val="dk1"/>
          </a:lnRef>
          <a:fillRef idx="2">
            <a:schemeClr val="dk1"/>
          </a:fillRef>
          <a:effectRef idx="1">
            <a:schemeClr val="dk1"/>
          </a:effectRef>
          <a:fontRef idx="minor">
            <a:schemeClr val="dk1"/>
          </a:fontRef>
        </p:style>
        <p:txBody>
          <a:bodyPr>
            <a:noAutofit/>
          </a:bodyPr>
          <a:lstStyle/>
          <a:p>
            <a:pPr algn="justLow"/>
            <a:r>
              <a:rPr lang="ar-IQ" sz="2400" b="1" dirty="0" smtClean="0">
                <a:solidFill>
                  <a:srgbClr val="0070C0"/>
                </a:solidFill>
              </a:rPr>
              <a:t>يستخدم هذا النوع من التدريب جهازا خاصا يثبت في إحدى أعمدة هدف كرة القدم أو إي مكان مناسب يثبت فيه هذا الجهاز ، يخرج منه حبل بمقدار (50) م ويربط بحزام حول وسط الرياضي . ويحتوي على سرع مختلفة تلائم قابلية كل رياضي </a:t>
            </a:r>
          </a:p>
          <a:p>
            <a:pPr algn="justLow"/>
            <a:r>
              <a:rPr lang="ar-IQ" sz="2400" b="1" dirty="0" smtClean="0">
                <a:solidFill>
                  <a:srgbClr val="0070C0"/>
                </a:solidFill>
              </a:rPr>
              <a:t>طريقة استخدام مشابهة لطريقة السحب بواسطة النقل </a:t>
            </a:r>
          </a:p>
          <a:p>
            <a:pPr algn="justLow"/>
            <a:r>
              <a:rPr lang="ar-IQ" sz="2400" b="1" dirty="0" smtClean="0">
                <a:solidFill>
                  <a:srgbClr val="0070C0"/>
                </a:solidFill>
              </a:rPr>
              <a:t>عند ربط الحبل بالرياضي من الوضع الطائر يقوم الجهاز بسحب الرياضي باتجاهه بالسرعة المطلوب من الجهاز إصدارها </a:t>
            </a:r>
            <a:endParaRPr lang="ar-IQ" sz="2400" b="1" dirty="0">
              <a:solidFill>
                <a:srgbClr val="0070C0"/>
              </a:solidFill>
            </a:endParaRPr>
          </a:p>
        </p:txBody>
      </p:sp>
      <p:sp>
        <p:nvSpPr>
          <p:cNvPr id="6" name="عنصر نائب للمحتوى 5"/>
          <p:cNvSpPr>
            <a:spLocks noGrp="1"/>
          </p:cNvSpPr>
          <p:nvPr>
            <p:ph sz="quarter" idx="4"/>
          </p:nvPr>
        </p:nvSpPr>
        <p:spPr>
          <a:xfrm>
            <a:off x="4718304" y="1571612"/>
            <a:ext cx="4041775" cy="4929222"/>
          </a:xfrm>
        </p:spPr>
        <p:style>
          <a:lnRef idx="1">
            <a:schemeClr val="dk1"/>
          </a:lnRef>
          <a:fillRef idx="2">
            <a:schemeClr val="dk1"/>
          </a:fillRef>
          <a:effectRef idx="1">
            <a:schemeClr val="dk1"/>
          </a:effectRef>
          <a:fontRef idx="minor">
            <a:schemeClr val="dk1"/>
          </a:fontRef>
        </p:style>
        <p:txBody>
          <a:bodyPr>
            <a:noAutofit/>
          </a:bodyPr>
          <a:lstStyle/>
          <a:p>
            <a:pPr algn="justLow"/>
            <a:r>
              <a:rPr lang="ar-IQ" sz="2400" b="1" dirty="0" smtClean="0">
                <a:solidFill>
                  <a:srgbClr val="FF0000"/>
                </a:solidFill>
              </a:rPr>
              <a:t>هذا النوع من تدريب السرعة يتم عن طريق سحب أو جر الرياضي بواسطة نقل مثل السيارة ، الدراجة ، وغيرها  من اجل أن يركض أسرع من الركض بدون مساعدة </a:t>
            </a:r>
          </a:p>
          <a:p>
            <a:pPr algn="justLow"/>
            <a:r>
              <a:rPr lang="ar-IQ" sz="2400" b="1" dirty="0" smtClean="0">
                <a:solidFill>
                  <a:srgbClr val="FF0000"/>
                </a:solidFill>
              </a:rPr>
              <a:t>- يساعد هذا التدريب في تحسين سرعة زمن الرياضي عن طريق زيادة طول الخطوة وزيادة معدل ترددها إثناء الركض . كما وان تأثيرها في تحسين زمن السرعة يكون أفضل من تحسين زمن السرعة عند استخدام الدراجة الثابتة  أو الركض على المنحدر</a:t>
            </a:r>
            <a:endParaRPr lang="ar-IQ" sz="2400" b="1" dirty="0">
              <a:solidFill>
                <a:srgbClr val="FF0000"/>
              </a:solidFill>
            </a:endParaRPr>
          </a:p>
        </p:txBody>
      </p:sp>
      <p:sp>
        <p:nvSpPr>
          <p:cNvPr id="8" name="مربع نص 7"/>
          <p:cNvSpPr txBox="1"/>
          <p:nvPr/>
        </p:nvSpPr>
        <p:spPr>
          <a:xfrm>
            <a:off x="357158" y="895633"/>
            <a:ext cx="3857652" cy="461665"/>
          </a:xfrm>
          <a:prstGeom prst="rect">
            <a:avLst/>
          </a:prstGeom>
          <a:noFill/>
        </p:spPr>
        <p:txBody>
          <a:bodyPr wrap="square" rtlCol="1">
            <a:spAutoFit/>
          </a:bodyPr>
          <a:lstStyle/>
          <a:p>
            <a:pPr algn="ctr"/>
            <a:r>
              <a:rPr lang="ar-IQ" sz="2400" b="1" dirty="0" smtClean="0">
                <a:effectLst>
                  <a:glow rad="228600">
                    <a:schemeClr val="accent1">
                      <a:satMod val="175000"/>
                      <a:alpha val="40000"/>
                    </a:schemeClr>
                  </a:glow>
                </a:effectLst>
              </a:rPr>
              <a:t>سحب الرياضي بواسطة جهاز خاص</a:t>
            </a:r>
            <a:endParaRPr lang="ar-IQ" sz="2400" b="1" dirty="0">
              <a:effectLst>
                <a:glow rad="228600">
                  <a:schemeClr val="accent1">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 to="" calcmode="lin" valueType="num">
                                      <p:cBhvr>
                                        <p:cTn id="12" dur="1" fill="hold"/>
                                        <p:tgtEl>
                                          <p:spTgt spid="6">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to="" calcmode="lin" valueType="num">
                                      <p:cBhvr>
                                        <p:cTn id="22" dur="1" fill="hold"/>
                                        <p:tgtEl>
                                          <p:spTgt spid="6">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to="" calcmode="lin" valueType="num">
                                      <p:cBhvr>
                                        <p:cTn id="27" dur="1" fill="hold"/>
                                        <p:tgtEl>
                                          <p:spTgt spid="8"/>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
                                            <p:bg/>
                                          </p:spTgt>
                                        </p:tgtEl>
                                        <p:attrNameLst>
                                          <p:attrName>style.visibility</p:attrName>
                                        </p:attrNameLst>
                                      </p:cBhvr>
                                      <p:to>
                                        <p:strVal val="visible"/>
                                      </p:to>
                                    </p:set>
                                    <p:anim to="" calcmode="lin" valueType="num">
                                      <p:cBhvr>
                                        <p:cTn id="32" dur="1" fill="hold"/>
                                        <p:tgtEl>
                                          <p:spTgt spid="5">
                                            <p:bg/>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to="" calcmode="lin" valueType="num">
                                      <p:cBhvr>
                                        <p:cTn id="37" dur="1" fill="hold"/>
                                        <p:tgtEl>
                                          <p:spTgt spid="5">
                                            <p:txEl>
                                              <p:pRg st="0" end="0"/>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 to="" calcmode="lin" valueType="num">
                                      <p:cBhvr>
                                        <p:cTn id="42" dur="1" fill="hold"/>
                                        <p:tgtEl>
                                          <p:spTgt spid="5">
                                            <p:txEl>
                                              <p:pRg st="1" end="1"/>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 to="" calcmode="lin" valueType="num">
                                      <p:cBhvr>
                                        <p:cTn id="47" dur="1" fill="hold"/>
                                        <p:tgtEl>
                                          <p:spTgt spid="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animBg="1"/>
      <p:bldP spid="6" grpId="0" build="p"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a:spLocks noGrp="1"/>
          </p:cNvSpPr>
          <p:nvPr>
            <p:ph type="body" sz="half" idx="3"/>
          </p:nvPr>
        </p:nvSpPr>
        <p:spPr>
          <a:xfrm>
            <a:off x="4721225" y="1071546"/>
            <a:ext cx="4041775" cy="814390"/>
          </a:xfrm>
        </p:spPr>
        <p:txBody>
          <a:bodyPr/>
          <a:lstStyle/>
          <a:p>
            <a:pPr algn="ctr"/>
            <a:r>
              <a:rPr lang="ar-IQ" sz="2400" dirty="0" smtClean="0"/>
              <a:t>الركض السريع على جهاز الركض الكهربائي</a:t>
            </a:r>
            <a:endParaRPr lang="ar-IQ" sz="2400" dirty="0"/>
          </a:p>
        </p:txBody>
      </p:sp>
      <p:sp>
        <p:nvSpPr>
          <p:cNvPr id="5" name="عنصر نائب للمحتوى 4"/>
          <p:cNvSpPr>
            <a:spLocks noGrp="1"/>
          </p:cNvSpPr>
          <p:nvPr>
            <p:ph sz="quarter" idx="2"/>
          </p:nvPr>
        </p:nvSpPr>
        <p:spPr>
          <a:xfrm>
            <a:off x="381000" y="1071546"/>
            <a:ext cx="4041648" cy="5523173"/>
          </a:xfrm>
        </p:spPr>
        <p:txBody>
          <a:bodyPr/>
          <a:lstStyle/>
          <a:p>
            <a:endParaRPr lang="ar-IQ" dirty="0"/>
          </a:p>
        </p:txBody>
      </p:sp>
      <p:sp>
        <p:nvSpPr>
          <p:cNvPr id="6" name="عنصر نائب للمحتوى 5"/>
          <p:cNvSpPr>
            <a:spLocks noGrp="1"/>
          </p:cNvSpPr>
          <p:nvPr>
            <p:ph sz="quarter" idx="4"/>
          </p:nvPr>
        </p:nvSpPr>
        <p:spPr>
          <a:xfrm>
            <a:off x="4718304" y="2428868"/>
            <a:ext cx="4041775" cy="3886200"/>
          </a:xfrm>
          <a:solidFill>
            <a:schemeClr val="accent2">
              <a:lumMod val="20000"/>
              <a:lumOff val="80000"/>
            </a:schemeClr>
          </a:solidFill>
        </p:spPr>
        <p:txBody>
          <a:bodyPr>
            <a:normAutofit lnSpcReduction="10000"/>
          </a:bodyPr>
          <a:lstStyle/>
          <a:p>
            <a:pPr algn="justLow"/>
            <a:r>
              <a:rPr lang="ar-IQ" sz="2400" dirty="0" smtClean="0"/>
              <a:t>يستخدم السرع العالية التي تتراوح بين    (0-36) ميل بالساعة لتحسن سرعة ركض الرياضيين عن طريق زيادة طول الخطوة وترددها فالركض على هذا الجهاز يكون بالزمن وليس بالمسافة </a:t>
            </a:r>
          </a:p>
          <a:p>
            <a:pPr algn="justLow"/>
            <a:endParaRPr lang="ar-IQ" sz="2400" dirty="0" smtClean="0"/>
          </a:p>
          <a:p>
            <a:pPr algn="justLow"/>
            <a:r>
              <a:rPr lang="ar-IQ" sz="2400" dirty="0" smtClean="0"/>
              <a:t>يجب تحويل المسافة إلى زمن من عند الركض على هذا الجهاز وقد ذكر بان كل 10 ياردة = 1 ثانية ركض على الجهاز </a:t>
            </a:r>
            <a:endParaRPr lang="ar-IQ" sz="2400" dirty="0"/>
          </a:p>
        </p:txBody>
      </p:sp>
      <p:pic>
        <p:nvPicPr>
          <p:cNvPr id="1026" name="Picture 2" descr="C:\Documents and Settings\Administrator\My Documents\My Pictures\vlcsnap-2012-01-07-12h05m19s17.png"/>
          <p:cNvPicPr>
            <a:picLocks noChangeAspect="1" noChangeArrowheads="1"/>
          </p:cNvPicPr>
          <p:nvPr/>
        </p:nvPicPr>
        <p:blipFill>
          <a:blip r:embed="rId2"/>
          <a:srcRect/>
          <a:stretch>
            <a:fillRect/>
          </a:stretch>
        </p:blipFill>
        <p:spPr bwMode="auto">
          <a:xfrm>
            <a:off x="428596" y="1071546"/>
            <a:ext cx="4000528" cy="557216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randombar(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blinds(horizontal)">
                                      <p:cBhvr>
                                        <p:cTn id="17" dur="500"/>
                                        <p:tgtEl>
                                          <p:spTgt spid="6">
                                            <p:bg/>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blinds(horizontal)">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linds(horizontal)">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diamond(in)">
                                      <p:cBhvr>
                                        <p:cTn id="3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5353496" y="928670"/>
            <a:ext cx="3383280" cy="877824"/>
          </a:xfrm>
        </p:spPr>
        <p:style>
          <a:lnRef idx="1">
            <a:schemeClr val="accent6"/>
          </a:lnRef>
          <a:fillRef idx="2">
            <a:schemeClr val="accent6"/>
          </a:fillRef>
          <a:effectRef idx="1">
            <a:schemeClr val="accent6"/>
          </a:effectRef>
          <a:fontRef idx="minor">
            <a:schemeClr val="dk1"/>
          </a:fontRef>
        </p:style>
        <p:txBody>
          <a:bodyPr anchor="ctr">
            <a:normAutofit/>
          </a:bodyPr>
          <a:lstStyle/>
          <a:p>
            <a:pPr algn="ctr"/>
            <a:r>
              <a:rPr lang="ar-EG" sz="3200" dirty="0" smtClean="0">
                <a:cs typeface="+mn-cs"/>
              </a:rPr>
              <a:t>بعض الإرشادات العامة </a:t>
            </a:r>
            <a:endParaRPr lang="ar-IQ" sz="3200" dirty="0">
              <a:cs typeface="+mn-cs"/>
            </a:endParaRPr>
          </a:p>
        </p:txBody>
      </p:sp>
      <p:sp>
        <p:nvSpPr>
          <p:cNvPr id="7" name="عنصر نائب للنص 6"/>
          <p:cNvSpPr>
            <a:spLocks noGrp="1"/>
          </p:cNvSpPr>
          <p:nvPr>
            <p:ph type="body" idx="2"/>
          </p:nvPr>
        </p:nvSpPr>
        <p:spPr/>
        <p:txBody>
          <a:bodyPr/>
          <a:lstStyle/>
          <a:p>
            <a:endParaRPr lang="ar-IQ" dirty="0"/>
          </a:p>
        </p:txBody>
      </p:sp>
      <p:sp>
        <p:nvSpPr>
          <p:cNvPr id="6" name="عنصر نائب للمحتوى 5"/>
          <p:cNvSpPr>
            <a:spLocks noGrp="1"/>
          </p:cNvSpPr>
          <p:nvPr>
            <p:ph sz="half" idx="1"/>
          </p:nvPr>
        </p:nvSpPr>
        <p:spPr/>
        <p:style>
          <a:lnRef idx="1">
            <a:schemeClr val="accent1"/>
          </a:lnRef>
          <a:fillRef idx="3">
            <a:schemeClr val="accent1"/>
          </a:fillRef>
          <a:effectRef idx="2">
            <a:schemeClr val="accent1"/>
          </a:effectRef>
          <a:fontRef idx="minor">
            <a:schemeClr val="lt1"/>
          </a:fontRef>
        </p:style>
        <p:txBody>
          <a:bodyPr>
            <a:normAutofit fontScale="77500" lnSpcReduction="20000"/>
          </a:bodyPr>
          <a:lstStyle/>
          <a:p>
            <a:pPr algn="justLow"/>
            <a:r>
              <a:rPr lang="ar-EG" dirty="0" smtClean="0"/>
              <a:t>يجب العناية بعمليات التهيئة والإعداد          ( الإحماء) قبل بدأ تدريبات السرعة للوقاية من الإصابات في العضلات والأوتار والأربطة .</a:t>
            </a:r>
          </a:p>
          <a:p>
            <a:pPr algn="justLow"/>
            <a:r>
              <a:rPr lang="ar-EG" dirty="0" smtClean="0"/>
              <a:t>يفضل البدء بتمرينات السرعة عقب الإحماء مباشرة حتى يمكن الاستفادة بفاعلية هذه التمرينات وعدم تأثر الجسم بالتعب </a:t>
            </a:r>
          </a:p>
          <a:p>
            <a:pPr algn="justLow"/>
            <a:r>
              <a:rPr lang="ar-EG" dirty="0" smtClean="0"/>
              <a:t>الاهتمام بتنمية القوة العضلية حتى يمكن بذلك تنمية السرعة الانتقال .</a:t>
            </a:r>
          </a:p>
          <a:p>
            <a:pPr algn="justLow"/>
            <a:r>
              <a:rPr lang="ar-EG" dirty="0" smtClean="0"/>
              <a:t>الاستفادة من تأثير عامل المرونة والمطاطية على تمرينات السرعة وكذلك القدرة على الاسترخاء .</a:t>
            </a:r>
          </a:p>
          <a:p>
            <a:pPr algn="justLow"/>
            <a:r>
              <a:rPr lang="ar-EG" dirty="0" smtClean="0"/>
              <a:t>يفضل في الألعاب التي تستخدم أداة أن تنمي السرعة بدون أداة اللعب ثم بعد ذلك باستخدام أداة اللعب كالجري بدون الكرة ثم الجري بدون كرة والجري بدون عصا في الهوكي ثم الجري بالعصا .... ألخ </a:t>
            </a:r>
            <a:endParaRPr lang="ar-IQ" dirty="0"/>
          </a:p>
        </p:txBody>
      </p:sp>
      <p:pic>
        <p:nvPicPr>
          <p:cNvPr id="2050" name="Picture 2" descr="C:\Documents and Settings\Administrator\Desktop\صور رياضية\imagesCA5I8NG8.jpg"/>
          <p:cNvPicPr>
            <a:picLocks noChangeAspect="1" noChangeArrowheads="1"/>
          </p:cNvPicPr>
          <p:nvPr/>
        </p:nvPicPr>
        <p:blipFill>
          <a:blip r:embed="rId2"/>
          <a:srcRect/>
          <a:stretch>
            <a:fillRect/>
          </a:stretch>
        </p:blipFill>
        <p:spPr bwMode="auto">
          <a:xfrm>
            <a:off x="5286380" y="2000240"/>
            <a:ext cx="3500462" cy="450059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circle(in)">
                                      <p:cBhvr>
                                        <p:cTn id="12" dur="20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dissolve">
                                      <p:cBhvr>
                                        <p:cTn id="17" dur="500"/>
                                        <p:tgtEl>
                                          <p:spTgt spid="6">
                                            <p:bg/>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dissolv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dissolve">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dissolve">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dissolve">
                                      <p:cBhvr>
                                        <p:cTn id="37" dur="500"/>
                                        <p:tgtEl>
                                          <p:spTgt spid="6">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dissolve">
                                      <p:cBhvr>
                                        <p:cTn id="4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428596" y="428604"/>
            <a:ext cx="4071966" cy="785818"/>
          </a:xfrm>
        </p:spPr>
        <p:style>
          <a:lnRef idx="1">
            <a:schemeClr val="accent2"/>
          </a:lnRef>
          <a:fillRef idx="2">
            <a:schemeClr val="accent2"/>
          </a:fillRef>
          <a:effectRef idx="1">
            <a:schemeClr val="accent2"/>
          </a:effectRef>
          <a:fontRef idx="minor">
            <a:schemeClr val="dk1"/>
          </a:fontRef>
        </p:style>
        <p:txBody>
          <a:bodyPr/>
          <a:lstStyle/>
          <a:p>
            <a:pPr algn="ctr"/>
            <a:r>
              <a:rPr lang="ar-IQ" dirty="0" smtClean="0">
                <a:cs typeface="+mn-cs"/>
              </a:rPr>
              <a:t>مرحلة سرعة رد الفعل</a:t>
            </a:r>
            <a:endParaRPr lang="ar-IQ" dirty="0">
              <a:cs typeface="+mn-cs"/>
            </a:endParaRPr>
          </a:p>
        </p:txBody>
      </p:sp>
      <p:sp>
        <p:nvSpPr>
          <p:cNvPr id="9" name="عنصر نائب للنص 8"/>
          <p:cNvSpPr>
            <a:spLocks noGrp="1"/>
          </p:cNvSpPr>
          <p:nvPr>
            <p:ph type="body" sz="half" idx="3"/>
          </p:nvPr>
        </p:nvSpPr>
        <p:spPr/>
        <p:txBody>
          <a:bodyPr/>
          <a:lstStyle/>
          <a:p>
            <a:pPr algn="ctr"/>
            <a:r>
              <a:rPr lang="ar-IQ" dirty="0" smtClean="0"/>
              <a:t>يقسم زمن رد الفعل إلى</a:t>
            </a:r>
            <a:endParaRPr lang="ar-IQ" dirty="0"/>
          </a:p>
        </p:txBody>
      </p:sp>
      <p:sp>
        <p:nvSpPr>
          <p:cNvPr id="7" name="عنصر نائب للمحتوى 6"/>
          <p:cNvSpPr>
            <a:spLocks noGrp="1"/>
          </p:cNvSpPr>
          <p:nvPr>
            <p:ph sz="quarter" idx="2"/>
          </p:nvPr>
        </p:nvSpPr>
        <p:spPr>
          <a:xfrm>
            <a:off x="381000" y="1285860"/>
            <a:ext cx="4041648" cy="5308859"/>
          </a:xfrm>
        </p:spPr>
        <p:style>
          <a:lnRef idx="1">
            <a:schemeClr val="accent6"/>
          </a:lnRef>
          <a:fillRef idx="2">
            <a:schemeClr val="accent6"/>
          </a:fillRef>
          <a:effectRef idx="1">
            <a:schemeClr val="accent6"/>
          </a:effectRef>
          <a:fontRef idx="minor">
            <a:schemeClr val="dk1"/>
          </a:fontRef>
        </p:style>
        <p:txBody>
          <a:bodyPr>
            <a:normAutofit/>
          </a:bodyPr>
          <a:lstStyle/>
          <a:p>
            <a:pPr algn="justLow"/>
            <a:r>
              <a:rPr lang="ar-IQ" sz="2400" b="1" dirty="0" smtClean="0">
                <a:solidFill>
                  <a:srgbClr val="FF0000"/>
                </a:solidFill>
              </a:rPr>
              <a:t>ويقصد </a:t>
            </a:r>
            <a:r>
              <a:rPr lang="ar-IQ" sz="2400" b="1" dirty="0" err="1" smtClean="0">
                <a:solidFill>
                  <a:srgbClr val="FF0000"/>
                </a:solidFill>
              </a:rPr>
              <a:t>بها</a:t>
            </a:r>
            <a:r>
              <a:rPr lang="ar-IQ" sz="2400" b="1" dirty="0" smtClean="0">
                <a:solidFill>
                  <a:srgbClr val="FF0000"/>
                </a:solidFill>
              </a:rPr>
              <a:t> الفترة الزمنية الواقعة ما بين حدوث المثير ( البصري – السمعي ) وأول انقباض عضلي كرد فعل لهذا المثير .</a:t>
            </a:r>
          </a:p>
          <a:p>
            <a:pPr algn="justLow"/>
            <a:r>
              <a:rPr lang="ar-IQ" sz="2400" dirty="0" smtClean="0"/>
              <a:t>يمكن لنا تطوير سرعة رد الفعل من خلال التدريبات التي تحتوي في تركيبها على مثير سمعي – بصري + رد فعل أو استجابة سريعة من اللاعب ، كما يمكن لنا القول بأن مستوى العمل المتضامن والمتوافق بين الجهازين العضلي والعصبي يتحكم بدرجة كبيرة في رد الفعل</a:t>
            </a:r>
          </a:p>
          <a:p>
            <a:pPr algn="justLow"/>
            <a:r>
              <a:rPr lang="ar-IQ" sz="2400" dirty="0" smtClean="0"/>
              <a:t>المستوى </a:t>
            </a:r>
            <a:r>
              <a:rPr lang="ar-IQ" sz="2400" dirty="0" err="1" smtClean="0"/>
              <a:t>المهاري</a:t>
            </a:r>
            <a:r>
              <a:rPr lang="ar-IQ" sz="2400" dirty="0" smtClean="0"/>
              <a:t> للفرد والقدرة على اختيار نوع</a:t>
            </a:r>
            <a:endParaRPr lang="ar-IQ" sz="2400" dirty="0"/>
          </a:p>
        </p:txBody>
      </p:sp>
      <p:sp>
        <p:nvSpPr>
          <p:cNvPr id="10" name="عنصر نائب للمحتوى 9"/>
          <p:cNvSpPr>
            <a:spLocks noGrp="1"/>
          </p:cNvSpPr>
          <p:nvPr>
            <p:ph sz="quarter" idx="4"/>
          </p:nvPr>
        </p:nvSpPr>
        <p:spPr/>
        <p:style>
          <a:lnRef idx="1">
            <a:schemeClr val="accent5"/>
          </a:lnRef>
          <a:fillRef idx="3">
            <a:schemeClr val="accent5"/>
          </a:fillRef>
          <a:effectRef idx="2">
            <a:schemeClr val="accent5"/>
          </a:effectRef>
          <a:fontRef idx="minor">
            <a:schemeClr val="lt1"/>
          </a:fontRef>
        </p:style>
        <p:txBody>
          <a:bodyPr>
            <a:normAutofit/>
          </a:bodyPr>
          <a:lstStyle/>
          <a:p>
            <a:pPr algn="justLow"/>
            <a:r>
              <a:rPr lang="ar-IQ" sz="2400" dirty="0" smtClean="0"/>
              <a:t>ظهور المثير في المستقبل ( الإذن – العين – الجلد – العضلات )</a:t>
            </a:r>
          </a:p>
          <a:p>
            <a:pPr algn="justLow"/>
            <a:r>
              <a:rPr lang="ar-IQ" sz="2400" dirty="0" smtClean="0"/>
              <a:t>انتقال الإثارة إلى الجهاز العصبي المركزي ( بواسطة العصب    الحسي )</a:t>
            </a:r>
          </a:p>
          <a:p>
            <a:pPr algn="justLow"/>
            <a:r>
              <a:rPr lang="ar-IQ" sz="2400" dirty="0" smtClean="0"/>
              <a:t>بناء وتكوين الأمر بالحركة .</a:t>
            </a:r>
          </a:p>
          <a:p>
            <a:pPr algn="justLow"/>
            <a:r>
              <a:rPr lang="ar-IQ" sz="2400" dirty="0" smtClean="0"/>
              <a:t>انتقال الأمر من الجهاز العصبي المركزي إلى العضلات ( بواسطة العصب المركزي )</a:t>
            </a:r>
            <a:endParaRPr lang="ar-IQ" sz="2400" dirty="0"/>
          </a:p>
        </p:txBody>
      </p:sp>
      <p:pic>
        <p:nvPicPr>
          <p:cNvPr id="3074" name="Picture 2" descr="C:\Documents and Settings\Administrator\Desktop\صور رياضية\5WMCAF4K3AUCANK22MXCAZ1ZXOFCA5Z3N04CAN9OM25CA2T9HLTCAMVG23HCA8RGKI4CA2CRES3CAI2IO5MCAUA8NN3CA50ZB41CA3JQS01CA8OOLVPCAQAX6DLCADQCPOHCAJWRI2PCANUS391CA3HEW0D.jpg"/>
          <p:cNvPicPr>
            <a:picLocks noChangeAspect="1" noChangeArrowheads="1"/>
          </p:cNvPicPr>
          <p:nvPr/>
        </p:nvPicPr>
        <p:blipFill>
          <a:blip r:embed="rId2"/>
          <a:srcRect/>
          <a:stretch>
            <a:fillRect/>
          </a:stretch>
        </p:blipFill>
        <p:spPr bwMode="auto">
          <a:xfrm>
            <a:off x="4714876" y="428604"/>
            <a:ext cx="4000528" cy="1785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ox(in)">
                                      <p:cBhvr>
                                        <p:cTn id="12" dur="5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bg/>
                                          </p:spTgt>
                                        </p:tgtEl>
                                        <p:attrNameLst>
                                          <p:attrName>style.visibility</p:attrName>
                                        </p:attrNameLst>
                                      </p:cBhvr>
                                      <p:to>
                                        <p:strVal val="visible"/>
                                      </p:to>
                                    </p:set>
                                    <p:animEffect transition="in" filter="box(in)">
                                      <p:cBhvr>
                                        <p:cTn id="17" dur="500"/>
                                        <p:tgtEl>
                                          <p:spTgt spid="7">
                                            <p:bg/>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ox(in)">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box(in)">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box(in)">
                                      <p:cBhvr>
                                        <p:cTn id="32" dur="500"/>
                                        <p:tgtEl>
                                          <p:spTgt spid="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9">
                                            <p:bg/>
                                          </p:spTgt>
                                        </p:tgtEl>
                                        <p:attrNameLst>
                                          <p:attrName>style.visibility</p:attrName>
                                        </p:attrNameLst>
                                      </p:cBhvr>
                                      <p:to>
                                        <p:strVal val="visible"/>
                                      </p:to>
                                    </p:set>
                                    <p:animEffect transition="in" filter="circle(in)">
                                      <p:cBhvr>
                                        <p:cTn id="37" dur="2000"/>
                                        <p:tgtEl>
                                          <p:spTgt spid="9">
                                            <p:bg/>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circle(in)">
                                      <p:cBhvr>
                                        <p:cTn id="42" dur="20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bg/>
                                          </p:spTgt>
                                        </p:tgtEl>
                                        <p:attrNameLst>
                                          <p:attrName>style.visibility</p:attrName>
                                        </p:attrNameLst>
                                      </p:cBhvr>
                                      <p:to>
                                        <p:strVal val="visible"/>
                                      </p:to>
                                    </p:set>
                                    <p:animEffect transition="in" filter="blinds(horizontal)">
                                      <p:cBhvr>
                                        <p:cTn id="47" dur="500"/>
                                        <p:tgtEl>
                                          <p:spTgt spid="10">
                                            <p:bg/>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
                                            <p:txEl>
                                              <p:pRg st="0" end="0"/>
                                            </p:txEl>
                                          </p:spTgt>
                                        </p:tgtEl>
                                        <p:attrNameLst>
                                          <p:attrName>style.visibility</p:attrName>
                                        </p:attrNameLst>
                                      </p:cBhvr>
                                      <p:to>
                                        <p:strVal val="visible"/>
                                      </p:to>
                                    </p:set>
                                    <p:animEffect transition="in" filter="blinds(horizontal)">
                                      <p:cBhvr>
                                        <p:cTn id="52" dur="500"/>
                                        <p:tgtEl>
                                          <p:spTgt spid="10">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0">
                                            <p:txEl>
                                              <p:pRg st="1" end="1"/>
                                            </p:txEl>
                                          </p:spTgt>
                                        </p:tgtEl>
                                        <p:attrNameLst>
                                          <p:attrName>style.visibility</p:attrName>
                                        </p:attrNameLst>
                                      </p:cBhvr>
                                      <p:to>
                                        <p:strVal val="visible"/>
                                      </p:to>
                                    </p:set>
                                    <p:animEffect transition="in" filter="blinds(horizontal)">
                                      <p:cBhvr>
                                        <p:cTn id="57" dur="500"/>
                                        <p:tgtEl>
                                          <p:spTgt spid="10">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0">
                                            <p:txEl>
                                              <p:pRg st="2" end="2"/>
                                            </p:txEl>
                                          </p:spTgt>
                                        </p:tgtEl>
                                        <p:attrNameLst>
                                          <p:attrName>style.visibility</p:attrName>
                                        </p:attrNameLst>
                                      </p:cBhvr>
                                      <p:to>
                                        <p:strVal val="visible"/>
                                      </p:to>
                                    </p:set>
                                    <p:animEffect transition="in" filter="blinds(horizontal)">
                                      <p:cBhvr>
                                        <p:cTn id="62" dur="500"/>
                                        <p:tgtEl>
                                          <p:spTgt spid="10">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0">
                                            <p:txEl>
                                              <p:pRg st="3" end="3"/>
                                            </p:txEl>
                                          </p:spTgt>
                                        </p:tgtEl>
                                        <p:attrNameLst>
                                          <p:attrName>style.visibility</p:attrName>
                                        </p:attrNameLst>
                                      </p:cBhvr>
                                      <p:to>
                                        <p:strVal val="visible"/>
                                      </p:to>
                                    </p:set>
                                    <p:animEffect transition="in" filter="blinds(horizontal)">
                                      <p:cBhvr>
                                        <p:cTn id="6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build="p" animBg="1"/>
      <p:bldP spid="7" grpId="0" build="p" animBg="1"/>
      <p:bldP spid="10"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357166"/>
            <a:ext cx="8382000" cy="1069848"/>
          </a:xfrm>
        </p:spPr>
        <p:style>
          <a:lnRef idx="1">
            <a:schemeClr val="accent6"/>
          </a:lnRef>
          <a:fillRef idx="2">
            <a:schemeClr val="accent6"/>
          </a:fillRef>
          <a:effectRef idx="1">
            <a:schemeClr val="accent6"/>
          </a:effectRef>
          <a:fontRef idx="minor">
            <a:schemeClr val="dk1"/>
          </a:fontRef>
        </p:style>
        <p:txBody>
          <a:bodyPr>
            <a:normAutofit/>
          </a:bodyPr>
          <a:lstStyle/>
          <a:p>
            <a:pPr algn="justLow"/>
            <a:r>
              <a:rPr lang="ar-IQ" sz="2400" dirty="0" smtClean="0">
                <a:cs typeface="+mn-cs"/>
              </a:rPr>
              <a:t>يعتبر اكتساب الفرد لعدد كبير من المهارات الحركية والقدرات الخططية من أهم الأسس لتطوير وترقية سرعة الاستجابة ويجب أن نفرق بين نوعين من الاستجابة هما  </a:t>
            </a:r>
            <a:endParaRPr lang="ar-IQ" sz="2400" dirty="0">
              <a:cs typeface="+mn-cs"/>
            </a:endParaRPr>
          </a:p>
        </p:txBody>
      </p:sp>
      <p:sp>
        <p:nvSpPr>
          <p:cNvPr id="3" name="عنصر نائب للنص 2"/>
          <p:cNvSpPr>
            <a:spLocks noGrp="1"/>
          </p:cNvSpPr>
          <p:nvPr>
            <p:ph type="body" idx="1"/>
          </p:nvPr>
        </p:nvSpPr>
        <p:spPr>
          <a:xfrm>
            <a:off x="381000" y="1400164"/>
            <a:ext cx="4041648" cy="457200"/>
          </a:xfrm>
        </p:spPr>
        <p:txBody>
          <a:bodyPr/>
          <a:lstStyle/>
          <a:p>
            <a:pPr algn="ctr"/>
            <a:r>
              <a:rPr lang="ar-IQ" dirty="0" smtClean="0"/>
              <a:t>الاستجابة المركبة</a:t>
            </a:r>
            <a:endParaRPr lang="ar-IQ" dirty="0"/>
          </a:p>
        </p:txBody>
      </p:sp>
      <p:sp>
        <p:nvSpPr>
          <p:cNvPr id="4" name="عنصر نائب للنص 3"/>
          <p:cNvSpPr>
            <a:spLocks noGrp="1"/>
          </p:cNvSpPr>
          <p:nvPr>
            <p:ph type="body" sz="half" idx="3"/>
          </p:nvPr>
        </p:nvSpPr>
        <p:spPr>
          <a:xfrm>
            <a:off x="4721225" y="1928802"/>
            <a:ext cx="4041775" cy="457200"/>
          </a:xfrm>
        </p:spPr>
        <p:txBody>
          <a:bodyPr/>
          <a:lstStyle/>
          <a:p>
            <a:pPr algn="ctr"/>
            <a:r>
              <a:rPr lang="ar-IQ" sz="2000" dirty="0" smtClean="0"/>
              <a:t>الاستجابة البسيطة</a:t>
            </a:r>
            <a:endParaRPr lang="ar-IQ" sz="2000" dirty="0"/>
          </a:p>
        </p:txBody>
      </p:sp>
      <p:sp>
        <p:nvSpPr>
          <p:cNvPr id="5" name="عنصر نائب للمحتوى 4"/>
          <p:cNvSpPr>
            <a:spLocks noGrp="1"/>
          </p:cNvSpPr>
          <p:nvPr>
            <p:ph sz="quarter" idx="2"/>
          </p:nvPr>
        </p:nvSpPr>
        <p:spPr>
          <a:xfrm>
            <a:off x="381000" y="1785926"/>
            <a:ext cx="4041648" cy="4808793"/>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Low"/>
            <a:r>
              <a:rPr lang="ar-IQ" dirty="0" smtClean="0"/>
              <a:t>في هذا النوع من الاستجابة لا يعرف اللاعب نوع المثير الذي سيحدث سلفا وكذلك نوع الاستجابة حيث تتميز الاستجابة الحركية بوجود كثير من المثيرات بالإضافة إلى تعدد الحركات الاستجابة . وخلال فترة الرجع للاستجابة المركبة يحدث ما يأتي </a:t>
            </a:r>
          </a:p>
          <a:p>
            <a:pPr algn="justLow"/>
            <a:r>
              <a:rPr lang="ar-IQ" b="1" dirty="0" smtClean="0"/>
              <a:t>1- اللحظة الحسية التي تتكون من استقبال المثير </a:t>
            </a:r>
          </a:p>
          <a:p>
            <a:pPr algn="justLow"/>
            <a:r>
              <a:rPr lang="ar-IQ" b="1" dirty="0" smtClean="0"/>
              <a:t>2- لحظة تمييز المدرك من تميزه من المثيرات الحادثة في نفس الوقت </a:t>
            </a:r>
          </a:p>
          <a:p>
            <a:pPr algn="justLow"/>
            <a:r>
              <a:rPr lang="ar-IQ" b="1" dirty="0" smtClean="0"/>
              <a:t>3- لحظة التعرف وتعنى تنظيم المثير ضمن مجموعة معينة معروفة </a:t>
            </a:r>
          </a:p>
          <a:p>
            <a:pPr algn="justLow"/>
            <a:r>
              <a:rPr lang="ar-IQ" b="1" dirty="0" smtClean="0"/>
              <a:t>4- لحظة  اختيار الاستجابة الحركية الصحيحة المناسبة .</a:t>
            </a:r>
          </a:p>
          <a:p>
            <a:pPr algn="justLow"/>
            <a:r>
              <a:rPr lang="ar-IQ" b="1" dirty="0" smtClean="0"/>
              <a:t>5- اللحظة الحركية ( الختامية ) لفترة زمن الرجوع للاستجابة المركبة .</a:t>
            </a:r>
            <a:endParaRPr lang="ar-IQ" b="1" dirty="0"/>
          </a:p>
        </p:txBody>
      </p:sp>
      <p:sp>
        <p:nvSpPr>
          <p:cNvPr id="6" name="عنصر نائب للمحتوى 5"/>
          <p:cNvSpPr>
            <a:spLocks noGrp="1"/>
          </p:cNvSpPr>
          <p:nvPr>
            <p:ph sz="quarter" idx="4"/>
          </p:nvPr>
        </p:nvSpPr>
        <p:spPr>
          <a:xfrm>
            <a:off x="4718304" y="2428868"/>
            <a:ext cx="4041775" cy="3886200"/>
          </a:xfrm>
        </p:spPr>
        <p:style>
          <a:lnRef idx="1">
            <a:schemeClr val="accent1"/>
          </a:lnRef>
          <a:fillRef idx="3">
            <a:schemeClr val="accent1"/>
          </a:fillRef>
          <a:effectRef idx="2">
            <a:schemeClr val="accent1"/>
          </a:effectRef>
          <a:fontRef idx="minor">
            <a:schemeClr val="lt1"/>
          </a:fontRef>
        </p:style>
        <p:txBody>
          <a:bodyPr>
            <a:noAutofit/>
          </a:bodyPr>
          <a:lstStyle/>
          <a:p>
            <a:pPr algn="justLow"/>
            <a:r>
              <a:rPr lang="ar-IQ" b="1" dirty="0" smtClean="0"/>
              <a:t>وهي الاستجابة التي يعرف فيها اللاعب سلفا نوع المثير المتوقع ويكون على أهبة الاستعداد للاستجابة بصورة معينة كما في البدء في مسابقات العدو أو السباحة وهي عبارة عن عملية إرسال مثير شرطي معروف والاستجابة لذلك المثير ويمكن تقسيم عملية الاستجابة البسيطة إلى الفترات التالية </a:t>
            </a:r>
          </a:p>
          <a:p>
            <a:pPr algn="justLow"/>
            <a:r>
              <a:rPr lang="ar-IQ" b="1" dirty="0" smtClean="0">
                <a:solidFill>
                  <a:schemeClr val="tx1"/>
                </a:solidFill>
              </a:rPr>
              <a:t>1- الفترة الإعدادية</a:t>
            </a:r>
          </a:p>
          <a:p>
            <a:pPr algn="justLow"/>
            <a:r>
              <a:rPr lang="ar-IQ" b="1" dirty="0" smtClean="0">
                <a:solidFill>
                  <a:schemeClr val="tx1"/>
                </a:solidFill>
              </a:rPr>
              <a:t>2- الفترة الرئيسية</a:t>
            </a:r>
          </a:p>
          <a:p>
            <a:pPr algn="justLow"/>
            <a:r>
              <a:rPr lang="ar-IQ" b="1" dirty="0" smtClean="0">
                <a:solidFill>
                  <a:schemeClr val="tx1"/>
                </a:solidFill>
              </a:rPr>
              <a:t>3- الفترة الختامية</a:t>
            </a:r>
            <a:endParaRPr lang="ar-IQ"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dissolve">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ssolv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bg/>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bg/>
                                          </p:spTgt>
                                        </p:tgtEl>
                                        <p:attrNameLst>
                                          <p:attrName>style.visibility</p:attrName>
                                        </p:attrNameLst>
                                      </p:cBhvr>
                                      <p:to>
                                        <p:strVal val="visible"/>
                                      </p:to>
                                    </p:set>
                                    <p:animEffect transition="in" filter="box(in)">
                                      <p:cBhvr>
                                        <p:cTn id="42" dur="500"/>
                                        <p:tgtEl>
                                          <p:spTgt spid="3">
                                            <p:bg/>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box(in)">
                                      <p:cBhvr>
                                        <p:cTn id="47" dur="500"/>
                                        <p:tgtEl>
                                          <p:spTgt spid="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
                                            <p:bg/>
                                          </p:spTgt>
                                        </p:tgtEl>
                                        <p:attrNameLst>
                                          <p:attrName>style.visibility</p:attrName>
                                        </p:attrNameLst>
                                      </p:cBhvr>
                                      <p:to>
                                        <p:strVal val="visible"/>
                                      </p:to>
                                    </p:set>
                                    <p:animEffect transition="in" filter="dissolve">
                                      <p:cBhvr>
                                        <p:cTn id="52" dur="500"/>
                                        <p:tgtEl>
                                          <p:spTgt spid="5">
                                            <p:bg/>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
                                            <p:txEl>
                                              <p:pRg st="0" end="0"/>
                                            </p:txEl>
                                          </p:spTgt>
                                        </p:tgtEl>
                                        <p:attrNameLst>
                                          <p:attrName>style.visibility</p:attrName>
                                        </p:attrNameLst>
                                      </p:cBhvr>
                                      <p:to>
                                        <p:strVal val="visible"/>
                                      </p:to>
                                    </p:set>
                                    <p:animEffect transition="in" filter="dissolve">
                                      <p:cBhvr>
                                        <p:cTn id="57" dur="500"/>
                                        <p:tgtEl>
                                          <p:spTgt spid="5">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
                                            <p:txEl>
                                              <p:pRg st="1" end="1"/>
                                            </p:txEl>
                                          </p:spTgt>
                                        </p:tgtEl>
                                        <p:attrNameLst>
                                          <p:attrName>style.visibility</p:attrName>
                                        </p:attrNameLst>
                                      </p:cBhvr>
                                      <p:to>
                                        <p:strVal val="visible"/>
                                      </p:to>
                                    </p:set>
                                    <p:animEffect transition="in" filter="dissolve">
                                      <p:cBhvr>
                                        <p:cTn id="62" dur="500"/>
                                        <p:tgtEl>
                                          <p:spTgt spid="5">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
                                            <p:txEl>
                                              <p:pRg st="2" end="2"/>
                                            </p:txEl>
                                          </p:spTgt>
                                        </p:tgtEl>
                                        <p:attrNameLst>
                                          <p:attrName>style.visibility</p:attrName>
                                        </p:attrNameLst>
                                      </p:cBhvr>
                                      <p:to>
                                        <p:strVal val="visible"/>
                                      </p:to>
                                    </p:set>
                                    <p:animEffect transition="in" filter="dissolve">
                                      <p:cBhvr>
                                        <p:cTn id="67" dur="500"/>
                                        <p:tgtEl>
                                          <p:spTgt spid="5">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5">
                                            <p:txEl>
                                              <p:pRg st="3" end="3"/>
                                            </p:txEl>
                                          </p:spTgt>
                                        </p:tgtEl>
                                        <p:attrNameLst>
                                          <p:attrName>style.visibility</p:attrName>
                                        </p:attrNameLst>
                                      </p:cBhvr>
                                      <p:to>
                                        <p:strVal val="visible"/>
                                      </p:to>
                                    </p:set>
                                    <p:animEffect transition="in" filter="dissolve">
                                      <p:cBhvr>
                                        <p:cTn id="72" dur="500"/>
                                        <p:tgtEl>
                                          <p:spTgt spid="5">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5">
                                            <p:txEl>
                                              <p:pRg st="4" end="4"/>
                                            </p:txEl>
                                          </p:spTgt>
                                        </p:tgtEl>
                                        <p:attrNameLst>
                                          <p:attrName>style.visibility</p:attrName>
                                        </p:attrNameLst>
                                      </p:cBhvr>
                                      <p:to>
                                        <p:strVal val="visible"/>
                                      </p:to>
                                    </p:set>
                                    <p:animEffect transition="in" filter="dissolve">
                                      <p:cBhvr>
                                        <p:cTn id="77" dur="500"/>
                                        <p:tgtEl>
                                          <p:spTgt spid="5">
                                            <p:txEl>
                                              <p:pRg st="4" end="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5">
                                            <p:txEl>
                                              <p:pRg st="5" end="5"/>
                                            </p:txEl>
                                          </p:spTgt>
                                        </p:tgtEl>
                                        <p:attrNameLst>
                                          <p:attrName>style.visibility</p:attrName>
                                        </p:attrNameLst>
                                      </p:cBhvr>
                                      <p:to>
                                        <p:strVal val="visible"/>
                                      </p:to>
                                    </p:set>
                                    <p:animEffect transition="in" filter="dissolve">
                                      <p:cBhvr>
                                        <p:cTn id="8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P spid="5" grpId="0" build="p" animBg="1"/>
      <p:bldP spid="6"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graphicFrame>
        <p:nvGraphicFramePr>
          <p:cNvPr id="11" name="عنصر نائب للصورة 10"/>
          <p:cNvGraphicFramePr>
            <a:graphicFrameLocks noGrp="1"/>
          </p:cNvGraphicFramePr>
          <p:nvPr>
            <p:ph type="pic" idx="1"/>
          </p:nvPr>
        </p:nvGraphicFramePr>
        <p:xfrm>
          <a:off x="403225" y="1143000"/>
          <a:ext cx="3740150" cy="5098032"/>
        </p:xfrm>
        <a:graphic>
          <a:graphicData uri="http://schemas.openxmlformats.org/drawingml/2006/table">
            <a:tbl>
              <a:tblPr rtl="1" firstRow="1" bandRow="1">
                <a:tableStyleId>{5C22544A-7EE6-4342-B048-85BDC9FD1C3A}</a:tableStyleId>
              </a:tblPr>
              <a:tblGrid>
                <a:gridCol w="1870075"/>
                <a:gridCol w="1870075"/>
              </a:tblGrid>
              <a:tr h="1160864">
                <a:tc>
                  <a:txBody>
                    <a:bodyPr/>
                    <a:lstStyle/>
                    <a:p>
                      <a:pPr algn="ctr" rtl="1"/>
                      <a:r>
                        <a:rPr lang="ar-EG" sz="2400" b="1" dirty="0" smtClean="0"/>
                        <a:t>شدة أداء التمرين</a:t>
                      </a:r>
                      <a:endParaRPr lang="ar-IQ" sz="2400" b="1" dirty="0"/>
                    </a:p>
                  </a:txBody>
                  <a:tcPr anchor="ctr">
                    <a:solidFill>
                      <a:schemeClr val="accent3">
                        <a:lumMod val="60000"/>
                        <a:lumOff val="40000"/>
                      </a:schemeClr>
                    </a:solidFill>
                  </a:tcPr>
                </a:tc>
                <a:tc>
                  <a:txBody>
                    <a:bodyPr/>
                    <a:lstStyle/>
                    <a:p>
                      <a:pPr algn="justLow" rtl="1"/>
                      <a:r>
                        <a:rPr lang="ar-IQ" dirty="0" smtClean="0"/>
                        <a:t>100 % مع مراعاة سرعة رد الفعل البسيط والمركب</a:t>
                      </a:r>
                      <a:endParaRPr lang="ar-IQ" dirty="0"/>
                    </a:p>
                  </a:txBody>
                  <a:tcPr anchor="ctr">
                    <a:solidFill>
                      <a:schemeClr val="accent3">
                        <a:lumMod val="60000"/>
                        <a:lumOff val="40000"/>
                      </a:schemeClr>
                    </a:solidFill>
                  </a:tcPr>
                </a:tc>
              </a:tr>
              <a:tr h="1160864">
                <a:tc>
                  <a:txBody>
                    <a:bodyPr/>
                    <a:lstStyle/>
                    <a:p>
                      <a:pPr algn="ctr" rtl="1"/>
                      <a:r>
                        <a:rPr lang="ar-EG" sz="2400" b="1" dirty="0" smtClean="0"/>
                        <a:t>زمن الأداء</a:t>
                      </a:r>
                      <a:endParaRPr lang="ar-IQ" sz="2400" b="1" dirty="0"/>
                    </a:p>
                  </a:txBody>
                  <a:tcPr anchor="ctr">
                    <a:solidFill>
                      <a:schemeClr val="accent2">
                        <a:lumMod val="20000"/>
                        <a:lumOff val="80000"/>
                      </a:schemeClr>
                    </a:solidFill>
                  </a:tcPr>
                </a:tc>
                <a:tc>
                  <a:txBody>
                    <a:bodyPr/>
                    <a:lstStyle/>
                    <a:p>
                      <a:pPr algn="ctr" rtl="1"/>
                      <a:r>
                        <a:rPr lang="ar-IQ" sz="2000" b="1" dirty="0" smtClean="0"/>
                        <a:t>جزء من الثانية</a:t>
                      </a:r>
                      <a:endParaRPr lang="ar-IQ" sz="2000" b="1" dirty="0"/>
                    </a:p>
                  </a:txBody>
                  <a:tcPr anchor="ctr">
                    <a:solidFill>
                      <a:schemeClr val="accent2">
                        <a:lumMod val="20000"/>
                        <a:lumOff val="80000"/>
                      </a:schemeClr>
                    </a:solidFill>
                  </a:tcPr>
                </a:tc>
              </a:tr>
              <a:tr h="1160864">
                <a:tc>
                  <a:txBody>
                    <a:bodyPr/>
                    <a:lstStyle/>
                    <a:p>
                      <a:pPr algn="ctr" rtl="1"/>
                      <a:r>
                        <a:rPr lang="ar-EG" sz="2400" b="1" dirty="0" smtClean="0">
                          <a:solidFill>
                            <a:schemeClr val="tx1"/>
                          </a:solidFill>
                        </a:rPr>
                        <a:t>فترات الراحة</a:t>
                      </a:r>
                      <a:endParaRPr lang="ar-IQ" sz="2400" b="1" dirty="0">
                        <a:solidFill>
                          <a:schemeClr val="tx1"/>
                        </a:solidFill>
                      </a:endParaRPr>
                    </a:p>
                  </a:txBody>
                  <a:tcPr anchor="ctr">
                    <a:solidFill>
                      <a:schemeClr val="accent3">
                        <a:lumMod val="60000"/>
                        <a:lumOff val="40000"/>
                      </a:schemeClr>
                    </a:solidFill>
                  </a:tcPr>
                </a:tc>
                <a:tc>
                  <a:txBody>
                    <a:bodyPr/>
                    <a:lstStyle/>
                    <a:p>
                      <a:pPr algn="justLow" rtl="1"/>
                      <a:r>
                        <a:rPr lang="ar-IQ" sz="2000" b="1" dirty="0" smtClean="0"/>
                        <a:t>بالدرجة التي تسمح براحة الجهاز العصبي وفي ذات الوقت لا تؤدي إلى تثبيطه</a:t>
                      </a:r>
                      <a:endParaRPr lang="ar-IQ" sz="2000" b="1" dirty="0"/>
                    </a:p>
                  </a:txBody>
                  <a:tcPr anchor="ctr">
                    <a:solidFill>
                      <a:schemeClr val="accent3">
                        <a:lumMod val="60000"/>
                        <a:lumOff val="40000"/>
                      </a:schemeClr>
                    </a:solidFill>
                  </a:tcPr>
                </a:tc>
              </a:tr>
              <a:tr h="1160864">
                <a:tc>
                  <a:txBody>
                    <a:bodyPr/>
                    <a:lstStyle/>
                    <a:p>
                      <a:pPr algn="ctr" rtl="1"/>
                      <a:r>
                        <a:rPr lang="ar-EG" sz="2400" b="1" dirty="0" smtClean="0"/>
                        <a:t>عدد مرات تكرار التمرين</a:t>
                      </a:r>
                      <a:endParaRPr lang="ar-IQ" sz="2400" b="1" dirty="0"/>
                    </a:p>
                  </a:txBody>
                  <a:tcPr anchor="ctr">
                    <a:solidFill>
                      <a:schemeClr val="accent2">
                        <a:lumMod val="20000"/>
                        <a:lumOff val="80000"/>
                      </a:schemeClr>
                    </a:solidFill>
                  </a:tcPr>
                </a:tc>
                <a:tc>
                  <a:txBody>
                    <a:bodyPr/>
                    <a:lstStyle/>
                    <a:p>
                      <a:pPr algn="ctr" rtl="1"/>
                      <a:r>
                        <a:rPr lang="ar-IQ" sz="2000" b="1" dirty="0" smtClean="0"/>
                        <a:t> 5- 10  </a:t>
                      </a:r>
                      <a:endParaRPr lang="ar-IQ" sz="2000" b="1" dirty="0"/>
                    </a:p>
                  </a:txBody>
                  <a:tcPr anchor="ctr">
                    <a:solidFill>
                      <a:schemeClr val="accent2">
                        <a:lumMod val="20000"/>
                        <a:lumOff val="80000"/>
                      </a:schemeClr>
                    </a:solidFill>
                  </a:tcPr>
                </a:tc>
              </a:tr>
            </a:tbl>
          </a:graphicData>
        </a:graphic>
      </p:graphicFrame>
      <p:sp>
        <p:nvSpPr>
          <p:cNvPr id="9" name="عنصر نائب للنص 8"/>
          <p:cNvSpPr>
            <a:spLocks noGrp="1"/>
          </p:cNvSpPr>
          <p:nvPr>
            <p:ph type="body" sz="half" idx="2"/>
          </p:nvPr>
        </p:nvSpPr>
        <p:spPr>
          <a:xfrm>
            <a:off x="4786314" y="1357298"/>
            <a:ext cx="3892929" cy="4433499"/>
          </a:xfrm>
        </p:spPr>
        <p:txBody>
          <a:bodyPr/>
          <a:lstStyle/>
          <a:p>
            <a:endParaRPr lang="ar-IQ" dirty="0"/>
          </a:p>
        </p:txBody>
      </p:sp>
      <p:pic>
        <p:nvPicPr>
          <p:cNvPr id="6146" name="Picture 2" descr="C:\Documents and Settings\Administrator\Desktop\صور رياضية\imagesCASWRTW5.jpg"/>
          <p:cNvPicPr>
            <a:picLocks noChangeAspect="1" noChangeArrowheads="1"/>
          </p:cNvPicPr>
          <p:nvPr/>
        </p:nvPicPr>
        <p:blipFill>
          <a:blip r:embed="rId2"/>
          <a:srcRect/>
          <a:stretch>
            <a:fillRect/>
          </a:stretch>
        </p:blipFill>
        <p:spPr bwMode="auto">
          <a:xfrm>
            <a:off x="4786314" y="1428736"/>
            <a:ext cx="3929090" cy="4357718"/>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13" name="مربع نص 12"/>
          <p:cNvSpPr txBox="1"/>
          <p:nvPr/>
        </p:nvSpPr>
        <p:spPr>
          <a:xfrm>
            <a:off x="4857752" y="571480"/>
            <a:ext cx="3643338" cy="830997"/>
          </a:xfrm>
          <a:prstGeom prst="rect">
            <a:avLst/>
          </a:prstGeom>
        </p:spPr>
        <p:style>
          <a:lnRef idx="3">
            <a:schemeClr val="lt1"/>
          </a:lnRef>
          <a:fillRef idx="1">
            <a:schemeClr val="accent4"/>
          </a:fillRef>
          <a:effectRef idx="1">
            <a:schemeClr val="accent4"/>
          </a:effectRef>
          <a:fontRef idx="minor">
            <a:schemeClr val="lt1"/>
          </a:fontRef>
        </p:style>
        <p:txBody>
          <a:bodyPr wrap="square" rtlCol="1">
            <a:spAutoFit/>
          </a:bodyPr>
          <a:lstStyle/>
          <a:p>
            <a:pPr algn="ctr"/>
            <a:r>
              <a:rPr lang="ar-IQ" sz="2400" b="1" dirty="0" smtClean="0"/>
              <a:t>نموذج لمكونات حمل التدريب لتنمية سرعة رد الفعل</a:t>
            </a:r>
            <a:endParaRPr lang="ar-IQ"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to="" calcmode="lin" valueType="num">
                                      <p:cBhvr>
                                        <p:cTn id="7" dur="1" fill="hold"/>
                                        <p:tgtEl>
                                          <p:spTgt spid="1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dissolve">
                                      <p:cBhvr>
                                        <p:cTn id="12" dur="500"/>
                                        <p:tgtEl>
                                          <p:spTgt spid="614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amond(in)">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18000">
              <a:srgbClr val="002060"/>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graphicFrame>
        <p:nvGraphicFramePr>
          <p:cNvPr id="5" name="رسم تخطيطي 4"/>
          <p:cNvGraphicFramePr/>
          <p:nvPr/>
        </p:nvGraphicFramePr>
        <p:xfrm>
          <a:off x="285720" y="0"/>
          <a:ext cx="8229600" cy="13572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عنصر نائب للمحتوى 13"/>
          <p:cNvSpPr>
            <a:spLocks noGrp="1"/>
          </p:cNvSpPr>
          <p:nvPr>
            <p:ph idx="1"/>
          </p:nvPr>
        </p:nvSpPr>
        <p:spPr>
          <a:xfrm>
            <a:off x="457200" y="1606482"/>
            <a:ext cx="8229600" cy="2822650"/>
          </a:xfrm>
        </p:spPr>
        <p:style>
          <a:lnRef idx="2">
            <a:schemeClr val="dk1"/>
          </a:lnRef>
          <a:fillRef idx="1">
            <a:schemeClr val="lt1"/>
          </a:fillRef>
          <a:effectRef idx="0">
            <a:schemeClr val="dk1"/>
          </a:effectRef>
          <a:fontRef idx="minor">
            <a:schemeClr val="dk1"/>
          </a:fontRef>
        </p:style>
        <p:txBody>
          <a:bodyPr/>
          <a:lstStyle/>
          <a:p>
            <a:r>
              <a:rPr lang="ar-IQ" dirty="0" smtClean="0">
                <a:effectLst>
                  <a:glow rad="63500">
                    <a:schemeClr val="accent2">
                      <a:satMod val="175000"/>
                      <a:alpha val="40000"/>
                    </a:schemeClr>
                  </a:glow>
                </a:effectLst>
              </a:rPr>
              <a:t>1- التدريب باستخدام مواقف ثابتة مبسطة .</a:t>
            </a:r>
          </a:p>
          <a:p>
            <a:r>
              <a:rPr lang="ar-IQ" dirty="0" smtClean="0">
                <a:effectLst>
                  <a:glow rad="63500">
                    <a:schemeClr val="accent2">
                      <a:satMod val="175000"/>
                      <a:alpha val="40000"/>
                    </a:schemeClr>
                  </a:glow>
                </a:effectLst>
              </a:rPr>
              <a:t>2- التدريب باستخدام مواقف معينة متفق عليها .</a:t>
            </a:r>
          </a:p>
          <a:p>
            <a:r>
              <a:rPr lang="ar-IQ" dirty="0" smtClean="0">
                <a:effectLst>
                  <a:glow rad="63500">
                    <a:schemeClr val="accent2">
                      <a:satMod val="175000"/>
                      <a:alpha val="40000"/>
                    </a:schemeClr>
                  </a:glow>
                </a:effectLst>
              </a:rPr>
              <a:t>3- التدريب باستخدام مواقف غير متفق عليها </a:t>
            </a:r>
          </a:p>
          <a:p>
            <a:r>
              <a:rPr lang="ar-IQ" dirty="0" smtClean="0">
                <a:effectLst>
                  <a:glow rad="63500">
                    <a:schemeClr val="accent2">
                      <a:satMod val="175000"/>
                      <a:alpha val="40000"/>
                    </a:schemeClr>
                  </a:glow>
                </a:effectLst>
              </a:rPr>
              <a:t>4- التدريب باستخدام مواقف مختلفة تزيد في درجة صعوبتها عما تتطلبه المنافسات .</a:t>
            </a:r>
          </a:p>
          <a:p>
            <a:r>
              <a:rPr lang="ar-IQ" dirty="0" smtClean="0">
                <a:effectLst>
                  <a:glow rad="63500">
                    <a:schemeClr val="accent2">
                      <a:satMod val="175000"/>
                      <a:alpha val="40000"/>
                    </a:schemeClr>
                  </a:glow>
                </a:effectLst>
              </a:rPr>
              <a:t>5- التدريب باستخدام المواقف الحقيقية التي تحدث في المنافسات . </a:t>
            </a:r>
            <a:endParaRPr lang="ar-IQ" dirty="0">
              <a:effectLst>
                <a:glow rad="63500">
                  <a:schemeClr val="accent2">
                    <a:satMod val="175000"/>
                    <a:alpha val="40000"/>
                  </a:schemeClr>
                </a:glow>
              </a:effectLst>
            </a:endParaRPr>
          </a:p>
        </p:txBody>
      </p:sp>
      <p:pic>
        <p:nvPicPr>
          <p:cNvPr id="4098" name="Picture 2" descr="C:\Documents and Settings\Administrator\Desktop\صور رياضية\I1ZCA5VT2SLCAX8PM6VCA0NFUFICAJ6TS9ICABSRT4ECABMXYF7CAV03H3HCAYUI0DFCANE3ZCUCAE7KX4QCAMOM1AECA56BR0ACAT00L0UCA2J1TFHCAGOV5GMCA3LOWMICAK25HXLCAH2MYB3CA326GQ5.jpg"/>
          <p:cNvPicPr>
            <a:picLocks noChangeAspect="1" noChangeArrowheads="1"/>
          </p:cNvPicPr>
          <p:nvPr/>
        </p:nvPicPr>
        <p:blipFill>
          <a:blip r:embed="rId6"/>
          <a:srcRect/>
          <a:stretch>
            <a:fillRect/>
          </a:stretch>
        </p:blipFill>
        <p:spPr bwMode="auto">
          <a:xfrm>
            <a:off x="2857488" y="4429132"/>
            <a:ext cx="4429156" cy="235743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
                                            <p:bg/>
                                          </p:spTgt>
                                        </p:tgtEl>
                                        <p:attrNameLst>
                                          <p:attrName>style.visibility</p:attrName>
                                        </p:attrNameLst>
                                      </p:cBhvr>
                                      <p:to>
                                        <p:strVal val="visible"/>
                                      </p:to>
                                    </p:set>
                                    <p:animEffect transition="in" filter="diamond(in)">
                                      <p:cBhvr>
                                        <p:cTn id="12" dur="2000"/>
                                        <p:tgtEl>
                                          <p:spTgt spid="14">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diamond(in)">
                                      <p:cBhvr>
                                        <p:cTn id="17" dur="20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4">
                                            <p:txEl>
                                              <p:pRg st="1" end="1"/>
                                            </p:txEl>
                                          </p:spTgt>
                                        </p:tgtEl>
                                        <p:attrNameLst>
                                          <p:attrName>style.visibility</p:attrName>
                                        </p:attrNameLst>
                                      </p:cBhvr>
                                      <p:to>
                                        <p:strVal val="visible"/>
                                      </p:to>
                                    </p:set>
                                    <p:animEffect transition="in" filter="diamond(in)">
                                      <p:cBhvr>
                                        <p:cTn id="22" dur="2000"/>
                                        <p:tgtEl>
                                          <p:spTgt spid="1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4">
                                            <p:txEl>
                                              <p:pRg st="2" end="2"/>
                                            </p:txEl>
                                          </p:spTgt>
                                        </p:tgtEl>
                                        <p:attrNameLst>
                                          <p:attrName>style.visibility</p:attrName>
                                        </p:attrNameLst>
                                      </p:cBhvr>
                                      <p:to>
                                        <p:strVal val="visible"/>
                                      </p:to>
                                    </p:set>
                                    <p:animEffect transition="in" filter="diamond(in)">
                                      <p:cBhvr>
                                        <p:cTn id="27" dur="2000"/>
                                        <p:tgtEl>
                                          <p:spTgt spid="1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4">
                                            <p:txEl>
                                              <p:pRg st="3" end="3"/>
                                            </p:txEl>
                                          </p:spTgt>
                                        </p:tgtEl>
                                        <p:attrNameLst>
                                          <p:attrName>style.visibility</p:attrName>
                                        </p:attrNameLst>
                                      </p:cBhvr>
                                      <p:to>
                                        <p:strVal val="visible"/>
                                      </p:to>
                                    </p:set>
                                    <p:animEffect transition="in" filter="diamond(in)">
                                      <p:cBhvr>
                                        <p:cTn id="32" dur="2000"/>
                                        <p:tgtEl>
                                          <p:spTgt spid="1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4">
                                            <p:txEl>
                                              <p:pRg st="4" end="4"/>
                                            </p:txEl>
                                          </p:spTgt>
                                        </p:tgtEl>
                                        <p:attrNameLst>
                                          <p:attrName>style.visibility</p:attrName>
                                        </p:attrNameLst>
                                      </p:cBhvr>
                                      <p:to>
                                        <p:strVal val="visible"/>
                                      </p:to>
                                    </p:set>
                                    <p:animEffect transition="in" filter="diamond(in)">
                                      <p:cBhvr>
                                        <p:cTn id="37" dur="2000"/>
                                        <p:tgtEl>
                                          <p:spTgt spid="1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098"/>
                                        </p:tgtEl>
                                        <p:attrNameLst>
                                          <p:attrName>style.visibility</p:attrName>
                                        </p:attrNameLst>
                                      </p:cBhvr>
                                      <p:to>
                                        <p:strVal val="visible"/>
                                      </p:to>
                                    </p:set>
                                    <p:animEffect transition="in" filter="blinds(horizontal)">
                                      <p:cBhvr>
                                        <p:cTn id="42"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000628" y="1071546"/>
            <a:ext cx="3686172" cy="1066800"/>
          </a:xfrm>
        </p:spPr>
        <p:style>
          <a:lnRef idx="1">
            <a:schemeClr val="dk1"/>
          </a:lnRef>
          <a:fillRef idx="2">
            <a:schemeClr val="dk1"/>
          </a:fillRef>
          <a:effectRef idx="1">
            <a:schemeClr val="dk1"/>
          </a:effectRef>
          <a:fontRef idx="minor">
            <a:schemeClr val="dk1"/>
          </a:fontRef>
        </p:style>
        <p:txBody>
          <a:bodyPr/>
          <a:lstStyle/>
          <a:p>
            <a:pPr algn="ctr"/>
            <a:r>
              <a:rPr lang="ar-IQ" dirty="0" smtClean="0">
                <a:effectLst>
                  <a:glow rad="139700">
                    <a:schemeClr val="accent4">
                      <a:satMod val="175000"/>
                      <a:alpha val="40000"/>
                    </a:schemeClr>
                  </a:glow>
                </a:effectLst>
                <a:cs typeface="+mn-cs"/>
              </a:rPr>
              <a:t>تعريف السرعة </a:t>
            </a:r>
            <a:endParaRPr lang="ar-IQ" dirty="0">
              <a:effectLst>
                <a:glow rad="139700">
                  <a:schemeClr val="accent4">
                    <a:satMod val="175000"/>
                    <a:alpha val="40000"/>
                  </a:schemeClr>
                </a:glow>
              </a:effectLst>
              <a:cs typeface="+mn-cs"/>
            </a:endParaRPr>
          </a:p>
        </p:txBody>
      </p:sp>
      <p:sp>
        <p:nvSpPr>
          <p:cNvPr id="3" name="عنصر نائب للمحتوى 2"/>
          <p:cNvSpPr>
            <a:spLocks noGrp="1"/>
          </p:cNvSpPr>
          <p:nvPr>
            <p:ph idx="1"/>
          </p:nvPr>
        </p:nvSpPr>
        <p:spPr>
          <a:xfrm>
            <a:off x="457200" y="2247160"/>
            <a:ext cx="8229600" cy="4325112"/>
          </a:xfrm>
        </p:spPr>
        <p:style>
          <a:lnRef idx="1">
            <a:schemeClr val="accent2"/>
          </a:lnRef>
          <a:fillRef idx="2">
            <a:schemeClr val="accent2"/>
          </a:fillRef>
          <a:effectRef idx="1">
            <a:schemeClr val="accent2"/>
          </a:effectRef>
          <a:fontRef idx="minor">
            <a:schemeClr val="dk1"/>
          </a:fontRef>
        </p:style>
        <p:txBody>
          <a:bodyPr>
            <a:normAutofit fontScale="92500"/>
          </a:bodyPr>
          <a:lstStyle/>
          <a:p>
            <a:pPr algn="justLow"/>
            <a:r>
              <a:rPr lang="ar-IQ" dirty="0" smtClean="0">
                <a:effectLst>
                  <a:glow rad="63500">
                    <a:schemeClr val="accent2">
                      <a:satMod val="175000"/>
                      <a:alpha val="40000"/>
                    </a:schemeClr>
                  </a:glow>
                </a:effectLst>
              </a:rPr>
              <a:t>قدرة الإنسان على أداء الحركات تحت الشروط الموضوعة في أقل زمن ممكن .</a:t>
            </a:r>
          </a:p>
          <a:p>
            <a:pPr algn="justLow"/>
            <a:r>
              <a:rPr lang="ar-IQ" dirty="0" smtClean="0">
                <a:effectLst>
                  <a:glow rad="63500">
                    <a:schemeClr val="accent2">
                      <a:satMod val="175000"/>
                      <a:alpha val="40000"/>
                    </a:schemeClr>
                  </a:glow>
                </a:effectLst>
              </a:rPr>
              <a:t>القابلية على الاستجابات العضلية التي تنتج عن التبادل السريع بين الانقباض والانبساط العضلي .</a:t>
            </a:r>
          </a:p>
          <a:p>
            <a:pPr algn="justLow"/>
            <a:r>
              <a:rPr lang="ar-IQ" dirty="0" smtClean="0">
                <a:effectLst>
                  <a:glow rad="63500">
                    <a:schemeClr val="accent2">
                      <a:satMod val="175000"/>
                      <a:alpha val="40000"/>
                    </a:schemeClr>
                  </a:glow>
                </a:effectLst>
              </a:rPr>
              <a:t>السرعة من ناحية النظرة الفسيولوجية : عمليات فسيولوجية واستثارات عضلية تظهر في وقت قصير لتحدث الطاقة الحركية للأعصاب .</a:t>
            </a:r>
          </a:p>
          <a:p>
            <a:pPr algn="justLow"/>
            <a:r>
              <a:rPr lang="ar-IQ" dirty="0" smtClean="0">
                <a:effectLst>
                  <a:glow rad="63500">
                    <a:schemeClr val="accent2">
                      <a:satMod val="175000"/>
                      <a:alpha val="40000"/>
                    </a:schemeClr>
                  </a:glow>
                </a:effectLst>
              </a:rPr>
              <a:t>قابلية الفرد على الاستجابات العضلية لأداء حركة أو فن الأداء الحركي المعين بأقصى وقت ممكن .</a:t>
            </a:r>
          </a:p>
          <a:p>
            <a:pPr algn="justLow"/>
            <a:r>
              <a:rPr lang="ar-IQ" dirty="0" smtClean="0">
                <a:effectLst>
                  <a:glow rad="63500">
                    <a:schemeClr val="accent2">
                      <a:satMod val="175000"/>
                      <a:alpha val="40000"/>
                    </a:schemeClr>
                  </a:glow>
                </a:effectLst>
              </a:rPr>
              <a:t>القابلية على أداء حمل معين بأقصر زمن ممكن .</a:t>
            </a:r>
          </a:p>
          <a:p>
            <a:pPr algn="justLow"/>
            <a:r>
              <a:rPr lang="ar-IQ" dirty="0" smtClean="0">
                <a:effectLst>
                  <a:glow rad="63500">
                    <a:schemeClr val="accent2">
                      <a:satMod val="175000"/>
                      <a:alpha val="40000"/>
                    </a:schemeClr>
                  </a:glow>
                </a:effectLst>
              </a:rPr>
              <a:t>القدرة على القيام بعمل حركي تحت ظروف زمنية معينة في أقصر مدة .</a:t>
            </a:r>
            <a:endParaRPr lang="ar-IQ" dirty="0">
              <a:effectLst>
                <a:glow rad="63500">
                  <a:schemeClr val="accent2">
                    <a:satMod val="175000"/>
                    <a:alpha val="40000"/>
                  </a:schemeClr>
                </a:glow>
              </a:effectLst>
            </a:endParaRPr>
          </a:p>
        </p:txBody>
      </p:sp>
      <p:pic>
        <p:nvPicPr>
          <p:cNvPr id="7170" name="Picture 2" descr="C:\Documents and Settings\Administrator\Desktop\صور رياضية\imagesCAZWZ17K.jpg"/>
          <p:cNvPicPr>
            <a:picLocks noChangeAspect="1" noChangeArrowheads="1"/>
          </p:cNvPicPr>
          <p:nvPr/>
        </p:nvPicPr>
        <p:blipFill>
          <a:blip r:embed="rId2"/>
          <a:srcRect/>
          <a:stretch>
            <a:fillRect/>
          </a:stretch>
        </p:blipFill>
        <p:spPr bwMode="auto">
          <a:xfrm>
            <a:off x="1357290" y="485766"/>
            <a:ext cx="2762250" cy="1657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to="" calcmode="lin" valueType="num">
                                      <p:cBhvr>
                                        <p:cTn id="12" dur="1" fill="hold"/>
                                        <p:tgtEl>
                                          <p:spTgt spid="3">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to="" calcmode="lin" valueType="num">
                                      <p:cBhvr>
                                        <p:cTn id="22" dur="1" fill="hold"/>
                                        <p:tgtEl>
                                          <p:spTgt spid="3">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to="" calcmode="lin" valueType="num">
                                      <p:cBhvr>
                                        <p:cTn id="27" dur="1" fill="hold"/>
                                        <p:tgtEl>
                                          <p:spTgt spid="3">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to="" calcmode="lin" valueType="num">
                                      <p:cBhvr>
                                        <p:cTn id="32" dur="1" fill="hold"/>
                                        <p:tgtEl>
                                          <p:spTgt spid="3">
                                            <p:txEl>
                                              <p:pRg st="3" end="3"/>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to="" calcmode="lin" valueType="num">
                                      <p:cBhvr>
                                        <p:cTn id="37" dur="1" fill="hold"/>
                                        <p:tgtEl>
                                          <p:spTgt spid="3">
                                            <p:txEl>
                                              <p:pRg st="4" end="4"/>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to="" calcmode="lin" valueType="num">
                                      <p:cBhvr>
                                        <p:cTn id="4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17000">
              <a:srgbClr val="7030A0"/>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2357422" y="357166"/>
            <a:ext cx="4572032" cy="1000132"/>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EG" dirty="0" smtClean="0">
                <a:solidFill>
                  <a:srgbClr val="FF0000"/>
                </a:solidFill>
                <a:cs typeface="+mn-cs"/>
              </a:rPr>
              <a:t>السرعة الحركية </a:t>
            </a:r>
            <a:endParaRPr lang="ar-IQ" dirty="0">
              <a:solidFill>
                <a:srgbClr val="FF0000"/>
              </a:solidFill>
              <a:cs typeface="+mn-cs"/>
            </a:endParaRPr>
          </a:p>
        </p:txBody>
      </p:sp>
      <p:sp>
        <p:nvSpPr>
          <p:cNvPr id="6" name="عنصر نائب للمحتوى 5"/>
          <p:cNvSpPr>
            <a:spLocks noGrp="1"/>
          </p:cNvSpPr>
          <p:nvPr>
            <p:ph sz="half" idx="1"/>
          </p:nvPr>
        </p:nvSpPr>
        <p:spPr>
          <a:xfrm>
            <a:off x="457200" y="1500174"/>
            <a:ext cx="4043362" cy="5275213"/>
          </a:xfrm>
        </p:spPr>
        <p:style>
          <a:lnRef idx="1">
            <a:schemeClr val="dk1"/>
          </a:lnRef>
          <a:fillRef idx="2">
            <a:schemeClr val="dk1"/>
          </a:fillRef>
          <a:effectRef idx="1">
            <a:schemeClr val="dk1"/>
          </a:effectRef>
          <a:fontRef idx="minor">
            <a:schemeClr val="dk1"/>
          </a:fontRef>
        </p:style>
        <p:txBody>
          <a:bodyPr/>
          <a:lstStyle/>
          <a:p>
            <a:pPr algn="justLow"/>
            <a:r>
              <a:rPr lang="ar-EG" b="1" dirty="0" smtClean="0">
                <a:solidFill>
                  <a:srgbClr val="FF0000"/>
                </a:solidFill>
              </a:rPr>
              <a:t>الظواهر الفسيولوجية للسرعة الحركية </a:t>
            </a:r>
          </a:p>
          <a:p>
            <a:pPr algn="justLow"/>
            <a:r>
              <a:rPr lang="ar-EG" b="1" dirty="0" smtClean="0"/>
              <a:t>1- تنمية القوة العضلية بما يتناسب مع طبيعة المقاومة مثل الفرق بين المقاومة التي يواجهها رامي الثقل والمبارز.</a:t>
            </a:r>
          </a:p>
          <a:p>
            <a:pPr algn="justLow">
              <a:buNone/>
            </a:pPr>
            <a:endParaRPr lang="ar-EG" b="1" dirty="0" smtClean="0"/>
          </a:p>
          <a:p>
            <a:pPr algn="justLow"/>
            <a:r>
              <a:rPr lang="ar-EG" b="1" dirty="0" smtClean="0"/>
              <a:t>2- يرتبط تنمية السرعة الحركية في بعض الأحيان بضرورة تتمة صفة المطاولة مثل الألعاب الفرقية المصارعة والجودو والملاكمة .</a:t>
            </a:r>
          </a:p>
          <a:p>
            <a:pPr algn="justLow">
              <a:buNone/>
            </a:pPr>
            <a:endParaRPr lang="ar-EG" b="1" dirty="0" smtClean="0"/>
          </a:p>
          <a:p>
            <a:pPr algn="justLow"/>
            <a:r>
              <a:rPr lang="ar-EG" b="1" dirty="0" smtClean="0"/>
              <a:t>3- عند توقف نمو المستوى السرعة الحركية لدى بعض الرياضيين رغم تميزهم بالقوة الحركية واتقانهم فن الأداء الحركي يتطلب استخدام أدوات أخف وزنا من الأداة العادية كما في تدريب بالإثقال القذف والأقراص خفيفة الوزن .</a:t>
            </a:r>
            <a:endParaRPr lang="ar-IQ" b="1" dirty="0"/>
          </a:p>
        </p:txBody>
      </p:sp>
      <p:sp>
        <p:nvSpPr>
          <p:cNvPr id="7" name="عنصر نائب للمحتوى 6"/>
          <p:cNvSpPr>
            <a:spLocks noGrp="1"/>
          </p:cNvSpPr>
          <p:nvPr>
            <p:ph sz="half" idx="2"/>
          </p:nvPr>
        </p:nvSpPr>
        <p:spPr>
          <a:xfrm>
            <a:off x="4643438" y="1500174"/>
            <a:ext cx="4000528" cy="5275213"/>
          </a:xfrm>
        </p:spPr>
        <p:style>
          <a:lnRef idx="1">
            <a:schemeClr val="dk1"/>
          </a:lnRef>
          <a:fillRef idx="2">
            <a:schemeClr val="dk1"/>
          </a:fillRef>
          <a:effectRef idx="1">
            <a:schemeClr val="dk1"/>
          </a:effectRef>
          <a:fontRef idx="minor">
            <a:schemeClr val="dk1"/>
          </a:fontRef>
        </p:style>
        <p:txBody>
          <a:bodyPr>
            <a:noAutofit/>
          </a:bodyPr>
          <a:lstStyle/>
          <a:p>
            <a:pPr algn="justLow"/>
            <a:r>
              <a:rPr lang="ar-EG" b="1" dirty="0" smtClean="0"/>
              <a:t>يقصد بالسرعة الحركية سرعة انقباض عضلة واحدة ، أو عدة عضلات خلال أداء الحركات ذات الصفة الثلاثية . فالسرعة الحركية تشمل الحركات المختلفة التي تتكون في أداء حركي واحد بحيث تؤدى مرة واحدة .</a:t>
            </a:r>
          </a:p>
          <a:p>
            <a:pPr algn="justLow">
              <a:buNone/>
            </a:pPr>
            <a:endParaRPr lang="ar-EG" b="1" dirty="0" smtClean="0"/>
          </a:p>
          <a:p>
            <a:pPr algn="justLow"/>
            <a:r>
              <a:rPr lang="ar-EG" b="1" dirty="0" smtClean="0"/>
              <a:t>يطلق عليها اصطلاحا سرعة حركة أجزاء الجسم حيث تختص بأجزاء ( مناطق ) معينة من الجسم مثل السرعة الحركية الذراع والرجل وقد يتمتع الرياضي بسرعة حركية عالية للذراع لكن السرعة الحركية للرجل تكون منخفضة أو تتأثر بالسرعة الحركية لكل أجزاء الجسم بطبيعة العمل المطلوب .</a:t>
            </a:r>
            <a:endParaRPr lang="ar-IQ"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box(in)">
                                      <p:cBhvr>
                                        <p:cTn id="12" dur="500"/>
                                        <p:tgtEl>
                                          <p:spTgt spid="7">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ox(in)">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bg/>
                                          </p:spTgt>
                                        </p:tgtEl>
                                        <p:attrNameLst>
                                          <p:attrName>style.visibility</p:attrName>
                                        </p:attrNameLst>
                                      </p:cBhvr>
                                      <p:to>
                                        <p:strVal val="visible"/>
                                      </p:to>
                                    </p:set>
                                    <p:animEffect transition="in" filter="box(in)">
                                      <p:cBhvr>
                                        <p:cTn id="27" dur="500"/>
                                        <p:tgtEl>
                                          <p:spTgt spid="6">
                                            <p:bg/>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box(in)">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box(in)">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Effect transition="in" filter="box(in)">
                                      <p:cBhvr>
                                        <p:cTn id="42" dur="500"/>
                                        <p:tgtEl>
                                          <p:spTgt spid="6">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Effect transition="in" filter="box(in)">
                                      <p:cBhvr>
                                        <p:cTn id="4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P spid="7"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042"/>
            <a:ext cx="8229600" cy="1066800"/>
          </a:xfrm>
        </p:spPr>
        <p:style>
          <a:lnRef idx="0">
            <a:schemeClr val="accent4"/>
          </a:lnRef>
          <a:fillRef idx="3">
            <a:schemeClr val="accent4"/>
          </a:fillRef>
          <a:effectRef idx="3">
            <a:schemeClr val="accent4"/>
          </a:effectRef>
          <a:fontRef idx="minor">
            <a:schemeClr val="lt1"/>
          </a:fontRef>
        </p:style>
        <p:txBody>
          <a:bodyPr>
            <a:normAutofit/>
          </a:bodyPr>
          <a:lstStyle/>
          <a:p>
            <a:pPr algn="ctr"/>
            <a:r>
              <a:rPr lang="ar-EG" sz="3200" dirty="0" smtClean="0">
                <a:cs typeface="+mn-cs"/>
              </a:rPr>
              <a:t>اثر سرعة الانقباضات العضلية على السرعة الحركية</a:t>
            </a:r>
            <a:endParaRPr lang="ar-IQ" sz="3200" dirty="0">
              <a:cs typeface="+mn-cs"/>
            </a:endParaRPr>
          </a:p>
        </p:txBody>
      </p:sp>
      <p:sp>
        <p:nvSpPr>
          <p:cNvPr id="3" name="عنصر نائب للمحتوى 2"/>
          <p:cNvSpPr>
            <a:spLocks noGrp="1"/>
          </p:cNvSpPr>
          <p:nvPr>
            <p:ph sz="half" idx="1"/>
          </p:nvPr>
        </p:nvSpPr>
        <p:spPr>
          <a:xfrm>
            <a:off x="457200" y="1857364"/>
            <a:ext cx="4038600" cy="4525963"/>
          </a:xfrm>
        </p:spPr>
        <p:style>
          <a:lnRef idx="1">
            <a:schemeClr val="accent4"/>
          </a:lnRef>
          <a:fillRef idx="2">
            <a:schemeClr val="accent4"/>
          </a:fillRef>
          <a:effectRef idx="1">
            <a:schemeClr val="accent4"/>
          </a:effectRef>
          <a:fontRef idx="minor">
            <a:schemeClr val="dk1"/>
          </a:fontRef>
        </p:style>
        <p:txBody>
          <a:bodyPr/>
          <a:lstStyle/>
          <a:p>
            <a:pPr algn="justLow"/>
            <a:r>
              <a:rPr lang="ar-EG" b="1" dirty="0" smtClean="0"/>
              <a:t>سرعة انقباض العضلة يؤثر كثيرا على قابلية العضلة على إنتاج القوة ، فنوع الانقباض نحو المركز يلعب دورا مهما في السرعة الحركية .</a:t>
            </a:r>
          </a:p>
          <a:p>
            <a:pPr algn="justLow">
              <a:buNone/>
            </a:pPr>
            <a:endParaRPr lang="ar-EG" b="1" dirty="0" smtClean="0"/>
          </a:p>
          <a:p>
            <a:pPr algn="justLow"/>
            <a:r>
              <a:rPr lang="ar-EG" b="1" dirty="0" smtClean="0"/>
              <a:t>إن خطوات الركض السريع ومدى السرعة الذي توفره أجهزة الجسم للسرعة تكون محددة .</a:t>
            </a:r>
          </a:p>
          <a:p>
            <a:pPr algn="justLow">
              <a:buNone/>
            </a:pPr>
            <a:endParaRPr lang="ar-EG" b="1" dirty="0" smtClean="0"/>
          </a:p>
          <a:p>
            <a:pPr algn="justLow"/>
            <a:r>
              <a:rPr lang="ar-EG" b="1" dirty="0" smtClean="0"/>
              <a:t>الليفة العضلية ليست الوحيدة المسببة للسرعة الحركية ، حيث يرجع مكمن السرعة إلى نوع الخلية العصبية التي تسيطر على هذه الليفة العضلية </a:t>
            </a:r>
            <a:endParaRPr lang="ar-IQ" b="1" dirty="0"/>
          </a:p>
        </p:txBody>
      </p:sp>
      <p:sp>
        <p:nvSpPr>
          <p:cNvPr id="4" name="عنصر نائب للمحتوى 3"/>
          <p:cNvSpPr>
            <a:spLocks noGrp="1"/>
          </p:cNvSpPr>
          <p:nvPr>
            <p:ph sz="half" idx="2"/>
          </p:nvPr>
        </p:nvSpPr>
        <p:spPr>
          <a:xfrm>
            <a:off x="4648200" y="1857364"/>
            <a:ext cx="4038600" cy="4525963"/>
          </a:xfrm>
        </p:spPr>
        <p:style>
          <a:lnRef idx="1">
            <a:schemeClr val="accent4"/>
          </a:lnRef>
          <a:fillRef idx="2">
            <a:schemeClr val="accent4"/>
          </a:fillRef>
          <a:effectRef idx="1">
            <a:schemeClr val="accent4"/>
          </a:effectRef>
          <a:fontRef idx="minor">
            <a:schemeClr val="dk1"/>
          </a:fontRef>
        </p:style>
        <p:txBody>
          <a:bodyPr/>
          <a:lstStyle/>
          <a:p>
            <a:pPr algn="justLow"/>
            <a:r>
              <a:rPr lang="ar-EG" b="1" dirty="0" smtClean="0"/>
              <a:t>تعد سرعة الانقباضات العضلية الأساس للسرعة الحركية لكي يتم الانقباض العضلي بصورة سريعة .</a:t>
            </a:r>
          </a:p>
          <a:p>
            <a:pPr algn="justLow">
              <a:buNone/>
            </a:pPr>
            <a:endParaRPr lang="ar-EG" b="1" dirty="0" smtClean="0"/>
          </a:p>
          <a:p>
            <a:pPr algn="justLow"/>
            <a:r>
              <a:rPr lang="ar-EG" b="1" dirty="0" smtClean="0"/>
              <a:t>سرعة الانقباض العضلي خلال السرعة الحركية تتحدد تبعا لنسبة الوحدات الحركية السريعة المكونة لها حيث تحتوي معظم عضلات جسم الرياضي على خليط من الوحدات الحركية السريعة والبطيئة .</a:t>
            </a:r>
          </a:p>
          <a:p>
            <a:pPr algn="justLow">
              <a:buNone/>
            </a:pPr>
            <a:endParaRPr lang="ar-EG" b="1" dirty="0" smtClean="0"/>
          </a:p>
          <a:p>
            <a:pPr algn="justLow"/>
            <a:r>
              <a:rPr lang="ar-EG" b="1" dirty="0" smtClean="0"/>
              <a:t>أن قابلية العضلة على إنتاج السرعة الحركية يرتبط بصورة وثيقة بالبناء الداخلي إي بالسايتوبلازم والمايوفيري وطبيعة الألياف العضلية .</a:t>
            </a:r>
            <a:endParaRPr lang="ar-IQ"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diamond(in)">
                                      <p:cBhvr>
                                        <p:cTn id="12" dur="20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amond(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diamond(in)">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amond(in)">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bg/>
                                          </p:spTgt>
                                        </p:tgtEl>
                                        <p:attrNameLst>
                                          <p:attrName>style.visibility</p:attrName>
                                        </p:attrNameLst>
                                      </p:cBhvr>
                                      <p:to>
                                        <p:strVal val="visible"/>
                                      </p:to>
                                    </p:set>
                                    <p:animEffect transition="in" filter="diamond(in)">
                                      <p:cBhvr>
                                        <p:cTn id="32" dur="2000"/>
                                        <p:tgtEl>
                                          <p:spTgt spid="3">
                                            <p:bg/>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diamond(in)">
                                      <p:cBhvr>
                                        <p:cTn id="37" dur="20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diamond(in)">
                                      <p:cBhvr>
                                        <p:cTn id="42" dur="20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diamond(in)">
                                      <p:cBhvr>
                                        <p:cTn id="4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نص 5"/>
          <p:cNvSpPr>
            <a:spLocks noGrp="1"/>
          </p:cNvSpPr>
          <p:nvPr>
            <p:ph type="body" idx="1"/>
          </p:nvPr>
        </p:nvSpPr>
        <p:spPr>
          <a:xfrm>
            <a:off x="381000" y="642918"/>
            <a:ext cx="4041648" cy="457200"/>
          </a:xfrm>
        </p:spPr>
        <p:txBody>
          <a:bodyPr/>
          <a:lstStyle/>
          <a:p>
            <a:r>
              <a:rPr lang="ar-EG" dirty="0" smtClean="0"/>
              <a:t>عند تطوير السرعة يجب مراعاة الأتي </a:t>
            </a:r>
            <a:endParaRPr lang="ar-IQ" dirty="0"/>
          </a:p>
        </p:txBody>
      </p:sp>
      <p:sp>
        <p:nvSpPr>
          <p:cNvPr id="8" name="عنصر نائب للنص 7"/>
          <p:cNvSpPr>
            <a:spLocks noGrp="1"/>
          </p:cNvSpPr>
          <p:nvPr>
            <p:ph type="body" sz="half" idx="3"/>
          </p:nvPr>
        </p:nvSpPr>
        <p:spPr>
          <a:xfrm>
            <a:off x="4721225" y="1071546"/>
            <a:ext cx="4041775" cy="457200"/>
          </a:xfrm>
        </p:spPr>
        <p:txBody>
          <a:bodyPr/>
          <a:lstStyle/>
          <a:p>
            <a:r>
              <a:rPr lang="ar-EG" dirty="0" smtClean="0"/>
              <a:t>العوامل التي ترتبط بتطوير السرعة الحركية</a:t>
            </a:r>
            <a:endParaRPr lang="ar-IQ" dirty="0"/>
          </a:p>
        </p:txBody>
      </p:sp>
      <p:sp>
        <p:nvSpPr>
          <p:cNvPr id="7" name="عنصر نائب للمحتوى 6"/>
          <p:cNvSpPr>
            <a:spLocks noGrp="1"/>
          </p:cNvSpPr>
          <p:nvPr>
            <p:ph sz="quarter" idx="2"/>
          </p:nvPr>
        </p:nvSpPr>
        <p:spPr>
          <a:xfrm>
            <a:off x="381000" y="1285861"/>
            <a:ext cx="3976686" cy="3357586"/>
          </a:xfrm>
        </p:spPr>
        <p:style>
          <a:lnRef idx="0">
            <a:schemeClr val="accent4"/>
          </a:lnRef>
          <a:fillRef idx="3">
            <a:schemeClr val="accent4"/>
          </a:fillRef>
          <a:effectRef idx="3">
            <a:schemeClr val="accent4"/>
          </a:effectRef>
          <a:fontRef idx="minor">
            <a:schemeClr val="lt1"/>
          </a:fontRef>
        </p:style>
        <p:txBody>
          <a:bodyPr/>
          <a:lstStyle/>
          <a:p>
            <a:pPr algn="justLow"/>
            <a:r>
              <a:rPr lang="ar-EG" b="1" dirty="0" smtClean="0"/>
              <a:t>تطوير القوة العضلية بحيث تتناسب طبيعة المقاومة .</a:t>
            </a:r>
          </a:p>
          <a:p>
            <a:pPr algn="justLow">
              <a:buNone/>
            </a:pPr>
            <a:endParaRPr lang="ar-EG" b="1" dirty="0" smtClean="0"/>
          </a:p>
          <a:p>
            <a:pPr algn="justLow"/>
            <a:r>
              <a:rPr lang="ar-EG" b="1" dirty="0" smtClean="0"/>
              <a:t>يرتبط تطوير السرعة الحركية بضرورة تطوير المطاولة المميزة بالسرعة مثل الألعاب الفرقية والجودو والمصارعة .</a:t>
            </a:r>
          </a:p>
          <a:p>
            <a:pPr algn="justLow">
              <a:buNone/>
            </a:pPr>
            <a:endParaRPr lang="ar-EG" b="1" dirty="0" smtClean="0"/>
          </a:p>
          <a:p>
            <a:pPr algn="justLow"/>
            <a:r>
              <a:rPr lang="ar-EG" b="1" dirty="0" smtClean="0"/>
              <a:t>استعمال دورات أخف وزنا من الدورات النظامية عند توقف تطوير السرعة الحركية رغم أتفاق من الأداء الحركي </a:t>
            </a:r>
            <a:endParaRPr lang="ar-IQ" b="1" dirty="0"/>
          </a:p>
        </p:txBody>
      </p:sp>
      <p:sp>
        <p:nvSpPr>
          <p:cNvPr id="9" name="عنصر نائب للمحتوى 8"/>
          <p:cNvSpPr>
            <a:spLocks noGrp="1"/>
          </p:cNvSpPr>
          <p:nvPr>
            <p:ph sz="quarter" idx="4"/>
          </p:nvPr>
        </p:nvSpPr>
        <p:spPr>
          <a:xfrm>
            <a:off x="4718304" y="1643050"/>
            <a:ext cx="4041775" cy="4951669"/>
          </a:xfrm>
        </p:spPr>
        <p:style>
          <a:lnRef idx="0">
            <a:schemeClr val="accent4"/>
          </a:lnRef>
          <a:fillRef idx="3">
            <a:schemeClr val="accent4"/>
          </a:fillRef>
          <a:effectRef idx="3">
            <a:schemeClr val="accent4"/>
          </a:effectRef>
          <a:fontRef idx="minor">
            <a:schemeClr val="lt1"/>
          </a:fontRef>
        </p:style>
        <p:txBody>
          <a:bodyPr/>
          <a:lstStyle/>
          <a:p>
            <a:pPr algn="justLow"/>
            <a:r>
              <a:rPr lang="ar-EG" b="1" dirty="0" smtClean="0"/>
              <a:t>قابلية الجهاز الدوري التنفسي على إدامة العضلة ومقدار تمويلها بالدم .</a:t>
            </a:r>
          </a:p>
          <a:p>
            <a:pPr algn="justLow">
              <a:buNone/>
            </a:pPr>
            <a:endParaRPr lang="ar-EG" b="1" dirty="0" smtClean="0"/>
          </a:p>
          <a:p>
            <a:pPr algn="justLow"/>
            <a:r>
              <a:rPr lang="ar-EG" b="1" dirty="0" smtClean="0"/>
              <a:t>قابلية الجهاز التنفسي على توصيل الأوكسجين للدم والأجهزة الوظيفية الأخرى </a:t>
            </a:r>
          </a:p>
          <a:p>
            <a:pPr algn="justLow">
              <a:buNone/>
            </a:pPr>
            <a:endParaRPr lang="ar-EG" b="1" dirty="0" smtClean="0"/>
          </a:p>
          <a:p>
            <a:pPr algn="justLow"/>
            <a:r>
              <a:rPr lang="ar-EG" b="1" dirty="0" smtClean="0"/>
              <a:t> شكل العضلة نفسها وخاصية لزوجة البروتين فيها .</a:t>
            </a:r>
          </a:p>
          <a:p>
            <a:pPr algn="justLow">
              <a:buNone/>
            </a:pPr>
            <a:endParaRPr lang="ar-EG" b="1" dirty="0" smtClean="0"/>
          </a:p>
          <a:p>
            <a:pPr algn="justLow"/>
            <a:r>
              <a:rPr lang="ar-EG" b="1" dirty="0" smtClean="0"/>
              <a:t>وضع الدورة الدموية المحيطة بالعضلة .</a:t>
            </a:r>
          </a:p>
          <a:p>
            <a:pPr algn="justLow"/>
            <a:r>
              <a:rPr lang="ar-EG" b="1" dirty="0" smtClean="0"/>
              <a:t>نسبة الهيموغلوبين المتوافر في الدم وعدد الكريات الحمراء .</a:t>
            </a:r>
            <a:endParaRPr lang="ar-IQ" b="1" dirty="0"/>
          </a:p>
        </p:txBody>
      </p:sp>
      <p:pic>
        <p:nvPicPr>
          <p:cNvPr id="3074" name="Picture 2" descr="C:\Documents and Settings\Administrator\Desktop\صور رياضية\imagesCAFX61OC.jpg"/>
          <p:cNvPicPr>
            <a:picLocks noChangeAspect="1" noChangeArrowheads="1"/>
          </p:cNvPicPr>
          <p:nvPr/>
        </p:nvPicPr>
        <p:blipFill>
          <a:blip r:embed="rId3"/>
          <a:srcRect/>
          <a:stretch>
            <a:fillRect/>
          </a:stretch>
        </p:blipFill>
        <p:spPr bwMode="auto">
          <a:xfrm>
            <a:off x="357158" y="4762522"/>
            <a:ext cx="3929090" cy="18097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barn(inHorizontal)">
                                      <p:cBhvr>
                                        <p:cTn id="7" dur="500"/>
                                        <p:tgtEl>
                                          <p:spTgt spid="8">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Horizont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9">
                                            <p:bg/>
                                          </p:spTgt>
                                        </p:tgtEl>
                                        <p:attrNameLst>
                                          <p:attrName>style.visibility</p:attrName>
                                        </p:attrNameLst>
                                      </p:cBhvr>
                                      <p:to>
                                        <p:strVal val="visible"/>
                                      </p:to>
                                    </p:set>
                                    <p:animEffect transition="in" filter="barn(inHorizontal)">
                                      <p:cBhvr>
                                        <p:cTn id="17" dur="500"/>
                                        <p:tgtEl>
                                          <p:spTgt spid="9">
                                            <p:bg/>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barn(inHorizontal)">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barn(inHorizontal)">
                                      <p:cBhvr>
                                        <p:cTn id="27" dur="500"/>
                                        <p:tgtEl>
                                          <p:spTgt spid="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barn(inHorizontal)">
                                      <p:cBhvr>
                                        <p:cTn id="32" dur="500"/>
                                        <p:tgtEl>
                                          <p:spTgt spid="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barn(inHorizontal)">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barn(inHorizontal)">
                                      <p:cBhvr>
                                        <p:cTn id="42" dur="500"/>
                                        <p:tgtEl>
                                          <p:spTgt spid="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6">
                                            <p:bg/>
                                          </p:spTgt>
                                        </p:tgtEl>
                                        <p:attrNameLst>
                                          <p:attrName>style.visibility</p:attrName>
                                        </p:attrNameLst>
                                      </p:cBhvr>
                                      <p:to>
                                        <p:strVal val="visible"/>
                                      </p:to>
                                    </p:set>
                                    <p:anim to="" calcmode="lin" valueType="num">
                                      <p:cBhvr>
                                        <p:cTn id="47" dur="1" fill="hold"/>
                                        <p:tgtEl>
                                          <p:spTgt spid="6">
                                            <p:bg/>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 to="" calcmode="lin" valueType="num">
                                      <p:cBhvr>
                                        <p:cTn id="52" dur="1" fill="hold"/>
                                        <p:tgtEl>
                                          <p:spTgt spid="6">
                                            <p:txEl>
                                              <p:pRg st="0" end="0"/>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7">
                                            <p:bg/>
                                          </p:spTgt>
                                        </p:tgtEl>
                                        <p:attrNameLst>
                                          <p:attrName>style.visibility</p:attrName>
                                        </p:attrNameLst>
                                      </p:cBhvr>
                                      <p:to>
                                        <p:strVal val="visible"/>
                                      </p:to>
                                    </p:set>
                                    <p:animEffect transition="in" filter="dissolve">
                                      <p:cBhvr>
                                        <p:cTn id="57" dur="500"/>
                                        <p:tgtEl>
                                          <p:spTgt spid="7">
                                            <p:bg/>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7">
                                            <p:txEl>
                                              <p:pRg st="0" end="0"/>
                                            </p:txEl>
                                          </p:spTgt>
                                        </p:tgtEl>
                                        <p:attrNameLst>
                                          <p:attrName>style.visibility</p:attrName>
                                        </p:attrNameLst>
                                      </p:cBhvr>
                                      <p:to>
                                        <p:strVal val="visible"/>
                                      </p:to>
                                    </p:set>
                                    <p:animEffect transition="in" filter="dissolve">
                                      <p:cBhvr>
                                        <p:cTn id="62" dur="500"/>
                                        <p:tgtEl>
                                          <p:spTgt spid="7">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7">
                                            <p:txEl>
                                              <p:pRg st="2" end="2"/>
                                            </p:txEl>
                                          </p:spTgt>
                                        </p:tgtEl>
                                        <p:attrNameLst>
                                          <p:attrName>style.visibility</p:attrName>
                                        </p:attrNameLst>
                                      </p:cBhvr>
                                      <p:to>
                                        <p:strVal val="visible"/>
                                      </p:to>
                                    </p:set>
                                    <p:animEffect transition="in" filter="dissolve">
                                      <p:cBhvr>
                                        <p:cTn id="67" dur="500"/>
                                        <p:tgtEl>
                                          <p:spTgt spid="7">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7">
                                            <p:txEl>
                                              <p:pRg st="4" end="4"/>
                                            </p:txEl>
                                          </p:spTgt>
                                        </p:tgtEl>
                                        <p:attrNameLst>
                                          <p:attrName>style.visibility</p:attrName>
                                        </p:attrNameLst>
                                      </p:cBhvr>
                                      <p:to>
                                        <p:strVal val="visible"/>
                                      </p:to>
                                    </p:set>
                                    <p:animEffect transition="in" filter="dissolve">
                                      <p:cBhvr>
                                        <p:cTn id="72" dur="500"/>
                                        <p:tgtEl>
                                          <p:spTgt spid="7">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8" grpId="0" build="p" animBg="1"/>
      <p:bldP spid="7" grpId="0" build="p" animBg="1"/>
      <p:bldP spid="9"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8" name="عنصر نائب للمحتوى 7"/>
          <p:cNvSpPr>
            <a:spLocks noGrp="1"/>
          </p:cNvSpPr>
          <p:nvPr>
            <p:ph idx="1"/>
          </p:nvPr>
        </p:nvSpPr>
        <p:spPr>
          <a:xfrm>
            <a:off x="457200" y="571480"/>
            <a:ext cx="8229600" cy="6003056"/>
          </a:xfrm>
        </p:spPr>
        <p:txBody>
          <a:bodyPr>
            <a:normAutofit fontScale="92500" lnSpcReduction="20000"/>
          </a:bodyPr>
          <a:lstStyle/>
          <a:p>
            <a:r>
              <a:rPr lang="ar-EG" dirty="0" smtClean="0"/>
              <a:t>يمكن استعمال طريقة التدريب الدائري لتطوير السرعة الحركية حيث تعد طريقة تضمن استعمال تمارين بدنية يراعي فيها شروط معينة مثل عدد التكرارات وشدة الحافز . وهي مشابهة لتدريب المحطات غير أنها تختلف في طريقة الانتقال من مكان إلى أخر بصورة مباشرة بعد الانتهاء من التكرار أو الزمن المحدد لأداء التمرين القديم وتقسم هذه الطريقة </a:t>
            </a:r>
          </a:p>
          <a:p>
            <a:pPr>
              <a:buNone/>
            </a:pPr>
            <a:endParaRPr lang="ar-EG" dirty="0" smtClean="0"/>
          </a:p>
          <a:p>
            <a:r>
              <a:rPr lang="ar-EG" dirty="0" smtClean="0"/>
              <a:t> </a:t>
            </a:r>
            <a:r>
              <a:rPr lang="ar-EG" dirty="0" smtClean="0">
                <a:solidFill>
                  <a:schemeClr val="accent4">
                    <a:lumMod val="75000"/>
                  </a:schemeClr>
                </a:solidFill>
              </a:rPr>
              <a:t>1- الدائرة التدريبية البسيطة تتكون من خمسة محطات حيث لا يستخدم فيها أجهزة وأدوات بل يتم فيها التغلب على وزن الجسم .</a:t>
            </a:r>
          </a:p>
          <a:p>
            <a:pPr>
              <a:buNone/>
            </a:pPr>
            <a:endParaRPr lang="ar-EG" dirty="0" smtClean="0"/>
          </a:p>
          <a:p>
            <a:r>
              <a:rPr lang="ar-EG" dirty="0" smtClean="0">
                <a:solidFill>
                  <a:srgbClr val="FF0000"/>
                </a:solidFill>
              </a:rPr>
              <a:t>2- الدائرة التدريبية الموسعة وتتكون من 5-7 وفيها يتم استعمال أدوات وأجهزة مختلفة بوزن قليل وتستعمل في تدريب المبتدئين .</a:t>
            </a:r>
          </a:p>
          <a:p>
            <a:pPr>
              <a:buNone/>
            </a:pPr>
            <a:endParaRPr lang="ar-EG" dirty="0" smtClean="0"/>
          </a:p>
          <a:p>
            <a:r>
              <a:rPr lang="ar-EG" dirty="0" smtClean="0">
                <a:solidFill>
                  <a:schemeClr val="accent3">
                    <a:lumMod val="75000"/>
                  </a:schemeClr>
                </a:solidFill>
              </a:rPr>
              <a:t>3- الدائرة التدريبية الكبيرة وتتكون من سبعة محطات فأكثر ويتم فيها استعمال الحمل العالي وتلائم تدريب المتقدمين فعند تطوير السرعة الحركية يجب بناء القابلية الحركية التي تتعلق بالسرعة القصوى المباشرة مما يؤدي إلى تطوير السرعة الحركية الخاصة </a:t>
            </a:r>
            <a:endParaRPr lang="ar-IQ" dirty="0">
              <a:solidFill>
                <a:schemeClr val="accent3">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linds(horizont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blinds(horizontal)">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blinds(horizontal)">
                                      <p:cBhvr>
                                        <p:cTn id="2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571480"/>
            <a:ext cx="3971924" cy="642942"/>
          </a:xfrm>
        </p:spPr>
        <p:txBody>
          <a:bodyPr>
            <a:normAutofit fontScale="90000"/>
          </a:bodyPr>
          <a:lstStyle/>
          <a:p>
            <a:pPr algn="ctr"/>
            <a:r>
              <a:rPr lang="ar-EG" dirty="0" smtClean="0">
                <a:effectLst>
                  <a:glow rad="228600">
                    <a:schemeClr val="accent2">
                      <a:satMod val="175000"/>
                      <a:alpha val="40000"/>
                    </a:schemeClr>
                  </a:glow>
                </a:effectLst>
                <a:cs typeface="+mn-cs"/>
              </a:rPr>
              <a:t>تنمية السرعة الحركية</a:t>
            </a:r>
            <a:endParaRPr lang="ar-IQ" dirty="0">
              <a:effectLst>
                <a:glow rad="228600">
                  <a:schemeClr val="accent2">
                    <a:satMod val="175000"/>
                    <a:alpha val="40000"/>
                  </a:schemeClr>
                </a:glow>
              </a:effectLst>
              <a:cs typeface="+mn-cs"/>
            </a:endParaRPr>
          </a:p>
        </p:txBody>
      </p:sp>
      <p:sp>
        <p:nvSpPr>
          <p:cNvPr id="5" name="عنصر نائب للمحتوى 4"/>
          <p:cNvSpPr>
            <a:spLocks noGrp="1"/>
          </p:cNvSpPr>
          <p:nvPr>
            <p:ph sz="half" idx="1"/>
          </p:nvPr>
        </p:nvSpPr>
        <p:spPr>
          <a:xfrm>
            <a:off x="457200" y="1428736"/>
            <a:ext cx="4038600" cy="5346651"/>
          </a:xfrm>
        </p:spPr>
        <p:txBody>
          <a:bodyPr/>
          <a:lstStyle/>
          <a:p>
            <a:pPr algn="justLow"/>
            <a:r>
              <a:rPr lang="ar-EG" b="1" dirty="0" smtClean="0"/>
              <a:t>أن النجاح في تحقيق السرعة الحركية العالية يستمد أساسا من مدى رقي الجهاز العصبي ويتحقق هذا بأربع طرق هي :</a:t>
            </a:r>
          </a:p>
          <a:p>
            <a:pPr algn="justLow"/>
            <a:r>
              <a:rPr lang="ar-EG" b="1" dirty="0" smtClean="0">
                <a:solidFill>
                  <a:srgbClr val="FF0000"/>
                </a:solidFill>
                <a:effectLst>
                  <a:glow rad="101600">
                    <a:schemeClr val="accent3">
                      <a:satMod val="175000"/>
                      <a:alpha val="40000"/>
                    </a:schemeClr>
                  </a:glow>
                </a:effectLst>
              </a:rPr>
              <a:t>1- تدريب الاستجابة ورد الفعل .</a:t>
            </a:r>
          </a:p>
          <a:p>
            <a:pPr algn="justLow"/>
            <a:r>
              <a:rPr lang="ar-EG" b="1" dirty="0" smtClean="0">
                <a:solidFill>
                  <a:srgbClr val="FF0000"/>
                </a:solidFill>
                <a:effectLst>
                  <a:glow rad="101600">
                    <a:schemeClr val="accent3">
                      <a:satMod val="175000"/>
                      <a:alpha val="40000"/>
                    </a:schemeClr>
                  </a:glow>
                </a:effectLst>
              </a:rPr>
              <a:t>2- تدريب التوافق .</a:t>
            </a:r>
          </a:p>
          <a:p>
            <a:pPr algn="justLow"/>
            <a:r>
              <a:rPr lang="ar-EG" b="1" dirty="0" smtClean="0">
                <a:solidFill>
                  <a:srgbClr val="FF0000"/>
                </a:solidFill>
                <a:effectLst>
                  <a:glow rad="101600">
                    <a:schemeClr val="accent3">
                      <a:satMod val="175000"/>
                      <a:alpha val="40000"/>
                    </a:schemeClr>
                  </a:glow>
                </a:effectLst>
              </a:rPr>
              <a:t>3- تدريب الاسترخاء  .</a:t>
            </a:r>
          </a:p>
          <a:p>
            <a:pPr algn="justLow"/>
            <a:r>
              <a:rPr lang="ar-EG" b="1" dirty="0" smtClean="0">
                <a:solidFill>
                  <a:srgbClr val="FF0000"/>
                </a:solidFill>
                <a:effectLst>
                  <a:glow rad="101600">
                    <a:schemeClr val="accent3">
                      <a:satMod val="175000"/>
                      <a:alpha val="40000"/>
                    </a:schemeClr>
                  </a:glow>
                </a:effectLst>
              </a:rPr>
              <a:t>4- تدريب المرونة .</a:t>
            </a:r>
          </a:p>
          <a:p>
            <a:pPr algn="justLow"/>
            <a:r>
              <a:rPr lang="ar-EG" b="1" dirty="0" smtClean="0"/>
              <a:t>وتنمو السرعة الحركية بمعدل أيضا من نمو القدرة والتحمل ويستطيع المبتدأ أن يزيد من سرعته من 10-20 بعد التدريب من 10-20 ساعة .</a:t>
            </a:r>
          </a:p>
          <a:p>
            <a:pPr algn="justLow"/>
            <a:r>
              <a:rPr lang="ar-EG" b="1" dirty="0" smtClean="0"/>
              <a:t>كما أن السرعة الحركية بمعدل السرعة والقدرة في وقت سريع يتوقف على مدى التحسن في توافق الوظائف الذاتية الحركية ، عن طريق تحسين الأداء وكذلك المرونة</a:t>
            </a:r>
            <a:endParaRPr lang="ar-IQ" b="1" dirty="0"/>
          </a:p>
        </p:txBody>
      </p:sp>
      <p:graphicFrame>
        <p:nvGraphicFramePr>
          <p:cNvPr id="7" name="عنصر نائب للمحتوى 6"/>
          <p:cNvGraphicFramePr>
            <a:graphicFrameLocks noGrp="1"/>
          </p:cNvGraphicFramePr>
          <p:nvPr>
            <p:ph sz="half" idx="2"/>
          </p:nvPr>
        </p:nvGraphicFramePr>
        <p:xfrm>
          <a:off x="4648200" y="642918"/>
          <a:ext cx="4038600" cy="6132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circle(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circle(in)">
                                      <p:cBhvr>
                                        <p:cTn id="22" dur="2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circle(in)">
                                      <p:cBhvr>
                                        <p:cTn id="27" dur="20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circle(in)">
                                      <p:cBhvr>
                                        <p:cTn id="32" dur="20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circle(in)">
                                      <p:cBhvr>
                                        <p:cTn id="37" dur="20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circle(in)">
                                      <p:cBhvr>
                                        <p:cTn id="42" dur="2000"/>
                                        <p:tgtEl>
                                          <p:spTgt spid="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circle(in)">
                                      <p:cBhvr>
                                        <p:cTn id="4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Graphic spid="7"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EG" sz="2400" dirty="0" smtClean="0">
                <a:cs typeface="+mn-cs"/>
              </a:rPr>
              <a:t>نموذج لمكونات حمل التدريب لتنمية السرعة الحركية</a:t>
            </a:r>
            <a:endParaRPr lang="ar-IQ" sz="2400" dirty="0">
              <a:cs typeface="+mn-cs"/>
            </a:endParaRPr>
          </a:p>
        </p:txBody>
      </p:sp>
      <p:sp>
        <p:nvSpPr>
          <p:cNvPr id="7" name="عنصر نائب للنص 6"/>
          <p:cNvSpPr>
            <a:spLocks noGrp="1"/>
          </p:cNvSpPr>
          <p:nvPr>
            <p:ph type="body" idx="2"/>
          </p:nvPr>
        </p:nvSpPr>
        <p:spPr/>
        <p:txBody>
          <a:bodyPr/>
          <a:lstStyle/>
          <a:p>
            <a:endParaRPr lang="ar-IQ" dirty="0"/>
          </a:p>
        </p:txBody>
      </p:sp>
      <p:graphicFrame>
        <p:nvGraphicFramePr>
          <p:cNvPr id="8" name="عنصر نائب للمحتوى 7"/>
          <p:cNvGraphicFramePr>
            <a:graphicFrameLocks noGrp="1"/>
          </p:cNvGraphicFramePr>
          <p:nvPr>
            <p:ph sz="half" idx="1"/>
          </p:nvPr>
        </p:nvGraphicFramePr>
        <p:xfrm>
          <a:off x="152399" y="1128958"/>
          <a:ext cx="5102226" cy="5229000"/>
        </p:xfrm>
        <a:graphic>
          <a:graphicData uri="http://schemas.openxmlformats.org/drawingml/2006/table">
            <a:tbl>
              <a:tblPr rtl="1" firstRow="1" bandRow="1">
                <a:tableStyleId>{00A15C55-8517-42AA-B614-E9B94910E393}</a:tableStyleId>
              </a:tblPr>
              <a:tblGrid>
                <a:gridCol w="2699725"/>
                <a:gridCol w="2402501"/>
              </a:tblGrid>
              <a:tr h="1306120">
                <a:tc>
                  <a:txBody>
                    <a:bodyPr/>
                    <a:lstStyle/>
                    <a:p>
                      <a:pPr algn="ctr" rtl="1"/>
                      <a:r>
                        <a:rPr lang="ar-EG" sz="2400" b="1" dirty="0" smtClean="0"/>
                        <a:t>شدة أداء التمرين</a:t>
                      </a:r>
                      <a:endParaRPr lang="ar-IQ" sz="2400" b="1" dirty="0"/>
                    </a:p>
                  </a:txBody>
                  <a:tcPr anchor="ctr">
                    <a:solidFill>
                      <a:srgbClr val="00B0F0"/>
                    </a:solidFill>
                  </a:tcPr>
                </a:tc>
                <a:tc>
                  <a:txBody>
                    <a:bodyPr/>
                    <a:lstStyle/>
                    <a:p>
                      <a:pPr algn="ctr" rtl="1"/>
                      <a:r>
                        <a:rPr lang="ar-EG" sz="2400" b="1" dirty="0" smtClean="0"/>
                        <a:t>تدرج السرعة من 50- 90 % </a:t>
                      </a:r>
                      <a:endParaRPr lang="ar-IQ" sz="2400" b="1" dirty="0"/>
                    </a:p>
                  </a:txBody>
                  <a:tcPr anchor="ctr">
                    <a:solidFill>
                      <a:srgbClr val="00B0F0"/>
                    </a:solidFill>
                  </a:tcPr>
                </a:tc>
              </a:tr>
              <a:tr h="1306120">
                <a:tc>
                  <a:txBody>
                    <a:bodyPr/>
                    <a:lstStyle/>
                    <a:p>
                      <a:pPr algn="ctr" rtl="1"/>
                      <a:r>
                        <a:rPr lang="ar-EG" sz="2400" b="1" dirty="0" smtClean="0"/>
                        <a:t>زمن الأداء</a:t>
                      </a:r>
                      <a:endParaRPr lang="ar-IQ" sz="2400" b="1" dirty="0"/>
                    </a:p>
                  </a:txBody>
                  <a:tcPr anchor="ctr">
                    <a:solidFill>
                      <a:srgbClr val="FFC000"/>
                    </a:solidFill>
                  </a:tcPr>
                </a:tc>
                <a:tc>
                  <a:txBody>
                    <a:bodyPr/>
                    <a:lstStyle/>
                    <a:p>
                      <a:pPr algn="ctr" rtl="1"/>
                      <a:r>
                        <a:rPr lang="ar-EG" sz="2400" b="1" dirty="0" smtClean="0"/>
                        <a:t>3- 7 ثانية</a:t>
                      </a:r>
                      <a:endParaRPr lang="ar-IQ" sz="2400" b="1" dirty="0"/>
                    </a:p>
                  </a:txBody>
                  <a:tcPr anchor="ctr">
                    <a:solidFill>
                      <a:srgbClr val="FFC000"/>
                    </a:solidFill>
                  </a:tcPr>
                </a:tc>
              </a:tr>
              <a:tr h="1306120">
                <a:tc>
                  <a:txBody>
                    <a:bodyPr/>
                    <a:lstStyle/>
                    <a:p>
                      <a:pPr algn="ctr" rtl="1"/>
                      <a:r>
                        <a:rPr lang="ar-EG" sz="2400" b="1" dirty="0" smtClean="0">
                          <a:solidFill>
                            <a:schemeClr val="bg1"/>
                          </a:solidFill>
                        </a:rPr>
                        <a:t>فترات الراحة</a:t>
                      </a:r>
                      <a:endParaRPr lang="ar-IQ" sz="2400" b="1" dirty="0">
                        <a:solidFill>
                          <a:schemeClr val="bg1"/>
                        </a:solidFill>
                      </a:endParaRPr>
                    </a:p>
                  </a:txBody>
                  <a:tcPr anchor="ctr">
                    <a:solidFill>
                      <a:srgbClr val="00B0F0"/>
                    </a:solidFill>
                  </a:tcPr>
                </a:tc>
                <a:tc>
                  <a:txBody>
                    <a:bodyPr/>
                    <a:lstStyle/>
                    <a:p>
                      <a:pPr algn="justLow" rtl="1"/>
                      <a:r>
                        <a:rPr lang="ar-EG" sz="2000" b="1" dirty="0" smtClean="0">
                          <a:solidFill>
                            <a:schemeClr val="bg1"/>
                          </a:solidFill>
                        </a:rPr>
                        <a:t>طويلة نسبيا وتتناسب مع فترات أداء التمرين ومدى ما يتضمن من إجهاد للجهاز العصبي</a:t>
                      </a:r>
                      <a:endParaRPr lang="ar-IQ" sz="2000" b="1" dirty="0">
                        <a:solidFill>
                          <a:schemeClr val="bg1"/>
                        </a:solidFill>
                      </a:endParaRPr>
                    </a:p>
                  </a:txBody>
                  <a:tcPr anchor="ctr">
                    <a:solidFill>
                      <a:srgbClr val="00B0F0"/>
                    </a:solidFill>
                  </a:tcPr>
                </a:tc>
              </a:tr>
              <a:tr h="1306120">
                <a:tc>
                  <a:txBody>
                    <a:bodyPr/>
                    <a:lstStyle/>
                    <a:p>
                      <a:pPr algn="ctr" rtl="1"/>
                      <a:r>
                        <a:rPr lang="ar-EG" sz="2400" b="1" dirty="0" smtClean="0"/>
                        <a:t>عدد مرات تكرار التمرين</a:t>
                      </a:r>
                      <a:endParaRPr lang="ar-IQ" sz="2400" b="1" dirty="0"/>
                    </a:p>
                  </a:txBody>
                  <a:tcPr anchor="ctr">
                    <a:solidFill>
                      <a:srgbClr val="FFC000"/>
                    </a:solidFill>
                  </a:tcPr>
                </a:tc>
                <a:tc>
                  <a:txBody>
                    <a:bodyPr/>
                    <a:lstStyle/>
                    <a:p>
                      <a:pPr algn="ctr" rtl="1"/>
                      <a:r>
                        <a:rPr lang="ar-EG" sz="2400" b="1" dirty="0" smtClean="0"/>
                        <a:t>5- 8</a:t>
                      </a:r>
                      <a:endParaRPr lang="ar-IQ" sz="2400" b="1" dirty="0"/>
                    </a:p>
                  </a:txBody>
                  <a:tcPr anchor="ctr">
                    <a:solidFill>
                      <a:srgbClr val="FFC000"/>
                    </a:solidFill>
                  </a:tcPr>
                </a:tc>
              </a:tr>
            </a:tbl>
          </a:graphicData>
        </a:graphic>
      </p:graphicFrame>
      <p:pic>
        <p:nvPicPr>
          <p:cNvPr id="4098" name="Picture 2" descr="C:\Documents and Settings\Administrator\Desktop\صور رياضية\FMVCABLPLUCCAZGK3TLCAC297BICAKC0B87CALXERHLCAEE07Z1CA96R7ZSCAHZGJJECAN5SH5GCAXQ17FBCA8HHAVECAOIQ6FPCA4468V6CAZI0N4CCA6K30XVCASIUPK5CAGFVNWXCA7OOMU6CAQ5DGCC.jpg"/>
          <p:cNvPicPr>
            <a:picLocks noChangeAspect="1" noChangeArrowheads="1"/>
          </p:cNvPicPr>
          <p:nvPr/>
        </p:nvPicPr>
        <p:blipFill>
          <a:blip r:embed="rId2"/>
          <a:srcRect/>
          <a:stretch>
            <a:fillRect/>
          </a:stretch>
        </p:blipFill>
        <p:spPr bwMode="auto">
          <a:xfrm>
            <a:off x="5357818" y="2000240"/>
            <a:ext cx="3429024" cy="45720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 to="" calcmode="lin" valueType="num">
                                      <p:cBhvr>
                                        <p:cTn id="12" dur="1" fill="hold"/>
                                        <p:tgtEl>
                                          <p:spTgt spid="4098"/>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71480"/>
            <a:ext cx="8229600" cy="642942"/>
          </a:xfrm>
        </p:spPr>
        <p:style>
          <a:lnRef idx="3">
            <a:schemeClr val="lt1"/>
          </a:lnRef>
          <a:fillRef idx="1">
            <a:schemeClr val="accent3"/>
          </a:fillRef>
          <a:effectRef idx="1">
            <a:schemeClr val="accent3"/>
          </a:effectRef>
          <a:fontRef idx="minor">
            <a:schemeClr val="lt1"/>
          </a:fontRef>
        </p:style>
        <p:txBody>
          <a:bodyPr>
            <a:normAutofit fontScale="90000"/>
          </a:bodyPr>
          <a:lstStyle/>
          <a:p>
            <a:pPr algn="ctr"/>
            <a:r>
              <a:rPr lang="ar-EG" dirty="0" smtClean="0">
                <a:cs typeface="+mn-cs"/>
              </a:rPr>
              <a:t>بعض الإرشادات العامة لتطوير السرعة الحركية</a:t>
            </a:r>
            <a:endParaRPr lang="ar-IQ" dirty="0">
              <a:cs typeface="+mn-cs"/>
            </a:endParaRPr>
          </a:p>
        </p:txBody>
      </p:sp>
      <p:sp>
        <p:nvSpPr>
          <p:cNvPr id="3" name="عنصر نائب للمحتوى 2"/>
          <p:cNvSpPr>
            <a:spLocks noGrp="1"/>
          </p:cNvSpPr>
          <p:nvPr>
            <p:ph sz="half" idx="1"/>
          </p:nvPr>
        </p:nvSpPr>
        <p:spPr>
          <a:xfrm>
            <a:off x="457200" y="1428736"/>
            <a:ext cx="4038600" cy="5346651"/>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algn="justLow"/>
            <a:r>
              <a:rPr lang="ar-EG" b="1" dirty="0" smtClean="0"/>
              <a:t>في مجال تنمية السرعة الحركية أوضحت بعض الأبحاث العلمية أن العضلة تنقبض بأقصى سرعة لها عندما تكون السرعة الحركية لها تساوي صفرا . كما أن العضلة تصل إلى أقصى سرعة لها عندما تواجه قوة خارجية مقدارها صفر .</a:t>
            </a:r>
          </a:p>
          <a:p>
            <a:pPr algn="justLow">
              <a:buNone/>
            </a:pPr>
            <a:endParaRPr lang="ar-EG" b="1" dirty="0" smtClean="0"/>
          </a:p>
          <a:p>
            <a:pPr algn="justLow"/>
            <a:r>
              <a:rPr lang="ar-EG" b="1" dirty="0" smtClean="0"/>
              <a:t>يراعى أن السرعة الحركية تنمو وتصل إلى أعلى مدى لها في سن العشرين ثم تبدأ في الهبوط التدريجي في الرجال ، أما بالنسبة للبنات فيبلغن أقصى سرعة في سن أقل من ستة عشر عاما ، أن قمة السرعة يحتفظ بها الرجال أطول من النساء بينما تحتفظ النساء بسرعة رد الفعل أطول من الرجال ويمكن القول بان السرعة الحركية ترتبط إلى حد ما بالنمط الجسماني المتوسط النحيف </a:t>
            </a:r>
          </a:p>
        </p:txBody>
      </p:sp>
      <p:graphicFrame>
        <p:nvGraphicFramePr>
          <p:cNvPr id="5" name="عنصر نائب للمحتوى 4"/>
          <p:cNvGraphicFramePr>
            <a:graphicFrameLocks noGrp="1"/>
          </p:cNvGraphicFramePr>
          <p:nvPr>
            <p:ph sz="half" idx="2"/>
          </p:nvPr>
        </p:nvGraphicFramePr>
        <p:xfrm>
          <a:off x="4648200" y="1428736"/>
          <a:ext cx="4038600" cy="5346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circle(in)">
                                      <p:cBhvr>
                                        <p:cTn id="17" dur="2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circle(in)">
                                      <p:cBhvr>
                                        <p:cTn id="22" dur="2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sz="2400" dirty="0" smtClean="0">
                <a:cs typeface="+mn-cs"/>
              </a:rPr>
              <a:t>العوامل المؤثرة في سرعة الإنسان</a:t>
            </a:r>
            <a:endParaRPr lang="ar-IQ" sz="2400" dirty="0">
              <a:cs typeface="+mn-cs"/>
            </a:endParaRPr>
          </a:p>
        </p:txBody>
      </p:sp>
      <p:sp>
        <p:nvSpPr>
          <p:cNvPr id="9" name="عنصر نائب للنص 8"/>
          <p:cNvSpPr>
            <a:spLocks noGrp="1"/>
          </p:cNvSpPr>
          <p:nvPr>
            <p:ph type="body" idx="2"/>
          </p:nvPr>
        </p:nvSpPr>
        <p:spPr/>
        <p:txBody>
          <a:bodyPr/>
          <a:lstStyle/>
          <a:p>
            <a:endParaRPr lang="ar-IQ" dirty="0"/>
          </a:p>
        </p:txBody>
      </p:sp>
      <p:graphicFrame>
        <p:nvGraphicFramePr>
          <p:cNvPr id="12" name="عنصر نائب للمحتوى 11"/>
          <p:cNvGraphicFramePr>
            <a:graphicFrameLocks noGrp="1"/>
          </p:cNvGraphicFramePr>
          <p:nvPr>
            <p:ph sz="half" idx="1"/>
          </p:nvPr>
        </p:nvGraphicFramePr>
        <p:xfrm>
          <a:off x="152400" y="357166"/>
          <a:ext cx="5102352" cy="6271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194" name="Picture 2" descr="C:\Documents and Settings\Administrator\Desktop\صور رياضية\JSXCAP3RULJCA6OKUHYCA0T4U8ACAAO68T0CAG8Z18FCAN3EANRCAJM6VXSCABUQEDHCABVYT9DCAEWP0CDCA0MMMPPCAQD447ZCAKC9ELDCAJME4KPCAVL6HUVCAJBSITSCAC02ND1CAA7RYTFCA3W0EUE.jpg"/>
          <p:cNvPicPr>
            <a:picLocks noChangeAspect="1" noChangeArrowheads="1"/>
          </p:cNvPicPr>
          <p:nvPr/>
        </p:nvPicPr>
        <p:blipFill>
          <a:blip r:embed="rId6"/>
          <a:srcRect/>
          <a:stretch>
            <a:fillRect/>
          </a:stretch>
        </p:blipFill>
        <p:spPr bwMode="auto">
          <a:xfrm>
            <a:off x="5357819" y="2000240"/>
            <a:ext cx="3357586" cy="457203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194"/>
                                        </p:tgtEl>
                                        <p:attrNameLst>
                                          <p:attrName>style.visibility</p:attrName>
                                        </p:attrNameLst>
                                      </p:cBhvr>
                                      <p:to>
                                        <p:strVal val="visible"/>
                                      </p:to>
                                    </p:set>
                                    <p:anim to="" calcmode="lin" valueType="num">
                                      <p:cBhvr>
                                        <p:cTn id="12" dur="1" fill="hold"/>
                                        <p:tgtEl>
                                          <p:spTgt spid="819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Graphic spid="1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a:xfrm>
            <a:off x="381000" y="571480"/>
            <a:ext cx="8382000" cy="1069848"/>
          </a:xfrm>
        </p:spPr>
        <p:style>
          <a:lnRef idx="3">
            <a:schemeClr val="lt1"/>
          </a:lnRef>
          <a:fillRef idx="1">
            <a:schemeClr val="accent3"/>
          </a:fillRef>
          <a:effectRef idx="1">
            <a:schemeClr val="accent3"/>
          </a:effectRef>
          <a:fontRef idx="minor">
            <a:schemeClr val="lt1"/>
          </a:fontRef>
        </p:style>
        <p:txBody>
          <a:bodyPr/>
          <a:lstStyle/>
          <a:p>
            <a:pPr algn="ctr"/>
            <a:r>
              <a:rPr lang="ar-IQ" dirty="0" smtClean="0">
                <a:cs typeface="+mn-cs"/>
              </a:rPr>
              <a:t>العوامل التي تؤثر في مستوى السرعة</a:t>
            </a:r>
            <a:endParaRPr lang="ar-IQ" dirty="0">
              <a:cs typeface="+mn-cs"/>
            </a:endParaRPr>
          </a:p>
        </p:txBody>
      </p:sp>
      <p:sp>
        <p:nvSpPr>
          <p:cNvPr id="10" name="عنصر نائب للنص 9"/>
          <p:cNvSpPr>
            <a:spLocks noGrp="1"/>
          </p:cNvSpPr>
          <p:nvPr>
            <p:ph type="body" sz="half" idx="3"/>
          </p:nvPr>
        </p:nvSpPr>
        <p:spPr>
          <a:xfrm>
            <a:off x="4721225" y="1643050"/>
            <a:ext cx="4041775" cy="457200"/>
          </a:xfrm>
        </p:spPr>
        <p:txBody>
          <a:bodyPr/>
          <a:lstStyle/>
          <a:p>
            <a:r>
              <a:rPr lang="ar-IQ" dirty="0" smtClean="0"/>
              <a:t>رأي العلماء الروس</a:t>
            </a:r>
            <a:endParaRPr lang="ar-IQ" dirty="0"/>
          </a:p>
        </p:txBody>
      </p:sp>
      <p:sp>
        <p:nvSpPr>
          <p:cNvPr id="9" name="عنصر نائب للمحتوى 8"/>
          <p:cNvSpPr>
            <a:spLocks noGrp="1"/>
          </p:cNvSpPr>
          <p:nvPr>
            <p:ph sz="quarter" idx="2"/>
          </p:nvPr>
        </p:nvSpPr>
        <p:spPr>
          <a:xfrm>
            <a:off x="381000" y="1714488"/>
            <a:ext cx="4041648" cy="4880231"/>
          </a:xfrm>
        </p:spPr>
        <p:style>
          <a:lnRef idx="3">
            <a:schemeClr val="lt1"/>
          </a:lnRef>
          <a:fillRef idx="1">
            <a:schemeClr val="accent1"/>
          </a:fillRef>
          <a:effectRef idx="1">
            <a:schemeClr val="accent1"/>
          </a:effectRef>
          <a:fontRef idx="minor">
            <a:schemeClr val="lt1"/>
          </a:fontRef>
        </p:style>
        <p:txBody>
          <a:bodyPr>
            <a:normAutofit/>
          </a:bodyPr>
          <a:lstStyle/>
          <a:p>
            <a:pPr algn="justLow"/>
            <a:r>
              <a:rPr lang="ar-IQ" sz="2400" dirty="0" smtClean="0"/>
              <a:t>ويشترط عادة في أداء تدريبات السرعة عدم تدخل عامل التعب ، وفي حالة تدخل عامل التعب يتحول الهدف من تحسين وتطوير لعناصر السرعة إلى تحسين لعنصر تحمل السرعة </a:t>
            </a:r>
          </a:p>
          <a:p>
            <a:pPr algn="justLow">
              <a:buNone/>
            </a:pPr>
            <a:endParaRPr lang="ar-IQ" sz="2400" dirty="0" smtClean="0"/>
          </a:p>
          <a:p>
            <a:pPr algn="justLow"/>
            <a:r>
              <a:rPr lang="ar-IQ" sz="2400" dirty="0" smtClean="0"/>
              <a:t>يتوقف مستوى الأداء على مستوى مواصفات الأداء الحركي بصورة كبيرة ( التكنيك ) كذلك على سمات الإرادة والتصميم </a:t>
            </a:r>
            <a:endParaRPr lang="ar-IQ" sz="2400" dirty="0"/>
          </a:p>
        </p:txBody>
      </p:sp>
      <p:sp>
        <p:nvSpPr>
          <p:cNvPr id="11" name="عنصر نائب للمحتوى 10"/>
          <p:cNvSpPr>
            <a:spLocks noGrp="1"/>
          </p:cNvSpPr>
          <p:nvPr>
            <p:ph sz="quarter" idx="4"/>
          </p:nvPr>
        </p:nvSpPr>
        <p:spPr>
          <a:xfrm>
            <a:off x="4718304" y="2285992"/>
            <a:ext cx="4041775" cy="3886200"/>
          </a:xfrm>
        </p:spPr>
        <p:style>
          <a:lnRef idx="3">
            <a:schemeClr val="lt1"/>
          </a:lnRef>
          <a:fillRef idx="1">
            <a:schemeClr val="accent2"/>
          </a:fillRef>
          <a:effectRef idx="1">
            <a:schemeClr val="accent2"/>
          </a:effectRef>
          <a:fontRef idx="minor">
            <a:schemeClr val="lt1"/>
          </a:fontRef>
        </p:style>
        <p:txBody>
          <a:bodyPr>
            <a:normAutofit/>
          </a:bodyPr>
          <a:lstStyle/>
          <a:p>
            <a:pPr algn="justLow"/>
            <a:r>
              <a:rPr lang="ar-IQ" sz="2400" dirty="0" smtClean="0"/>
              <a:t>فترة الخمود أو الكمون : وهي الفترة الزمنية ما بين حدوث المثير الكهربائي حتى انقباض العضلة وتستغرق هذه الفترة الزمنية في العضلة الهيكلية بداية العصب حوالي 10 مللي ثانية .</a:t>
            </a:r>
          </a:p>
          <a:p>
            <a:pPr algn="justLow"/>
            <a:r>
              <a:rPr lang="ar-IQ" sz="2400" dirty="0" smtClean="0"/>
              <a:t>سرعة الحركة الواحدة ( في حالة المقاومة البسيطة )</a:t>
            </a:r>
          </a:p>
          <a:p>
            <a:pPr algn="justLow"/>
            <a:r>
              <a:rPr lang="ar-IQ" sz="2400" dirty="0" smtClean="0"/>
              <a:t>عدد الحركات في فترة زمنية</a:t>
            </a:r>
          </a:p>
          <a:p>
            <a:pPr algn="justLow"/>
            <a:endParaRPr lang="ar-IQ"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bg/>
                                          </p:spTgt>
                                        </p:tgtEl>
                                        <p:attrNameLst>
                                          <p:attrName>style.visibility</p:attrName>
                                        </p:attrNameLst>
                                      </p:cBhvr>
                                      <p:to>
                                        <p:strVal val="visible"/>
                                      </p:to>
                                    </p:set>
                                    <p:animEffect transition="in" filter="circle(in)">
                                      <p:cBhvr>
                                        <p:cTn id="12" dur="2000"/>
                                        <p:tgtEl>
                                          <p:spTgt spid="10">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circle(in)">
                                      <p:cBhvr>
                                        <p:cTn id="17" dur="20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1">
                                            <p:bg/>
                                          </p:spTgt>
                                        </p:tgtEl>
                                        <p:attrNameLst>
                                          <p:attrName>style.visibility</p:attrName>
                                        </p:attrNameLst>
                                      </p:cBhvr>
                                      <p:to>
                                        <p:strVal val="visible"/>
                                      </p:to>
                                    </p:set>
                                    <p:animEffect transition="in" filter="circle(in)">
                                      <p:cBhvr>
                                        <p:cTn id="22" dur="2000"/>
                                        <p:tgtEl>
                                          <p:spTgt spid="11">
                                            <p:bg/>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circle(in)">
                                      <p:cBhvr>
                                        <p:cTn id="27" dur="2000"/>
                                        <p:tgtEl>
                                          <p:spTgt spid="1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1">
                                            <p:txEl>
                                              <p:pRg st="1" end="1"/>
                                            </p:txEl>
                                          </p:spTgt>
                                        </p:tgtEl>
                                        <p:attrNameLst>
                                          <p:attrName>style.visibility</p:attrName>
                                        </p:attrNameLst>
                                      </p:cBhvr>
                                      <p:to>
                                        <p:strVal val="visible"/>
                                      </p:to>
                                    </p:set>
                                    <p:animEffect transition="in" filter="circle(in)">
                                      <p:cBhvr>
                                        <p:cTn id="32" dur="2000"/>
                                        <p:tgtEl>
                                          <p:spTgt spid="11">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1">
                                            <p:txEl>
                                              <p:pRg st="2" end="2"/>
                                            </p:txEl>
                                          </p:spTgt>
                                        </p:tgtEl>
                                        <p:attrNameLst>
                                          <p:attrName>style.visibility</p:attrName>
                                        </p:attrNameLst>
                                      </p:cBhvr>
                                      <p:to>
                                        <p:strVal val="visible"/>
                                      </p:to>
                                    </p:set>
                                    <p:animEffect transition="in" filter="circle(in)">
                                      <p:cBhvr>
                                        <p:cTn id="37" dur="2000"/>
                                        <p:tgtEl>
                                          <p:spTgt spid="11">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9">
                                            <p:bg/>
                                          </p:spTgt>
                                        </p:tgtEl>
                                        <p:attrNameLst>
                                          <p:attrName>style.visibility</p:attrName>
                                        </p:attrNameLst>
                                      </p:cBhvr>
                                      <p:to>
                                        <p:strVal val="visible"/>
                                      </p:to>
                                    </p:set>
                                    <p:animEffect transition="in" filter="circle(in)">
                                      <p:cBhvr>
                                        <p:cTn id="42" dur="2000"/>
                                        <p:tgtEl>
                                          <p:spTgt spid="9">
                                            <p:bg/>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Effect transition="in" filter="circle(in)">
                                      <p:cBhvr>
                                        <p:cTn id="47" dur="2000"/>
                                        <p:tgtEl>
                                          <p:spTgt spid="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9">
                                            <p:txEl>
                                              <p:pRg st="2" end="2"/>
                                            </p:txEl>
                                          </p:spTgt>
                                        </p:tgtEl>
                                        <p:attrNameLst>
                                          <p:attrName>style.visibility</p:attrName>
                                        </p:attrNameLst>
                                      </p:cBhvr>
                                      <p:to>
                                        <p:strVal val="visible"/>
                                      </p:to>
                                    </p:set>
                                    <p:animEffect transition="in" filter="circle(in)">
                                      <p:cBhvr>
                                        <p:cTn id="52" dur="2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build="p" animBg="1"/>
      <p:bldP spid="9" grpId="0" build="p" animBg="1"/>
      <p:bldP spid="11"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357166"/>
            <a:ext cx="8382000" cy="1069848"/>
          </a:xfrm>
        </p:spPr>
        <p:txBody>
          <a:bodyPr>
            <a:normAutofit/>
          </a:bodyPr>
          <a:lstStyle/>
          <a:p>
            <a:pPr algn="ctr"/>
            <a:r>
              <a:rPr lang="ar-IQ" sz="4400" dirty="0" smtClean="0">
                <a:effectLst>
                  <a:glow rad="139700">
                    <a:schemeClr val="accent3">
                      <a:satMod val="175000"/>
                      <a:alpha val="40000"/>
                    </a:schemeClr>
                  </a:glow>
                </a:effectLst>
                <a:cs typeface="+mn-cs"/>
              </a:rPr>
              <a:t>مفهوم وتقسيم السرعة </a:t>
            </a:r>
            <a:endParaRPr lang="ar-IQ" sz="4400" dirty="0">
              <a:effectLst>
                <a:glow rad="139700">
                  <a:schemeClr val="accent3">
                    <a:satMod val="175000"/>
                    <a:alpha val="40000"/>
                  </a:schemeClr>
                </a:glow>
              </a:effectLst>
              <a:cs typeface="+mn-cs"/>
            </a:endParaRPr>
          </a:p>
        </p:txBody>
      </p:sp>
      <p:sp>
        <p:nvSpPr>
          <p:cNvPr id="3" name="عنصر نائب للنص 2"/>
          <p:cNvSpPr>
            <a:spLocks noGrp="1"/>
          </p:cNvSpPr>
          <p:nvPr>
            <p:ph type="body" idx="1"/>
          </p:nvPr>
        </p:nvSpPr>
        <p:spPr>
          <a:xfrm>
            <a:off x="381000" y="2000240"/>
            <a:ext cx="4041648" cy="701930"/>
          </a:xfrm>
        </p:spPr>
        <p:txBody>
          <a:bodyPr/>
          <a:lstStyle/>
          <a:p>
            <a:pPr algn="ctr"/>
            <a:r>
              <a:rPr lang="ar-IQ" sz="2400" dirty="0" smtClean="0">
                <a:solidFill>
                  <a:srgbClr val="FF0000"/>
                </a:solidFill>
              </a:rPr>
              <a:t>تقسيم السرعة من الناحية الفنية </a:t>
            </a:r>
            <a:endParaRPr lang="ar-IQ" sz="2400" dirty="0">
              <a:solidFill>
                <a:srgbClr val="FF0000"/>
              </a:solidFill>
            </a:endParaRPr>
          </a:p>
        </p:txBody>
      </p:sp>
      <p:sp>
        <p:nvSpPr>
          <p:cNvPr id="4" name="عنصر نائب للنص 3"/>
          <p:cNvSpPr>
            <a:spLocks noGrp="1"/>
          </p:cNvSpPr>
          <p:nvPr>
            <p:ph type="body" sz="half" idx="3"/>
          </p:nvPr>
        </p:nvSpPr>
        <p:spPr>
          <a:xfrm>
            <a:off x="4721225" y="1500174"/>
            <a:ext cx="4041775" cy="457200"/>
          </a:xfrm>
        </p:spPr>
        <p:txBody>
          <a:bodyPr/>
          <a:lstStyle/>
          <a:p>
            <a:pPr algn="ctr"/>
            <a:r>
              <a:rPr lang="ar-IQ" sz="2000" dirty="0" smtClean="0">
                <a:solidFill>
                  <a:srgbClr val="FF0000"/>
                </a:solidFill>
              </a:rPr>
              <a:t>مفهوم سرعة الأداء</a:t>
            </a:r>
            <a:endParaRPr lang="ar-IQ" sz="2000" dirty="0">
              <a:solidFill>
                <a:srgbClr val="FF0000"/>
              </a:solidFill>
            </a:endParaRPr>
          </a:p>
        </p:txBody>
      </p:sp>
      <p:sp>
        <p:nvSpPr>
          <p:cNvPr id="5" name="عنصر نائب للمحتوى 4"/>
          <p:cNvSpPr>
            <a:spLocks noGrp="1"/>
          </p:cNvSpPr>
          <p:nvPr>
            <p:ph sz="quarter" idx="2"/>
          </p:nvPr>
        </p:nvSpPr>
        <p:spPr>
          <a:solidFill>
            <a:schemeClr val="accent2">
              <a:lumMod val="20000"/>
              <a:lumOff val="80000"/>
            </a:schemeClr>
          </a:solidFill>
        </p:spPr>
        <p:txBody>
          <a:bodyPr>
            <a:normAutofit/>
          </a:bodyPr>
          <a:lstStyle/>
          <a:p>
            <a:pPr algn="justLow"/>
            <a:r>
              <a:rPr lang="ar-IQ" sz="2800" b="1" dirty="0" smtClean="0"/>
              <a:t>سرعة الانتقال                  </a:t>
            </a:r>
            <a:r>
              <a:rPr lang="ar-IQ" sz="2800" dirty="0" smtClean="0"/>
              <a:t>( كما هو الحال في العدو )</a:t>
            </a:r>
          </a:p>
          <a:p>
            <a:pPr algn="justLow"/>
            <a:r>
              <a:rPr lang="ar-IQ" sz="2800" b="1" dirty="0" smtClean="0"/>
              <a:t>السرعة الحركية                </a:t>
            </a:r>
            <a:r>
              <a:rPr lang="ar-IQ" sz="2800" dirty="0" smtClean="0"/>
              <a:t>( كما هو الحال في الألعاب الجماعية )</a:t>
            </a:r>
          </a:p>
          <a:p>
            <a:pPr algn="justLow"/>
            <a:r>
              <a:rPr lang="ar-IQ" sz="2800" b="1" dirty="0" smtClean="0"/>
              <a:t>سرعة رد الفعل                 </a:t>
            </a:r>
            <a:r>
              <a:rPr lang="ar-IQ" sz="2800" dirty="0" smtClean="0"/>
              <a:t>( كما هو الحال في بداية سباق 100 م )</a:t>
            </a:r>
            <a:endParaRPr lang="ar-IQ" sz="2800" dirty="0"/>
          </a:p>
        </p:txBody>
      </p:sp>
      <p:sp>
        <p:nvSpPr>
          <p:cNvPr id="6" name="عنصر نائب للمحتوى 5"/>
          <p:cNvSpPr>
            <a:spLocks noGrp="1"/>
          </p:cNvSpPr>
          <p:nvPr>
            <p:ph sz="quarter" idx="4"/>
          </p:nvPr>
        </p:nvSpPr>
        <p:spPr>
          <a:xfrm>
            <a:off x="4718304" y="2071678"/>
            <a:ext cx="4041775" cy="4523041"/>
          </a:xfrm>
          <a:solidFill>
            <a:schemeClr val="accent3">
              <a:lumMod val="20000"/>
              <a:lumOff val="80000"/>
            </a:schemeClr>
          </a:solidFill>
        </p:spPr>
        <p:txBody>
          <a:bodyPr>
            <a:normAutofit fontScale="92500" lnSpcReduction="10000"/>
          </a:bodyPr>
          <a:lstStyle/>
          <a:p>
            <a:pPr algn="justLow"/>
            <a:r>
              <a:rPr lang="ar-IQ" sz="2400" b="1" dirty="0" smtClean="0">
                <a:solidFill>
                  <a:srgbClr val="FF0000"/>
                </a:solidFill>
              </a:rPr>
              <a:t>الحركات المتشابهة والمتكررة </a:t>
            </a:r>
            <a:r>
              <a:rPr lang="ar-IQ" sz="2400" dirty="0" smtClean="0"/>
              <a:t>مثل المشي والجري والتجديف والسباحة </a:t>
            </a:r>
          </a:p>
          <a:p>
            <a:pPr algn="justLow"/>
            <a:r>
              <a:rPr lang="ar-IQ" sz="2400" b="1" dirty="0" smtClean="0">
                <a:solidFill>
                  <a:srgbClr val="FF0000"/>
                </a:solidFill>
              </a:rPr>
              <a:t>الحركات الوحيدة غير متكررة </a:t>
            </a:r>
            <a:r>
              <a:rPr lang="ar-IQ" sz="2400" dirty="0" smtClean="0"/>
              <a:t>والتي تؤدى لمرة واحدة مثل ركل الكرة ودفع الجلة والوثب </a:t>
            </a:r>
          </a:p>
          <a:p>
            <a:pPr algn="justLow"/>
            <a:r>
              <a:rPr lang="ar-IQ" sz="2400" b="1" dirty="0" smtClean="0">
                <a:solidFill>
                  <a:srgbClr val="FF0000"/>
                </a:solidFill>
              </a:rPr>
              <a:t>الحركات المركبة </a:t>
            </a:r>
            <a:r>
              <a:rPr lang="ar-IQ" sz="2400" dirty="0" smtClean="0"/>
              <a:t>وهي التي تحتوي على أكثر من مهارة ، مثل حركة استلام وتصويب الكرة ، كذلك الدوران ثم الرمي ، والاقتراب ثم الوثب .</a:t>
            </a:r>
          </a:p>
          <a:p>
            <a:pPr algn="justLow"/>
            <a:r>
              <a:rPr lang="ar-IQ" sz="2400" b="1" dirty="0" smtClean="0">
                <a:solidFill>
                  <a:srgbClr val="FF0000"/>
                </a:solidFill>
              </a:rPr>
              <a:t>حركات رد الفعل </a:t>
            </a:r>
            <a:r>
              <a:rPr lang="ar-IQ" sz="2400" dirty="0" smtClean="0"/>
              <a:t>كما هو الحال في البداية في الجري والسباحة ، كذلك سرعة الفعل الحركية المبنية على استجابة معينة وسريعة لمثير.</a:t>
            </a:r>
          </a:p>
          <a:p>
            <a:pPr algn="justLow"/>
            <a:endParaRPr lang="ar-IQ"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blinds(horizontal)">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linds(horizont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bg/>
                                          </p:spTgt>
                                        </p:tgtEl>
                                        <p:attrNameLst>
                                          <p:attrName>style.visibility</p:attrName>
                                        </p:attrNameLst>
                                      </p:cBhvr>
                                      <p:to>
                                        <p:strVal val="visible"/>
                                      </p:to>
                                    </p:set>
                                    <p:animEffect transition="in" filter="blinds(horizontal)">
                                      <p:cBhvr>
                                        <p:cTn id="22" dur="500"/>
                                        <p:tgtEl>
                                          <p:spTgt spid="6">
                                            <p:bg/>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blinds(horizontal)">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blinds(horizontal)">
                                      <p:cBhvr>
                                        <p:cTn id="32" dur="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blinds(horizontal)">
                                      <p:cBhvr>
                                        <p:cTn id="37" dur="500"/>
                                        <p:tgtEl>
                                          <p:spTgt spid="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Effect transition="in" filter="blinds(horizontal)">
                                      <p:cBhvr>
                                        <p:cTn id="42" dur="500"/>
                                        <p:tgtEl>
                                          <p:spTgt spid="6">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bg/>
                                          </p:spTgt>
                                        </p:tgtEl>
                                        <p:attrNameLst>
                                          <p:attrName>style.visibility</p:attrName>
                                        </p:attrNameLst>
                                      </p:cBhvr>
                                      <p:to>
                                        <p:strVal val="visible"/>
                                      </p:to>
                                    </p:set>
                                    <p:animEffect transition="in" filter="circle(in)">
                                      <p:cBhvr>
                                        <p:cTn id="47" dur="2000"/>
                                        <p:tgtEl>
                                          <p:spTgt spid="3">
                                            <p:bg/>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animEffect transition="in" filter="circle(in)">
                                      <p:cBhvr>
                                        <p:cTn id="52" dur="2000"/>
                                        <p:tgtEl>
                                          <p:spTgt spid="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5">
                                            <p:bg/>
                                          </p:spTgt>
                                        </p:tgtEl>
                                        <p:attrNameLst>
                                          <p:attrName>style.visibility</p:attrName>
                                        </p:attrNameLst>
                                      </p:cBhvr>
                                      <p:to>
                                        <p:strVal val="visible"/>
                                      </p:to>
                                    </p:set>
                                    <p:animEffect transition="in" filter="diamond(in)">
                                      <p:cBhvr>
                                        <p:cTn id="57" dur="2000"/>
                                        <p:tgtEl>
                                          <p:spTgt spid="5">
                                            <p:bg/>
                                          </p:spTgt>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5">
                                            <p:txEl>
                                              <p:pRg st="0" end="0"/>
                                            </p:txEl>
                                          </p:spTgt>
                                        </p:tgtEl>
                                        <p:attrNameLst>
                                          <p:attrName>style.visibility</p:attrName>
                                        </p:attrNameLst>
                                      </p:cBhvr>
                                      <p:to>
                                        <p:strVal val="visible"/>
                                      </p:to>
                                    </p:set>
                                    <p:animEffect transition="in" filter="diamond(in)">
                                      <p:cBhvr>
                                        <p:cTn id="62" dur="2000"/>
                                        <p:tgtEl>
                                          <p:spTgt spid="5">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5">
                                            <p:txEl>
                                              <p:pRg st="1" end="1"/>
                                            </p:txEl>
                                          </p:spTgt>
                                        </p:tgtEl>
                                        <p:attrNameLst>
                                          <p:attrName>style.visibility</p:attrName>
                                        </p:attrNameLst>
                                      </p:cBhvr>
                                      <p:to>
                                        <p:strVal val="visible"/>
                                      </p:to>
                                    </p:set>
                                    <p:animEffect transition="in" filter="diamond(in)">
                                      <p:cBhvr>
                                        <p:cTn id="67" dur="2000"/>
                                        <p:tgtEl>
                                          <p:spTgt spid="5">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5">
                                            <p:txEl>
                                              <p:pRg st="2" end="2"/>
                                            </p:txEl>
                                          </p:spTgt>
                                        </p:tgtEl>
                                        <p:attrNameLst>
                                          <p:attrName>style.visibility</p:attrName>
                                        </p:attrNameLst>
                                      </p:cBhvr>
                                      <p:to>
                                        <p:strVal val="visible"/>
                                      </p:to>
                                    </p:set>
                                    <p:animEffect transition="in" filter="diamond(in)">
                                      <p:cBhvr>
                                        <p:cTn id="7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build="p" animBg="1"/>
      <p:bldP spid="5" grpId="0" build="p" animBg="1"/>
      <p:bldP spid="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وان 11"/>
          <p:cNvSpPr>
            <a:spLocks noGrp="1"/>
          </p:cNvSpPr>
          <p:nvPr>
            <p:ph type="title"/>
          </p:nvPr>
        </p:nvSpPr>
        <p:spPr>
          <a:xfrm>
            <a:off x="5353496" y="1101970"/>
            <a:ext cx="3219032" cy="612518"/>
          </a:xfrm>
        </p:spPr>
        <p:style>
          <a:lnRef idx="1">
            <a:schemeClr val="accent5"/>
          </a:lnRef>
          <a:fillRef idx="2">
            <a:schemeClr val="accent5"/>
          </a:fillRef>
          <a:effectRef idx="1">
            <a:schemeClr val="accent5"/>
          </a:effectRef>
          <a:fontRef idx="minor">
            <a:schemeClr val="dk1"/>
          </a:fontRef>
        </p:style>
        <p:txBody>
          <a:bodyPr anchor="ctr">
            <a:normAutofit/>
          </a:bodyPr>
          <a:lstStyle/>
          <a:p>
            <a:pPr algn="ctr"/>
            <a:r>
              <a:rPr lang="ar-IQ" sz="2400" dirty="0" smtClean="0">
                <a:solidFill>
                  <a:srgbClr val="0070C0"/>
                </a:solidFill>
                <a:cs typeface="+mn-cs"/>
              </a:rPr>
              <a:t>تقسيم سرعة الانتقال فنيا</a:t>
            </a:r>
            <a:endParaRPr lang="ar-IQ" sz="2400" dirty="0">
              <a:solidFill>
                <a:srgbClr val="0070C0"/>
              </a:solidFill>
              <a:cs typeface="+mn-cs"/>
            </a:endParaRPr>
          </a:p>
        </p:txBody>
      </p:sp>
      <p:sp>
        <p:nvSpPr>
          <p:cNvPr id="14" name="عنصر نائب للنص 13"/>
          <p:cNvSpPr>
            <a:spLocks noGrp="1"/>
          </p:cNvSpPr>
          <p:nvPr>
            <p:ph type="body" idx="2"/>
          </p:nvPr>
        </p:nvSpPr>
        <p:spPr>
          <a:xfrm>
            <a:off x="5353496" y="1857364"/>
            <a:ext cx="3383280" cy="1561149"/>
          </a:xfrm>
        </p:spPr>
        <p:style>
          <a:lnRef idx="1">
            <a:schemeClr val="accent5"/>
          </a:lnRef>
          <a:fillRef idx="2">
            <a:schemeClr val="accent5"/>
          </a:fillRef>
          <a:effectRef idx="1">
            <a:schemeClr val="accent5"/>
          </a:effectRef>
          <a:fontRef idx="minor">
            <a:schemeClr val="dk1"/>
          </a:fontRef>
        </p:style>
        <p:txBody>
          <a:bodyPr>
            <a:normAutofit/>
          </a:bodyPr>
          <a:lstStyle/>
          <a:p>
            <a:r>
              <a:rPr lang="ar-IQ" sz="1800" b="1" dirty="0" smtClean="0">
                <a:solidFill>
                  <a:srgbClr val="FF0000"/>
                </a:solidFill>
              </a:rPr>
              <a:t>1- مرحلة  سرعة رد الفعل </a:t>
            </a:r>
          </a:p>
          <a:p>
            <a:r>
              <a:rPr lang="ar-IQ" sz="1800" b="1" dirty="0" smtClean="0">
                <a:solidFill>
                  <a:srgbClr val="FF0000"/>
                </a:solidFill>
              </a:rPr>
              <a:t>2- مرحلة القدرة على التدرج في السرعة .</a:t>
            </a:r>
          </a:p>
          <a:p>
            <a:r>
              <a:rPr lang="ar-IQ" sz="1800" b="1" dirty="0" smtClean="0">
                <a:solidFill>
                  <a:srgbClr val="FF0000"/>
                </a:solidFill>
              </a:rPr>
              <a:t>3- مرحلة السرعة القصوى</a:t>
            </a:r>
          </a:p>
          <a:p>
            <a:r>
              <a:rPr lang="ar-IQ" sz="1800" b="1" dirty="0" smtClean="0">
                <a:solidFill>
                  <a:srgbClr val="FF0000"/>
                </a:solidFill>
              </a:rPr>
              <a:t>4- مرحلة تحمل السرعة </a:t>
            </a:r>
            <a:endParaRPr lang="ar-IQ" sz="1800" b="1" dirty="0">
              <a:solidFill>
                <a:srgbClr val="FF0000"/>
              </a:solidFill>
            </a:endParaRPr>
          </a:p>
        </p:txBody>
      </p:sp>
      <p:pic>
        <p:nvPicPr>
          <p:cNvPr id="2050" name="Picture 2" descr="C:\Documents and Settings\Administrator\Desktop\صور رياضية\BI9CAP3HXWDCAJR7IEOCAV3ZY99CAALYEMRCA80FYXQCACFYLK0CAUBH07QCAKKC9W6CAO62KDHCA1D375MCAUNDBSZCAGMRD0VCAFEL3FDCA1UQJRBCALVZR7CCAZST96GCA19ZHQUCAQKGWVJCAM4Y8KN.jpg"/>
          <p:cNvPicPr>
            <a:picLocks noChangeAspect="1" noChangeArrowheads="1"/>
          </p:cNvPicPr>
          <p:nvPr/>
        </p:nvPicPr>
        <p:blipFill>
          <a:blip r:embed="rId2"/>
          <a:srcRect/>
          <a:stretch>
            <a:fillRect/>
          </a:stretch>
        </p:blipFill>
        <p:spPr bwMode="auto">
          <a:xfrm>
            <a:off x="5429256" y="3571876"/>
            <a:ext cx="3286148" cy="2681299"/>
          </a:xfrm>
          <a:prstGeom prst="rect">
            <a:avLst/>
          </a:prstGeom>
          <a:noFill/>
        </p:spPr>
      </p:pic>
      <p:cxnSp>
        <p:nvCxnSpPr>
          <p:cNvPr id="17" name="رابط مستقيم 16"/>
          <p:cNvCxnSpPr/>
          <p:nvPr/>
        </p:nvCxnSpPr>
        <p:spPr>
          <a:xfrm>
            <a:off x="571472" y="4071942"/>
            <a:ext cx="44291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شكل بيضاوي 18"/>
          <p:cNvSpPr/>
          <p:nvPr/>
        </p:nvSpPr>
        <p:spPr>
          <a:xfrm>
            <a:off x="785786" y="385762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21" name="رابط منحني 20"/>
          <p:cNvCxnSpPr/>
          <p:nvPr/>
        </p:nvCxnSpPr>
        <p:spPr>
          <a:xfrm flipV="1">
            <a:off x="428596" y="3857628"/>
            <a:ext cx="285752" cy="142876"/>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3" name="رابط منحني 22"/>
          <p:cNvCxnSpPr/>
          <p:nvPr/>
        </p:nvCxnSpPr>
        <p:spPr>
          <a:xfrm rot="16200000" flipH="1">
            <a:off x="642910" y="3929066"/>
            <a:ext cx="142876" cy="142876"/>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5" name="شكل حر 24"/>
          <p:cNvSpPr/>
          <p:nvPr/>
        </p:nvSpPr>
        <p:spPr>
          <a:xfrm>
            <a:off x="839449" y="3842478"/>
            <a:ext cx="1034321" cy="454703"/>
          </a:xfrm>
          <a:custGeom>
            <a:avLst/>
            <a:gdLst>
              <a:gd name="connsiteX0" fmla="*/ 0 w 1034321"/>
              <a:gd name="connsiteY0" fmla="*/ 174886 h 454703"/>
              <a:gd name="connsiteX1" fmla="*/ 179882 w 1034321"/>
              <a:gd name="connsiteY1" fmla="*/ 24984 h 454703"/>
              <a:gd name="connsiteX2" fmla="*/ 509666 w 1034321"/>
              <a:gd name="connsiteY2" fmla="*/ 24984 h 454703"/>
              <a:gd name="connsiteX3" fmla="*/ 629587 w 1034321"/>
              <a:gd name="connsiteY3" fmla="*/ 69955 h 454703"/>
              <a:gd name="connsiteX4" fmla="*/ 674558 w 1034321"/>
              <a:gd name="connsiteY4" fmla="*/ 159896 h 454703"/>
              <a:gd name="connsiteX5" fmla="*/ 749508 w 1034321"/>
              <a:gd name="connsiteY5" fmla="*/ 279817 h 454703"/>
              <a:gd name="connsiteX6" fmla="*/ 839449 w 1034321"/>
              <a:gd name="connsiteY6" fmla="*/ 369758 h 454703"/>
              <a:gd name="connsiteX7" fmla="*/ 1004341 w 1034321"/>
              <a:gd name="connsiteY7" fmla="*/ 444709 h 454703"/>
              <a:gd name="connsiteX8" fmla="*/ 1004341 w 1034321"/>
              <a:gd name="connsiteY8" fmla="*/ 429719 h 454703"/>
              <a:gd name="connsiteX9" fmla="*/ 1034321 w 1034321"/>
              <a:gd name="connsiteY9" fmla="*/ 444709 h 45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4321" h="454703">
                <a:moveTo>
                  <a:pt x="0" y="174886"/>
                </a:moveTo>
                <a:cubicBezTo>
                  <a:pt x="47469" y="112427"/>
                  <a:pt x="94938" y="49968"/>
                  <a:pt x="179882" y="24984"/>
                </a:cubicBezTo>
                <a:cubicBezTo>
                  <a:pt x="264826" y="0"/>
                  <a:pt x="434715" y="17489"/>
                  <a:pt x="509666" y="24984"/>
                </a:cubicBezTo>
                <a:cubicBezTo>
                  <a:pt x="584617" y="32479"/>
                  <a:pt x="602105" y="47470"/>
                  <a:pt x="629587" y="69955"/>
                </a:cubicBezTo>
                <a:cubicBezTo>
                  <a:pt x="657069" y="92440"/>
                  <a:pt x="654571" y="124919"/>
                  <a:pt x="674558" y="159896"/>
                </a:cubicBezTo>
                <a:cubicBezTo>
                  <a:pt x="694545" y="194873"/>
                  <a:pt x="722026" y="244840"/>
                  <a:pt x="749508" y="279817"/>
                </a:cubicBezTo>
                <a:cubicBezTo>
                  <a:pt x="776990" y="314794"/>
                  <a:pt x="796977" y="342276"/>
                  <a:pt x="839449" y="369758"/>
                </a:cubicBezTo>
                <a:cubicBezTo>
                  <a:pt x="881921" y="397240"/>
                  <a:pt x="976859" y="434716"/>
                  <a:pt x="1004341" y="444709"/>
                </a:cubicBezTo>
                <a:cubicBezTo>
                  <a:pt x="1031823" y="454703"/>
                  <a:pt x="999344" y="429719"/>
                  <a:pt x="1004341" y="429719"/>
                </a:cubicBezTo>
                <a:cubicBezTo>
                  <a:pt x="1009338" y="429719"/>
                  <a:pt x="1021829" y="437214"/>
                  <a:pt x="1034321" y="444709"/>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26" name="شكل حر 25"/>
          <p:cNvSpPr/>
          <p:nvPr/>
        </p:nvSpPr>
        <p:spPr>
          <a:xfrm>
            <a:off x="1543987" y="3857469"/>
            <a:ext cx="2728210" cy="444708"/>
          </a:xfrm>
          <a:custGeom>
            <a:avLst/>
            <a:gdLst>
              <a:gd name="connsiteX0" fmla="*/ 0 w 2728210"/>
              <a:gd name="connsiteY0" fmla="*/ 444708 h 444708"/>
              <a:gd name="connsiteX1" fmla="*/ 209862 w 2728210"/>
              <a:gd name="connsiteY1" fmla="*/ 69954 h 444708"/>
              <a:gd name="connsiteX2" fmla="*/ 479685 w 2728210"/>
              <a:gd name="connsiteY2" fmla="*/ 24983 h 444708"/>
              <a:gd name="connsiteX3" fmla="*/ 944380 w 2728210"/>
              <a:gd name="connsiteY3" fmla="*/ 24983 h 444708"/>
              <a:gd name="connsiteX4" fmla="*/ 1543987 w 2728210"/>
              <a:gd name="connsiteY4" fmla="*/ 24983 h 444708"/>
              <a:gd name="connsiteX5" fmla="*/ 1993692 w 2728210"/>
              <a:gd name="connsiteY5" fmla="*/ 54964 h 444708"/>
              <a:gd name="connsiteX6" fmla="*/ 2098623 w 2728210"/>
              <a:gd name="connsiteY6" fmla="*/ 249836 h 444708"/>
              <a:gd name="connsiteX7" fmla="*/ 2398426 w 2728210"/>
              <a:gd name="connsiteY7" fmla="*/ 324787 h 444708"/>
              <a:gd name="connsiteX8" fmla="*/ 2728210 w 2728210"/>
              <a:gd name="connsiteY8" fmla="*/ 339777 h 444708"/>
              <a:gd name="connsiteX9" fmla="*/ 2728210 w 2728210"/>
              <a:gd name="connsiteY9" fmla="*/ 339777 h 444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28210" h="444708">
                <a:moveTo>
                  <a:pt x="0" y="444708"/>
                </a:moveTo>
                <a:cubicBezTo>
                  <a:pt x="64957" y="292308"/>
                  <a:pt x="129915" y="139908"/>
                  <a:pt x="209862" y="69954"/>
                </a:cubicBezTo>
                <a:cubicBezTo>
                  <a:pt x="289809" y="0"/>
                  <a:pt x="357265" y="32478"/>
                  <a:pt x="479685" y="24983"/>
                </a:cubicBezTo>
                <a:cubicBezTo>
                  <a:pt x="602105" y="17488"/>
                  <a:pt x="944380" y="24983"/>
                  <a:pt x="944380" y="24983"/>
                </a:cubicBezTo>
                <a:cubicBezTo>
                  <a:pt x="1121764" y="24983"/>
                  <a:pt x="1369102" y="19986"/>
                  <a:pt x="1543987" y="24983"/>
                </a:cubicBezTo>
                <a:cubicBezTo>
                  <a:pt x="1718872" y="29980"/>
                  <a:pt x="1901253" y="17489"/>
                  <a:pt x="1993692" y="54964"/>
                </a:cubicBezTo>
                <a:cubicBezTo>
                  <a:pt x="2086131" y="92440"/>
                  <a:pt x="2031167" y="204866"/>
                  <a:pt x="2098623" y="249836"/>
                </a:cubicBezTo>
                <a:cubicBezTo>
                  <a:pt x="2166079" y="294806"/>
                  <a:pt x="2293495" y="309797"/>
                  <a:pt x="2398426" y="324787"/>
                </a:cubicBezTo>
                <a:cubicBezTo>
                  <a:pt x="2503357" y="339777"/>
                  <a:pt x="2728210" y="339777"/>
                  <a:pt x="2728210" y="339777"/>
                </a:cubicBezTo>
                <a:lnTo>
                  <a:pt x="2728210" y="339777"/>
                </a:ln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27" name="شكل حر 26"/>
          <p:cNvSpPr/>
          <p:nvPr/>
        </p:nvSpPr>
        <p:spPr>
          <a:xfrm>
            <a:off x="3417757" y="3874957"/>
            <a:ext cx="1678899" cy="367259"/>
          </a:xfrm>
          <a:custGeom>
            <a:avLst/>
            <a:gdLst>
              <a:gd name="connsiteX0" fmla="*/ 0 w 1678899"/>
              <a:gd name="connsiteY0" fmla="*/ 367259 h 367259"/>
              <a:gd name="connsiteX1" fmla="*/ 254833 w 1678899"/>
              <a:gd name="connsiteY1" fmla="*/ 187377 h 367259"/>
              <a:gd name="connsiteX2" fmla="*/ 389745 w 1678899"/>
              <a:gd name="connsiteY2" fmla="*/ 37476 h 367259"/>
              <a:gd name="connsiteX3" fmla="*/ 629587 w 1678899"/>
              <a:gd name="connsiteY3" fmla="*/ 7495 h 367259"/>
              <a:gd name="connsiteX4" fmla="*/ 869430 w 1678899"/>
              <a:gd name="connsiteY4" fmla="*/ 7495 h 367259"/>
              <a:gd name="connsiteX5" fmla="*/ 1094282 w 1678899"/>
              <a:gd name="connsiteY5" fmla="*/ 52466 h 367259"/>
              <a:gd name="connsiteX6" fmla="*/ 1139253 w 1678899"/>
              <a:gd name="connsiteY6" fmla="*/ 157397 h 367259"/>
              <a:gd name="connsiteX7" fmla="*/ 1169233 w 1678899"/>
              <a:gd name="connsiteY7" fmla="*/ 292309 h 367259"/>
              <a:gd name="connsiteX8" fmla="*/ 1184223 w 1678899"/>
              <a:gd name="connsiteY8" fmla="*/ 202368 h 367259"/>
              <a:gd name="connsiteX9" fmla="*/ 1214204 w 1678899"/>
              <a:gd name="connsiteY9" fmla="*/ 202368 h 367259"/>
              <a:gd name="connsiteX10" fmla="*/ 1289154 w 1678899"/>
              <a:gd name="connsiteY10" fmla="*/ 202368 h 367259"/>
              <a:gd name="connsiteX11" fmla="*/ 1289154 w 1678899"/>
              <a:gd name="connsiteY11" fmla="*/ 202368 h 367259"/>
              <a:gd name="connsiteX12" fmla="*/ 1514007 w 1678899"/>
              <a:gd name="connsiteY12" fmla="*/ 202368 h 367259"/>
              <a:gd name="connsiteX13" fmla="*/ 1678899 w 1678899"/>
              <a:gd name="connsiteY13" fmla="*/ 202368 h 367259"/>
              <a:gd name="connsiteX14" fmla="*/ 1678899 w 1678899"/>
              <a:gd name="connsiteY14" fmla="*/ 202368 h 36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78899" h="367259">
                <a:moveTo>
                  <a:pt x="0" y="367259"/>
                </a:moveTo>
                <a:cubicBezTo>
                  <a:pt x="94938" y="304800"/>
                  <a:pt x="189876" y="242341"/>
                  <a:pt x="254833" y="187377"/>
                </a:cubicBezTo>
                <a:cubicBezTo>
                  <a:pt x="319790" y="132413"/>
                  <a:pt x="327286" y="67456"/>
                  <a:pt x="389745" y="37476"/>
                </a:cubicBezTo>
                <a:cubicBezTo>
                  <a:pt x="452204" y="7496"/>
                  <a:pt x="549640" y="12492"/>
                  <a:pt x="629587" y="7495"/>
                </a:cubicBezTo>
                <a:cubicBezTo>
                  <a:pt x="709534" y="2498"/>
                  <a:pt x="791981" y="0"/>
                  <a:pt x="869430" y="7495"/>
                </a:cubicBezTo>
                <a:cubicBezTo>
                  <a:pt x="946879" y="14990"/>
                  <a:pt x="1049312" y="27482"/>
                  <a:pt x="1094282" y="52466"/>
                </a:cubicBezTo>
                <a:cubicBezTo>
                  <a:pt x="1139252" y="77450"/>
                  <a:pt x="1126761" y="117423"/>
                  <a:pt x="1139253" y="157397"/>
                </a:cubicBezTo>
                <a:cubicBezTo>
                  <a:pt x="1151745" y="197371"/>
                  <a:pt x="1161738" y="284814"/>
                  <a:pt x="1169233" y="292309"/>
                </a:cubicBezTo>
                <a:cubicBezTo>
                  <a:pt x="1176728" y="299804"/>
                  <a:pt x="1176728" y="217358"/>
                  <a:pt x="1184223" y="202368"/>
                </a:cubicBezTo>
                <a:cubicBezTo>
                  <a:pt x="1191718" y="187378"/>
                  <a:pt x="1214204" y="202368"/>
                  <a:pt x="1214204" y="202368"/>
                </a:cubicBezTo>
                <a:lnTo>
                  <a:pt x="1289154" y="202368"/>
                </a:lnTo>
                <a:lnTo>
                  <a:pt x="1289154" y="202368"/>
                </a:lnTo>
                <a:lnTo>
                  <a:pt x="1514007" y="202368"/>
                </a:lnTo>
                <a:lnTo>
                  <a:pt x="1678899" y="202368"/>
                </a:lnTo>
                <a:lnTo>
                  <a:pt x="1678899" y="202368"/>
                </a:ln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cxnSp>
        <p:nvCxnSpPr>
          <p:cNvPr id="29" name="رابط كسهم مستقيم 28"/>
          <p:cNvCxnSpPr/>
          <p:nvPr/>
        </p:nvCxnSpPr>
        <p:spPr>
          <a:xfrm rot="5400000" flipH="1" flipV="1">
            <a:off x="35687" y="2964653"/>
            <a:ext cx="135732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مربع نص 30"/>
          <p:cNvSpPr txBox="1"/>
          <p:nvPr/>
        </p:nvSpPr>
        <p:spPr>
          <a:xfrm>
            <a:off x="285720" y="1500174"/>
            <a:ext cx="107157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gn="justLow"/>
            <a:r>
              <a:rPr lang="ar-IQ" b="1" dirty="0" smtClean="0"/>
              <a:t>سرعة رد الفعل</a:t>
            </a:r>
            <a:endParaRPr lang="ar-IQ" b="1" dirty="0"/>
          </a:p>
        </p:txBody>
      </p:sp>
      <p:cxnSp>
        <p:nvCxnSpPr>
          <p:cNvPr id="33" name="رابط كسهم مستقيم 32"/>
          <p:cNvCxnSpPr/>
          <p:nvPr/>
        </p:nvCxnSpPr>
        <p:spPr>
          <a:xfrm rot="5400000" flipH="1" flipV="1">
            <a:off x="678629" y="2821777"/>
            <a:ext cx="150019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مربع نص 33"/>
          <p:cNvSpPr txBox="1"/>
          <p:nvPr/>
        </p:nvSpPr>
        <p:spPr>
          <a:xfrm>
            <a:off x="1500166" y="1500174"/>
            <a:ext cx="928694" cy="646331"/>
          </a:xfrm>
          <a:prstGeom prst="rect">
            <a:avLst/>
          </a:prstGeom>
        </p:spPr>
        <p:style>
          <a:lnRef idx="1">
            <a:schemeClr val="dk1"/>
          </a:lnRef>
          <a:fillRef idx="2">
            <a:schemeClr val="dk1"/>
          </a:fillRef>
          <a:effectRef idx="1">
            <a:schemeClr val="dk1"/>
          </a:effectRef>
          <a:fontRef idx="minor">
            <a:schemeClr val="dk1"/>
          </a:fontRef>
        </p:style>
        <p:txBody>
          <a:bodyPr wrap="square" rtlCol="1">
            <a:spAutoFit/>
          </a:bodyPr>
          <a:lstStyle/>
          <a:p>
            <a:r>
              <a:rPr lang="ar-IQ" b="1" dirty="0" smtClean="0"/>
              <a:t>التدرج في السرعة</a:t>
            </a:r>
            <a:endParaRPr lang="ar-IQ" b="1" dirty="0"/>
          </a:p>
        </p:txBody>
      </p:sp>
      <p:cxnSp>
        <p:nvCxnSpPr>
          <p:cNvPr id="36" name="رابط كسهم مستقيم 35"/>
          <p:cNvCxnSpPr/>
          <p:nvPr/>
        </p:nvCxnSpPr>
        <p:spPr>
          <a:xfrm rot="5400000" flipH="1" flipV="1">
            <a:off x="2214546" y="2857496"/>
            <a:ext cx="142876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مربع نص 36"/>
          <p:cNvSpPr txBox="1"/>
          <p:nvPr/>
        </p:nvSpPr>
        <p:spPr>
          <a:xfrm>
            <a:off x="2643174" y="1500174"/>
            <a:ext cx="928694" cy="646331"/>
          </a:xfrm>
          <a:prstGeom prst="rect">
            <a:avLst/>
          </a:prstGeom>
        </p:spPr>
        <p:style>
          <a:lnRef idx="1">
            <a:schemeClr val="dk1"/>
          </a:lnRef>
          <a:fillRef idx="2">
            <a:schemeClr val="dk1"/>
          </a:fillRef>
          <a:effectRef idx="1">
            <a:schemeClr val="dk1"/>
          </a:effectRef>
          <a:fontRef idx="minor">
            <a:schemeClr val="dk1"/>
          </a:fontRef>
        </p:style>
        <p:txBody>
          <a:bodyPr wrap="square" rtlCol="1">
            <a:spAutoFit/>
          </a:bodyPr>
          <a:lstStyle/>
          <a:p>
            <a:r>
              <a:rPr lang="ar-IQ" b="1" dirty="0" smtClean="0"/>
              <a:t>السرعة القصوى</a:t>
            </a:r>
            <a:endParaRPr lang="ar-IQ" b="1" dirty="0"/>
          </a:p>
        </p:txBody>
      </p:sp>
      <p:cxnSp>
        <p:nvCxnSpPr>
          <p:cNvPr id="39" name="رابط كسهم مستقيم 38"/>
          <p:cNvCxnSpPr/>
          <p:nvPr/>
        </p:nvCxnSpPr>
        <p:spPr>
          <a:xfrm rot="5400000" flipH="1" flipV="1">
            <a:off x="3536149" y="2964653"/>
            <a:ext cx="142876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مربع نص 39"/>
          <p:cNvSpPr txBox="1"/>
          <p:nvPr/>
        </p:nvSpPr>
        <p:spPr>
          <a:xfrm>
            <a:off x="3714744" y="1500174"/>
            <a:ext cx="857256" cy="646331"/>
          </a:xfrm>
          <a:prstGeom prst="rect">
            <a:avLst/>
          </a:prstGeom>
        </p:spPr>
        <p:style>
          <a:lnRef idx="1">
            <a:schemeClr val="dk1"/>
          </a:lnRef>
          <a:fillRef idx="2">
            <a:schemeClr val="dk1"/>
          </a:fillRef>
          <a:effectRef idx="1">
            <a:schemeClr val="dk1"/>
          </a:effectRef>
          <a:fontRef idx="minor">
            <a:schemeClr val="dk1"/>
          </a:fontRef>
        </p:style>
        <p:txBody>
          <a:bodyPr wrap="square" rtlCol="1">
            <a:spAutoFit/>
          </a:bodyPr>
          <a:lstStyle/>
          <a:p>
            <a:r>
              <a:rPr lang="ar-IQ" b="1" dirty="0" smtClean="0"/>
              <a:t>تحمل السرعة</a:t>
            </a:r>
            <a:endParaRPr lang="ar-IQ" b="1" dirty="0"/>
          </a:p>
        </p:txBody>
      </p:sp>
      <p:cxnSp>
        <p:nvCxnSpPr>
          <p:cNvPr id="42" name="رابط كسهم مستقيم 41"/>
          <p:cNvCxnSpPr/>
          <p:nvPr/>
        </p:nvCxnSpPr>
        <p:spPr>
          <a:xfrm rot="16200000" flipH="1">
            <a:off x="785786" y="4429132"/>
            <a:ext cx="928694"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مربع نص 42"/>
          <p:cNvSpPr txBox="1"/>
          <p:nvPr/>
        </p:nvSpPr>
        <p:spPr>
          <a:xfrm>
            <a:off x="785786" y="5214950"/>
            <a:ext cx="100013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r>
              <a:rPr lang="ar-IQ" b="1" dirty="0" smtClean="0"/>
              <a:t>30-40 م</a:t>
            </a:r>
            <a:endParaRPr lang="ar-IQ" b="1" dirty="0"/>
          </a:p>
        </p:txBody>
      </p:sp>
      <p:cxnSp>
        <p:nvCxnSpPr>
          <p:cNvPr id="45" name="رابط كسهم مستقيم 44"/>
          <p:cNvCxnSpPr/>
          <p:nvPr/>
        </p:nvCxnSpPr>
        <p:spPr>
          <a:xfrm rot="16200000" flipH="1">
            <a:off x="2178827" y="4321975"/>
            <a:ext cx="857256"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مربع نص 45"/>
          <p:cNvSpPr txBox="1"/>
          <p:nvPr/>
        </p:nvSpPr>
        <p:spPr>
          <a:xfrm>
            <a:off x="2071670" y="5202808"/>
            <a:ext cx="100013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r>
              <a:rPr lang="ar-IQ" b="1" dirty="0" smtClean="0"/>
              <a:t>85-90 م</a:t>
            </a:r>
            <a:endParaRPr lang="ar-IQ" b="1" dirty="0"/>
          </a:p>
        </p:txBody>
      </p:sp>
      <p:cxnSp>
        <p:nvCxnSpPr>
          <p:cNvPr id="48" name="رابط كسهم مستقيم 47"/>
          <p:cNvCxnSpPr/>
          <p:nvPr/>
        </p:nvCxnSpPr>
        <p:spPr>
          <a:xfrm rot="16200000" flipH="1">
            <a:off x="3786182" y="4357694"/>
            <a:ext cx="857256"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مربع نص 48"/>
          <p:cNvSpPr txBox="1"/>
          <p:nvPr/>
        </p:nvSpPr>
        <p:spPr>
          <a:xfrm>
            <a:off x="3428992" y="5214950"/>
            <a:ext cx="1571636"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r>
              <a:rPr lang="ar-IQ" b="1" dirty="0" smtClean="0"/>
              <a:t>حتى نهاية السباق</a:t>
            </a:r>
            <a:endParaRPr lang="ar-IQ" b="1" dirty="0"/>
          </a:p>
        </p:txBody>
      </p:sp>
      <p:cxnSp>
        <p:nvCxnSpPr>
          <p:cNvPr id="55" name="رابط مستقيم 54"/>
          <p:cNvCxnSpPr/>
          <p:nvPr/>
        </p:nvCxnSpPr>
        <p:spPr>
          <a:xfrm rot="5400000">
            <a:off x="-429851" y="4071545"/>
            <a:ext cx="1715306" cy="1588"/>
          </a:xfrm>
          <a:prstGeom prst="line">
            <a:avLst/>
          </a:prstGeom>
        </p:spPr>
        <p:style>
          <a:lnRef idx="1">
            <a:schemeClr val="accent1"/>
          </a:lnRef>
          <a:fillRef idx="0">
            <a:schemeClr val="accent1"/>
          </a:fillRef>
          <a:effectRef idx="0">
            <a:schemeClr val="accent1"/>
          </a:effectRef>
          <a:fontRef idx="minor">
            <a:schemeClr val="tx1"/>
          </a:fontRef>
        </p:style>
      </p:cxnSp>
      <p:sp>
        <p:nvSpPr>
          <p:cNvPr id="57" name="مربع نص 56"/>
          <p:cNvSpPr txBox="1"/>
          <p:nvPr/>
        </p:nvSpPr>
        <p:spPr>
          <a:xfrm>
            <a:off x="4572000" y="3429000"/>
            <a:ext cx="642942"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r>
              <a:rPr lang="ar-IQ" dirty="0" smtClean="0"/>
              <a:t>نهاية السباق</a:t>
            </a:r>
            <a:endParaRPr lang="ar-IQ" dirty="0"/>
          </a:p>
        </p:txBody>
      </p:sp>
      <p:sp>
        <p:nvSpPr>
          <p:cNvPr id="58" name="مربع نص 57"/>
          <p:cNvSpPr txBox="1"/>
          <p:nvPr/>
        </p:nvSpPr>
        <p:spPr>
          <a:xfrm>
            <a:off x="214282" y="642918"/>
            <a:ext cx="457203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ar-IQ" sz="2400" dirty="0" smtClean="0"/>
              <a:t>المراحل الفنية في السرعة</a:t>
            </a:r>
            <a:endParaRPr lang="ar-IQ"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
                                            <p:bg/>
                                          </p:spTgt>
                                        </p:tgtEl>
                                        <p:attrNameLst>
                                          <p:attrName>style.visibility</p:attrName>
                                        </p:attrNameLst>
                                      </p:cBhvr>
                                      <p:to>
                                        <p:strVal val="visible"/>
                                      </p:to>
                                    </p:set>
                                    <p:animEffect transition="in" filter="diamond(in)">
                                      <p:cBhvr>
                                        <p:cTn id="12" dur="2000"/>
                                        <p:tgtEl>
                                          <p:spTgt spid="14">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diamond(in)">
                                      <p:cBhvr>
                                        <p:cTn id="17" dur="20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4">
                                            <p:txEl>
                                              <p:pRg st="1" end="1"/>
                                            </p:txEl>
                                          </p:spTgt>
                                        </p:tgtEl>
                                        <p:attrNameLst>
                                          <p:attrName>style.visibility</p:attrName>
                                        </p:attrNameLst>
                                      </p:cBhvr>
                                      <p:to>
                                        <p:strVal val="visible"/>
                                      </p:to>
                                    </p:set>
                                    <p:animEffect transition="in" filter="diamond(in)">
                                      <p:cBhvr>
                                        <p:cTn id="22" dur="2000"/>
                                        <p:tgtEl>
                                          <p:spTgt spid="1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4">
                                            <p:txEl>
                                              <p:pRg st="2" end="2"/>
                                            </p:txEl>
                                          </p:spTgt>
                                        </p:tgtEl>
                                        <p:attrNameLst>
                                          <p:attrName>style.visibility</p:attrName>
                                        </p:attrNameLst>
                                      </p:cBhvr>
                                      <p:to>
                                        <p:strVal val="visible"/>
                                      </p:to>
                                    </p:set>
                                    <p:animEffect transition="in" filter="diamond(in)">
                                      <p:cBhvr>
                                        <p:cTn id="27" dur="2000"/>
                                        <p:tgtEl>
                                          <p:spTgt spid="1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4">
                                            <p:txEl>
                                              <p:pRg st="3" end="3"/>
                                            </p:txEl>
                                          </p:spTgt>
                                        </p:tgtEl>
                                        <p:attrNameLst>
                                          <p:attrName>style.visibility</p:attrName>
                                        </p:attrNameLst>
                                      </p:cBhvr>
                                      <p:to>
                                        <p:strVal val="visible"/>
                                      </p:to>
                                    </p:set>
                                    <p:animEffect transition="in" filter="diamond(in)">
                                      <p:cBhvr>
                                        <p:cTn id="32" dur="2000"/>
                                        <p:tgtEl>
                                          <p:spTgt spid="1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2050"/>
                                        </p:tgtEl>
                                        <p:attrNameLst>
                                          <p:attrName>style.visibility</p:attrName>
                                        </p:attrNameLst>
                                      </p:cBhvr>
                                      <p:to>
                                        <p:strVal val="visible"/>
                                      </p:to>
                                    </p:set>
                                    <p:animEffect transition="in" filter="diamond(in)">
                                      <p:cBhvr>
                                        <p:cTn id="3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000">
              <a:srgbClr val="FF0000"/>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a:xfrm>
            <a:off x="5715008" y="857232"/>
            <a:ext cx="2971792" cy="1643074"/>
          </a:xfrm>
        </p:spPr>
        <p:style>
          <a:lnRef idx="1">
            <a:schemeClr val="accent2"/>
          </a:lnRef>
          <a:fillRef idx="2">
            <a:schemeClr val="accent2"/>
          </a:fillRef>
          <a:effectRef idx="1">
            <a:schemeClr val="accent2"/>
          </a:effectRef>
          <a:fontRef idx="minor">
            <a:schemeClr val="dk1"/>
          </a:fontRef>
        </p:style>
        <p:txBody>
          <a:bodyPr/>
          <a:lstStyle/>
          <a:p>
            <a:pPr algn="ctr"/>
            <a:r>
              <a:rPr lang="ar-SA" b="1" dirty="0" smtClean="0">
                <a:cs typeface="+mn-cs"/>
              </a:rPr>
              <a:t>السرعة القصوى</a:t>
            </a:r>
            <a:endParaRPr lang="ar-IQ" dirty="0">
              <a:cs typeface="+mn-cs"/>
            </a:endParaRPr>
          </a:p>
        </p:txBody>
      </p:sp>
      <p:sp>
        <p:nvSpPr>
          <p:cNvPr id="8" name="عنصر نائب للمحتوى 7"/>
          <p:cNvSpPr>
            <a:spLocks noGrp="1"/>
          </p:cNvSpPr>
          <p:nvPr>
            <p:ph idx="1"/>
          </p:nvPr>
        </p:nvSpPr>
        <p:spPr>
          <a:xfrm>
            <a:off x="457200" y="2678052"/>
            <a:ext cx="8115328" cy="3679906"/>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Low"/>
            <a:r>
              <a:rPr lang="ar-SA" dirty="0" smtClean="0"/>
              <a:t>ويقصد بها محاولة الانتقال أو التحرك من مكان لأخر بأقصى سرعة ممكنة ، ويعني ذلك محاولة التغلب على مسافة معينة بأقصر زمن ممكن ، وغالباً ما</a:t>
            </a:r>
            <a:r>
              <a:rPr lang="en-US" dirty="0" smtClean="0"/>
              <a:t> </a:t>
            </a:r>
            <a:r>
              <a:rPr lang="ar-SA" dirty="0" smtClean="0"/>
              <a:t>يستعمل اصطلاح سرعة الانتقال </a:t>
            </a:r>
            <a:r>
              <a:rPr lang="en-US" dirty="0" smtClean="0"/>
              <a:t>sprint</a:t>
            </a:r>
            <a:r>
              <a:rPr lang="ar-SA" dirty="0" smtClean="0"/>
              <a:t> كما سبق القول في كل أنواع الأنشطة التي تشتمل على الحركات المتكررة </a:t>
            </a:r>
            <a:endParaRPr lang="en-US" dirty="0" smtClean="0"/>
          </a:p>
          <a:p>
            <a:pPr algn="justLow">
              <a:buNone/>
            </a:pPr>
            <a:endParaRPr lang="en-US" dirty="0" smtClean="0"/>
          </a:p>
          <a:p>
            <a:pPr algn="justLow"/>
            <a:r>
              <a:rPr lang="ar-SA" dirty="0" smtClean="0"/>
              <a:t>التسارع الأقصى إثناء انجاز السرعة الحركية ، إي الجهد المتبادل للوصول إلى أعلى قيم للسرعة وفق نطاق (التكيف مع التغير) مسار السرعة </a:t>
            </a:r>
            <a:endParaRPr lang="ar-IQ" dirty="0"/>
          </a:p>
        </p:txBody>
      </p:sp>
      <p:pic>
        <p:nvPicPr>
          <p:cNvPr id="1026" name="Picture 2" descr="C:\Documents and Settings\Administrator\Desktop\صور رياضية\2PUCAQ1ZWJQCASXU4HECA4MFE99CAOX6BGOCAZUR8E8CATWZYL2CASQLQ4OCA24LRJMCAGNX962CACQ45WJCAB21ZQQCA1TS5N8CAAAJCMBCAQU5LO6CA8MN8Y8CAWPJNADCA7NGP4SCA37478OCAVAS7D7.jpg"/>
          <p:cNvPicPr>
            <a:picLocks noChangeAspect="1" noChangeArrowheads="1"/>
          </p:cNvPicPr>
          <p:nvPr/>
        </p:nvPicPr>
        <p:blipFill>
          <a:blip r:embed="rId2"/>
          <a:srcRect/>
          <a:stretch>
            <a:fillRect/>
          </a:stretch>
        </p:blipFill>
        <p:spPr bwMode="auto">
          <a:xfrm>
            <a:off x="571472" y="1000108"/>
            <a:ext cx="2714644" cy="15716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bg/>
                                          </p:spTgt>
                                        </p:tgtEl>
                                        <p:attrNameLst>
                                          <p:attrName>style.visibility</p:attrName>
                                        </p:attrNameLst>
                                      </p:cBhvr>
                                      <p:to>
                                        <p:strVal val="visible"/>
                                      </p:to>
                                    </p:set>
                                    <p:animEffect transition="in" filter="blinds(horizontal)">
                                      <p:cBhvr>
                                        <p:cTn id="17" dur="500"/>
                                        <p:tgtEl>
                                          <p:spTgt spid="8">
                                            <p:bg/>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blinds(horizontal)">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linds(horizontal)">
                                      <p:cBhvr>
                                        <p:cTn id="2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a:xfrm>
            <a:off x="5353496" y="428604"/>
            <a:ext cx="3383280" cy="877824"/>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ar-SA" sz="2000" dirty="0" smtClean="0">
                <a:cs typeface="+mn-cs"/>
              </a:rPr>
              <a:t>أهم طرائق تطوير السرعة القصوى </a:t>
            </a:r>
            <a:endParaRPr lang="ar-IQ" sz="2000" dirty="0">
              <a:cs typeface="+mn-cs"/>
            </a:endParaRPr>
          </a:p>
        </p:txBody>
      </p:sp>
      <p:sp>
        <p:nvSpPr>
          <p:cNvPr id="6" name="عنصر نائب للنص 5"/>
          <p:cNvSpPr>
            <a:spLocks noGrp="1"/>
          </p:cNvSpPr>
          <p:nvPr>
            <p:ph type="body" idx="2"/>
          </p:nvPr>
        </p:nvSpPr>
        <p:spPr>
          <a:xfrm>
            <a:off x="5353496" y="1500174"/>
            <a:ext cx="3383280" cy="5128273"/>
          </a:xfrm>
        </p:spPr>
        <p:style>
          <a:lnRef idx="2">
            <a:schemeClr val="accent4"/>
          </a:lnRef>
          <a:fillRef idx="1">
            <a:schemeClr val="lt1"/>
          </a:fillRef>
          <a:effectRef idx="0">
            <a:schemeClr val="accent4"/>
          </a:effectRef>
          <a:fontRef idx="minor">
            <a:schemeClr val="dk1"/>
          </a:fontRef>
        </p:style>
        <p:txBody>
          <a:bodyPr>
            <a:noAutofit/>
          </a:bodyPr>
          <a:lstStyle/>
          <a:p>
            <a:pPr algn="justLow"/>
            <a:r>
              <a:rPr lang="ar-SA" sz="1800" b="1" dirty="0" smtClean="0">
                <a:solidFill>
                  <a:srgbClr val="FF0000"/>
                </a:solidFill>
              </a:rPr>
              <a:t>طريقة التدريب التكراري</a:t>
            </a:r>
            <a:endParaRPr lang="en-US" sz="1800" b="1" dirty="0" smtClean="0">
              <a:solidFill>
                <a:srgbClr val="FF0000"/>
              </a:solidFill>
            </a:endParaRPr>
          </a:p>
          <a:p>
            <a:pPr algn="justLow"/>
            <a:r>
              <a:rPr lang="ar-SA" sz="1800" b="1" dirty="0" smtClean="0"/>
              <a:t>تعتبر هذه الطريقة من الطرائق المهمة في العملية التدريبية حيث أنها تعمل على تحسين عناصر اللياقة البدنية ومشتقاتها </a:t>
            </a:r>
            <a:endParaRPr lang="en-US" sz="1800" b="1" dirty="0" smtClean="0"/>
          </a:p>
          <a:p>
            <a:pPr algn="justLow"/>
            <a:r>
              <a:rPr lang="ar-SA" sz="1800" b="1" dirty="0" smtClean="0"/>
              <a:t>تتميز هذه الطريقة بالمقاومة أو السرعة العالية للتمرين ، وهي تتشابه مع التدريب الفتري في تبادل الأداء والراحة ولكن تختلف عنه في :</a:t>
            </a:r>
            <a:endParaRPr lang="en-US" sz="1800" b="1" dirty="0" smtClean="0"/>
          </a:p>
          <a:p>
            <a:pPr algn="justLow"/>
            <a:r>
              <a:rPr lang="ar-SA" sz="1800" b="1" dirty="0" smtClean="0"/>
              <a:t>ـ طول مدة أداء التمرين وشدته وكذا عدد مرات التكرار .</a:t>
            </a:r>
            <a:endParaRPr lang="en-US" sz="1800" b="1" dirty="0" smtClean="0"/>
          </a:p>
          <a:p>
            <a:pPr algn="justLow"/>
            <a:r>
              <a:rPr lang="ar-SA" sz="1800" b="1" dirty="0" smtClean="0"/>
              <a:t>ـ مدة استعادة الشفاء بين التكرارات .</a:t>
            </a:r>
            <a:endParaRPr lang="en-US" sz="1800" b="1" dirty="0" smtClean="0"/>
          </a:p>
          <a:p>
            <a:pPr algn="justLow"/>
            <a:r>
              <a:rPr lang="ar-SA" sz="1800" b="1" dirty="0" smtClean="0"/>
              <a:t>حيث تتميز هذه الطريقة بالشدة القصوى إثناء الأداء الذي ينفذ بشكل قريب جداً من حيث المسافة والشدة ، مع إعطاء مدد راحة طويلة نسبياً بين التكرارات القليلة لتحقيق الأداء بدرجة شدة عالية</a:t>
            </a:r>
            <a:endParaRPr lang="ar-IQ" sz="1800" b="1" dirty="0"/>
          </a:p>
        </p:txBody>
      </p:sp>
      <p:sp>
        <p:nvSpPr>
          <p:cNvPr id="5" name="عنصر نائب للمحتوى 4"/>
          <p:cNvSpPr>
            <a:spLocks noGrp="1"/>
          </p:cNvSpPr>
          <p:nvPr>
            <p:ph sz="half" idx="1"/>
          </p:nvPr>
        </p:nvSpPr>
        <p:spPr/>
        <p:style>
          <a:lnRef idx="1">
            <a:schemeClr val="accent3"/>
          </a:lnRef>
          <a:fillRef idx="3">
            <a:schemeClr val="accent3"/>
          </a:fillRef>
          <a:effectRef idx="2">
            <a:schemeClr val="accent3"/>
          </a:effectRef>
          <a:fontRef idx="minor">
            <a:schemeClr val="lt1"/>
          </a:fontRef>
        </p:style>
        <p:txBody>
          <a:bodyPr>
            <a:normAutofit fontScale="85000" lnSpcReduction="10000"/>
          </a:bodyPr>
          <a:lstStyle/>
          <a:p>
            <a:pPr algn="justLow"/>
            <a:r>
              <a:rPr lang="ar-SA" b="1" dirty="0" smtClean="0"/>
              <a:t>تشكيل حمل التدريب التكراري:</a:t>
            </a:r>
            <a:endParaRPr lang="en-US" dirty="0" smtClean="0"/>
          </a:p>
          <a:p>
            <a:pPr algn="justLow"/>
            <a:r>
              <a:rPr lang="ar-SA" dirty="0" smtClean="0"/>
              <a:t>يتحدد مستوى حمل التدريب التكراري من خلال النقاط التالية :</a:t>
            </a:r>
            <a:endParaRPr lang="en-US" dirty="0" smtClean="0"/>
          </a:p>
          <a:p>
            <a:pPr algn="justLow"/>
            <a:r>
              <a:rPr lang="ar-SA" dirty="0" smtClean="0"/>
              <a:t>1ـ شدة التمرين(زمن أو سرعة أداء أو مسافة ) من  80 - 100%.</a:t>
            </a:r>
            <a:endParaRPr lang="en-US" dirty="0" smtClean="0"/>
          </a:p>
          <a:p>
            <a:pPr algn="justLow"/>
            <a:r>
              <a:rPr lang="ar-SA" dirty="0" smtClean="0"/>
              <a:t>3ـ دوام مدة الراحة (استعادة الشفاء) وتحدد من خلال مسافة أو زمن بايجابية أو سلبية بحيث لاتقل عن 3 - 4 دقائق،وكذلك يمكن إيجاد زمن الراحة بنسبة العمل للراحة 1-5</a:t>
            </a:r>
            <a:r>
              <a:rPr lang="ar-EG" dirty="0" smtClean="0"/>
              <a:t> </a:t>
            </a:r>
            <a:r>
              <a:rPr lang="ar-SA" dirty="0" smtClean="0"/>
              <a:t>. </a:t>
            </a:r>
            <a:endParaRPr lang="en-US" dirty="0" smtClean="0"/>
          </a:p>
          <a:p>
            <a:pPr algn="justLow"/>
            <a:r>
              <a:rPr lang="ar-SA" dirty="0" smtClean="0"/>
              <a:t>4ـ عدد تكرارات التمرين في المجموعة وعدد المجموعات(بالنسبة لتمرينات العدو من 3- 6 مرات، وعدد المجموعات من 2 - 3 مجموعات</a:t>
            </a:r>
            <a:r>
              <a:rPr lang="ar-EG" dirty="0" smtClean="0"/>
              <a:t> </a:t>
            </a:r>
            <a:r>
              <a:rPr lang="ar-SA" dirty="0" smtClean="0"/>
              <a:t>.</a:t>
            </a:r>
            <a:endParaRPr lang="en-US" dirty="0" smtClean="0"/>
          </a:p>
          <a:p>
            <a:pPr algn="justLow"/>
            <a:r>
              <a:rPr lang="ar-SA" dirty="0" smtClean="0"/>
              <a:t> </a:t>
            </a:r>
            <a:endParaRPr lang="en-US" dirty="0" smtClean="0"/>
          </a:p>
          <a:p>
            <a:pPr algn="justLow"/>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5">
                                            <p:bg/>
                                          </p:spTgt>
                                        </p:tgtEl>
                                        <p:attrNameLst>
                                          <p:attrName>style.visibility</p:attrName>
                                        </p:attrNameLst>
                                      </p:cBhvr>
                                      <p:to>
                                        <p:strVal val="visible"/>
                                      </p:to>
                                    </p:set>
                                    <p:animEffect transition="in" filter="box(in)">
                                      <p:cBhvr>
                                        <p:cTn id="40" dur="500"/>
                                        <p:tgtEl>
                                          <p:spTgt spid="5">
                                            <p:bg/>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box(in)">
                                      <p:cBhvr>
                                        <p:cTn id="45" dur="500"/>
                                        <p:tgtEl>
                                          <p:spTgt spid="5">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5">
                                            <p:txEl>
                                              <p:pRg st="1" end="1"/>
                                            </p:txEl>
                                          </p:spTgt>
                                        </p:tgtEl>
                                        <p:attrNameLst>
                                          <p:attrName>style.visibility</p:attrName>
                                        </p:attrNameLst>
                                      </p:cBhvr>
                                      <p:to>
                                        <p:strVal val="visible"/>
                                      </p:to>
                                    </p:set>
                                    <p:animEffect transition="in" filter="box(in)">
                                      <p:cBhvr>
                                        <p:cTn id="50" dur="500"/>
                                        <p:tgtEl>
                                          <p:spTgt spid="5">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Effect transition="in" filter="box(in)">
                                      <p:cBhvr>
                                        <p:cTn id="55" dur="500"/>
                                        <p:tgtEl>
                                          <p:spTgt spid="5">
                                            <p:txEl>
                                              <p:pRg st="2" end="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5">
                                            <p:txEl>
                                              <p:pRg st="3" end="3"/>
                                            </p:txEl>
                                          </p:spTgt>
                                        </p:tgtEl>
                                        <p:attrNameLst>
                                          <p:attrName>style.visibility</p:attrName>
                                        </p:attrNameLst>
                                      </p:cBhvr>
                                      <p:to>
                                        <p:strVal val="visible"/>
                                      </p:to>
                                    </p:set>
                                    <p:animEffect transition="in" filter="box(in)">
                                      <p:cBhvr>
                                        <p:cTn id="60" dur="500"/>
                                        <p:tgtEl>
                                          <p:spTgt spid="5">
                                            <p:txEl>
                                              <p:pRg st="3" end="3"/>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5">
                                            <p:txEl>
                                              <p:pRg st="4" end="4"/>
                                            </p:txEl>
                                          </p:spTgt>
                                        </p:tgtEl>
                                        <p:attrNameLst>
                                          <p:attrName>style.visibility</p:attrName>
                                        </p:attrNameLst>
                                      </p:cBhvr>
                                      <p:to>
                                        <p:strVal val="visible"/>
                                      </p:to>
                                    </p:set>
                                    <p:animEffect transition="in" filter="box(in)">
                                      <p:cBhvr>
                                        <p:cTn id="65" dur="500"/>
                                        <p:tgtEl>
                                          <p:spTgt spid="5">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5">
                                            <p:txEl>
                                              <p:pRg st="5" end="5"/>
                                            </p:txEl>
                                          </p:spTgt>
                                        </p:tgtEl>
                                        <p:attrNameLst>
                                          <p:attrName>style.visibility</p:attrName>
                                        </p:attrNameLst>
                                      </p:cBhvr>
                                      <p:to>
                                        <p:strVal val="visible"/>
                                      </p:to>
                                    </p:set>
                                    <p:animEffect transition="in" filter="box(in)">
                                      <p:cBhvr>
                                        <p:cTn id="7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animBg="1"/>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457200" y="571480"/>
            <a:ext cx="3829048" cy="1638320"/>
          </a:xfrm>
        </p:spPr>
        <p:txBody>
          <a:bodyPr>
            <a:normAutofit/>
          </a:bodyPr>
          <a:lstStyle/>
          <a:p>
            <a:pPr algn="ctr"/>
            <a:r>
              <a:rPr lang="ar-EG" dirty="0" smtClean="0">
                <a:effectLst>
                  <a:glow rad="139700">
                    <a:schemeClr val="accent4">
                      <a:satMod val="175000"/>
                      <a:alpha val="40000"/>
                    </a:schemeClr>
                  </a:glow>
                </a:effectLst>
                <a:cs typeface="+mn-cs"/>
              </a:rPr>
              <a:t>تنمية السرعة القصوى ( سرعة الانتقال )</a:t>
            </a:r>
            <a:endParaRPr lang="ar-IQ" dirty="0">
              <a:effectLst>
                <a:glow rad="139700">
                  <a:schemeClr val="accent4">
                    <a:satMod val="175000"/>
                    <a:alpha val="40000"/>
                  </a:schemeClr>
                </a:glow>
              </a:effectLst>
              <a:cs typeface="+mn-cs"/>
            </a:endParaRPr>
          </a:p>
        </p:txBody>
      </p:sp>
      <p:sp>
        <p:nvSpPr>
          <p:cNvPr id="6" name="عنصر نائب للمحتوى 5"/>
          <p:cNvSpPr>
            <a:spLocks noGrp="1"/>
          </p:cNvSpPr>
          <p:nvPr>
            <p:ph sz="half" idx="1"/>
          </p:nvPr>
        </p:nvSpPr>
        <p:spPr/>
        <p:txBody>
          <a:bodyPr>
            <a:normAutofit/>
          </a:bodyPr>
          <a:lstStyle/>
          <a:p>
            <a:pPr algn="justLow"/>
            <a:r>
              <a:rPr lang="ar-EG" sz="2800" dirty="0" smtClean="0">
                <a:solidFill>
                  <a:srgbClr val="FF0000"/>
                </a:solidFill>
                <a:effectLst>
                  <a:glow rad="101600">
                    <a:schemeClr val="accent4">
                      <a:satMod val="175000"/>
                      <a:alpha val="40000"/>
                    </a:schemeClr>
                  </a:glow>
                </a:effectLst>
              </a:rPr>
              <a:t>فترات الراحة </a:t>
            </a:r>
          </a:p>
          <a:p>
            <a:pPr algn="justLow"/>
            <a:r>
              <a:rPr lang="ar-EG" sz="2800" dirty="0" smtClean="0"/>
              <a:t>يجب تشكيل فترة الراحة بين كل تمرين وأخر بحيث تسمح للفرد باستعادة تكوين مصادر الطاقة بالعضلات ، ويتراوح في الغالب فترة الراحة بين تمرين وأخر ما بين 2-5 دقائق ويتناسب ذلك مع نوع التمرين الذي يؤديه اللاعب وما يتميز به من شدة وحجم .</a:t>
            </a:r>
            <a:endParaRPr lang="ar-IQ" sz="2800" dirty="0"/>
          </a:p>
        </p:txBody>
      </p:sp>
      <p:sp>
        <p:nvSpPr>
          <p:cNvPr id="7" name="عنصر نائب للمحتوى 6"/>
          <p:cNvSpPr>
            <a:spLocks noGrp="1"/>
          </p:cNvSpPr>
          <p:nvPr>
            <p:ph sz="half" idx="2"/>
          </p:nvPr>
        </p:nvSpPr>
        <p:spPr>
          <a:xfrm>
            <a:off x="4648200" y="642918"/>
            <a:ext cx="4038600" cy="6132469"/>
          </a:xfrm>
        </p:spPr>
        <p:txBody>
          <a:bodyPr/>
          <a:lstStyle/>
          <a:p>
            <a:pPr algn="justLow"/>
            <a:r>
              <a:rPr lang="ar-EG" b="1" dirty="0" smtClean="0">
                <a:solidFill>
                  <a:srgbClr val="FF0000"/>
                </a:solidFill>
                <a:effectLst>
                  <a:glow rad="101600">
                    <a:schemeClr val="accent2">
                      <a:satMod val="175000"/>
                      <a:alpha val="40000"/>
                    </a:schemeClr>
                  </a:glow>
                </a:effectLst>
              </a:rPr>
              <a:t>شدة الحمل </a:t>
            </a:r>
          </a:p>
          <a:p>
            <a:pPr algn="justLow"/>
            <a:r>
              <a:rPr lang="ar-EG" b="1" dirty="0" smtClean="0"/>
              <a:t>التدريب باستخدام السرعة الأقل من القصوى إلى السرعة القصوى مع مراعاة إلا يؤدي ذلك إلى التقلص العضلي وأن يتم الأداء الحركي بالتوقيت الصحيح والانسيابية والاسترخاء .</a:t>
            </a:r>
          </a:p>
          <a:p>
            <a:pPr algn="justLow"/>
            <a:r>
              <a:rPr lang="ar-EG" b="1" dirty="0" smtClean="0">
                <a:solidFill>
                  <a:srgbClr val="FF0000"/>
                </a:solidFill>
                <a:effectLst>
                  <a:glow rad="101600">
                    <a:schemeClr val="accent2">
                      <a:satMod val="175000"/>
                      <a:alpha val="40000"/>
                    </a:schemeClr>
                  </a:glow>
                </a:effectLst>
              </a:rPr>
              <a:t>حجم حمل التدريب </a:t>
            </a:r>
            <a:r>
              <a:rPr lang="ar-EG" b="1" dirty="0" smtClean="0">
                <a:effectLst>
                  <a:glow rad="101600">
                    <a:schemeClr val="accent2">
                      <a:satMod val="175000"/>
                      <a:alpha val="40000"/>
                    </a:schemeClr>
                  </a:glow>
                </a:effectLst>
              </a:rPr>
              <a:t>:</a:t>
            </a:r>
          </a:p>
          <a:p>
            <a:pPr algn="justLow"/>
            <a:r>
              <a:rPr lang="ar-EG" b="1" dirty="0" smtClean="0"/>
              <a:t>استخدام مسافات قصيرة في التدريب حتى لا يؤدي التعب إلى هبوط مستوى السرعة . </a:t>
            </a:r>
          </a:p>
          <a:p>
            <a:pPr algn="justLow"/>
            <a:r>
              <a:rPr lang="ar-EG" b="1" dirty="0" smtClean="0"/>
              <a:t>التدريب مسافة 25 م بالنسبة للسباحين </a:t>
            </a:r>
          </a:p>
          <a:p>
            <a:pPr algn="justLow"/>
            <a:r>
              <a:rPr lang="ar-EG" b="1" dirty="0" smtClean="0"/>
              <a:t>مسافات 20-80 م بالنسبة للعدائين </a:t>
            </a:r>
          </a:p>
          <a:p>
            <a:pPr algn="justLow"/>
            <a:r>
              <a:rPr lang="ar-EG" b="1" dirty="0" smtClean="0"/>
              <a:t>مسافات 100-200 م بالنسبة للمجدفين </a:t>
            </a:r>
          </a:p>
          <a:p>
            <a:pPr algn="justLow"/>
            <a:r>
              <a:rPr lang="ar-EG" b="1" dirty="0" smtClean="0"/>
              <a:t>كرة السلة وكرة اليد مسافات تتراوح 10-20 م </a:t>
            </a:r>
          </a:p>
          <a:p>
            <a:pPr algn="justLow"/>
            <a:r>
              <a:rPr lang="ar-EG" b="1" dirty="0" smtClean="0"/>
              <a:t>كرة القدم من 10-30 م </a:t>
            </a:r>
          </a:p>
          <a:p>
            <a:pPr algn="justLow"/>
            <a:r>
              <a:rPr lang="ar-EG" b="1" dirty="0" smtClean="0"/>
              <a:t>يراعى إن لا يزيد استخدام السرعة القصوى عن 2-3 مرات أسبوعيا تجنبا لإرهاق الجهاز العصبي </a:t>
            </a:r>
          </a:p>
          <a:p>
            <a:pPr algn="justLow"/>
            <a:endParaRPr lang="ar-IQ"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diamond(in)">
                                      <p:cBhvr>
                                        <p:cTn id="11" dur="20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diamond(in)">
                                      <p:cBhvr>
                                        <p:cTn id="16" dur="20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diamond(in)">
                                      <p:cBhvr>
                                        <p:cTn id="21" dur="2000"/>
                                        <p:tgtEl>
                                          <p:spTgt spid="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diamond(in)">
                                      <p:cBhvr>
                                        <p:cTn id="26" dur="2000"/>
                                        <p:tgtEl>
                                          <p:spTgt spid="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diamond(in)">
                                      <p:cBhvr>
                                        <p:cTn id="31" dur="2000"/>
                                        <p:tgtEl>
                                          <p:spTgt spid="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Effect transition="in" filter="diamond(in)">
                                      <p:cBhvr>
                                        <p:cTn id="36" dur="2000"/>
                                        <p:tgtEl>
                                          <p:spTgt spid="7">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animEffect transition="in" filter="diamond(in)">
                                      <p:cBhvr>
                                        <p:cTn id="41" dur="2000"/>
                                        <p:tgtEl>
                                          <p:spTgt spid="7">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7">
                                            <p:txEl>
                                              <p:pRg st="7" end="7"/>
                                            </p:txEl>
                                          </p:spTgt>
                                        </p:tgtEl>
                                        <p:attrNameLst>
                                          <p:attrName>style.visibility</p:attrName>
                                        </p:attrNameLst>
                                      </p:cBhvr>
                                      <p:to>
                                        <p:strVal val="visible"/>
                                      </p:to>
                                    </p:set>
                                    <p:animEffect transition="in" filter="diamond(in)">
                                      <p:cBhvr>
                                        <p:cTn id="46" dur="2000"/>
                                        <p:tgtEl>
                                          <p:spTgt spid="7">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grpId="0" nodeType="clickEffect">
                                  <p:stCondLst>
                                    <p:cond delay="0"/>
                                  </p:stCondLst>
                                  <p:childTnLst>
                                    <p:set>
                                      <p:cBhvr>
                                        <p:cTn id="50" dur="1" fill="hold">
                                          <p:stCondLst>
                                            <p:cond delay="0"/>
                                          </p:stCondLst>
                                        </p:cTn>
                                        <p:tgtEl>
                                          <p:spTgt spid="7">
                                            <p:txEl>
                                              <p:pRg st="8" end="8"/>
                                            </p:txEl>
                                          </p:spTgt>
                                        </p:tgtEl>
                                        <p:attrNameLst>
                                          <p:attrName>style.visibility</p:attrName>
                                        </p:attrNameLst>
                                      </p:cBhvr>
                                      <p:to>
                                        <p:strVal val="visible"/>
                                      </p:to>
                                    </p:set>
                                    <p:animEffect transition="in" filter="diamond(in)">
                                      <p:cBhvr>
                                        <p:cTn id="51" dur="2000"/>
                                        <p:tgtEl>
                                          <p:spTgt spid="7">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7">
                                            <p:txEl>
                                              <p:pRg st="9" end="9"/>
                                            </p:txEl>
                                          </p:spTgt>
                                        </p:tgtEl>
                                        <p:attrNameLst>
                                          <p:attrName>style.visibility</p:attrName>
                                        </p:attrNameLst>
                                      </p:cBhvr>
                                      <p:to>
                                        <p:strVal val="visible"/>
                                      </p:to>
                                    </p:set>
                                    <p:animEffect transition="in" filter="diamond(in)">
                                      <p:cBhvr>
                                        <p:cTn id="56" dur="2000"/>
                                        <p:tgtEl>
                                          <p:spTgt spid="7">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grpId="0" nodeType="clickEffect">
                                  <p:stCondLst>
                                    <p:cond delay="0"/>
                                  </p:stCondLst>
                                  <p:childTnLst>
                                    <p:set>
                                      <p:cBhvr>
                                        <p:cTn id="60" dur="1" fill="hold">
                                          <p:stCondLst>
                                            <p:cond delay="0"/>
                                          </p:stCondLst>
                                        </p:cTn>
                                        <p:tgtEl>
                                          <p:spTgt spid="6">
                                            <p:txEl>
                                              <p:pRg st="0" end="0"/>
                                            </p:txEl>
                                          </p:spTgt>
                                        </p:tgtEl>
                                        <p:attrNameLst>
                                          <p:attrName>style.visibility</p:attrName>
                                        </p:attrNameLst>
                                      </p:cBhvr>
                                      <p:to>
                                        <p:strVal val="visible"/>
                                      </p:to>
                                    </p:set>
                                    <p:animEffect transition="in" filter="diamond(in)">
                                      <p:cBhvr>
                                        <p:cTn id="61" dur="2000"/>
                                        <p:tgtEl>
                                          <p:spTgt spid="6">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ntr" presetSubtype="16" fill="hold" grpId="0" nodeType="clickEffect">
                                  <p:stCondLst>
                                    <p:cond delay="0"/>
                                  </p:stCondLst>
                                  <p:childTnLst>
                                    <p:set>
                                      <p:cBhvr>
                                        <p:cTn id="65" dur="1" fill="hold">
                                          <p:stCondLst>
                                            <p:cond delay="0"/>
                                          </p:stCondLst>
                                        </p:cTn>
                                        <p:tgtEl>
                                          <p:spTgt spid="6">
                                            <p:txEl>
                                              <p:pRg st="1" end="1"/>
                                            </p:txEl>
                                          </p:spTgt>
                                        </p:tgtEl>
                                        <p:attrNameLst>
                                          <p:attrName>style.visibility</p:attrName>
                                        </p:attrNameLst>
                                      </p:cBhvr>
                                      <p:to>
                                        <p:strVal val="visible"/>
                                      </p:to>
                                    </p:set>
                                    <p:animEffect transition="in" filter="diamond(in)">
                                      <p:cBhvr>
                                        <p:cTn id="66"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1138</TotalTime>
  <Words>2745</Words>
  <PresentationFormat>عرض على الشاشة (3:4)‏</PresentationFormat>
  <Paragraphs>248</Paragraphs>
  <Slides>26</Slides>
  <Notes>1</Notes>
  <HiddenSlides>0</HiddenSlides>
  <MMClips>0</MMClips>
  <ScaleCrop>false</ScaleCrop>
  <HeadingPairs>
    <vt:vector size="4" baseType="variant">
      <vt:variant>
        <vt:lpstr>سمة</vt:lpstr>
      </vt:variant>
      <vt:variant>
        <vt:i4>1</vt:i4>
      </vt:variant>
      <vt:variant>
        <vt:lpstr>عناوين الشرائح</vt:lpstr>
      </vt:variant>
      <vt:variant>
        <vt:i4>26</vt:i4>
      </vt:variant>
    </vt:vector>
  </HeadingPairs>
  <TitlesOfParts>
    <vt:vector size="27" baseType="lpstr">
      <vt:lpstr>حضري</vt:lpstr>
      <vt:lpstr> السرعة وإلية تدريبها </vt:lpstr>
      <vt:lpstr>تعريف السرعة </vt:lpstr>
      <vt:lpstr>العوامل المؤثرة في سرعة الإنسان</vt:lpstr>
      <vt:lpstr>العوامل التي تؤثر في مستوى السرعة</vt:lpstr>
      <vt:lpstr>مفهوم وتقسيم السرعة </vt:lpstr>
      <vt:lpstr>تقسيم سرعة الانتقال فنيا</vt:lpstr>
      <vt:lpstr>السرعة القصوى</vt:lpstr>
      <vt:lpstr>أهم طرائق تطوير السرعة القصوى </vt:lpstr>
      <vt:lpstr>تنمية السرعة القصوى ( سرعة الانتقال )</vt:lpstr>
      <vt:lpstr>مكونات حمل التدريب عند تنمية السرعة القصوى </vt:lpstr>
      <vt:lpstr>بعض أساليب تدريب السرعة القصوى</vt:lpstr>
      <vt:lpstr>التدريب فوق السرعة القصوى </vt:lpstr>
      <vt:lpstr>سحب الرياضي بواسطة نقل معينة </vt:lpstr>
      <vt:lpstr>الشريحة 14</vt:lpstr>
      <vt:lpstr>بعض الإرشادات العامة </vt:lpstr>
      <vt:lpstr>مرحلة سرعة رد الفعل</vt:lpstr>
      <vt:lpstr>يعتبر اكتساب الفرد لعدد كبير من المهارات الحركية والقدرات الخططية من أهم الأسس لتطوير وترقية سرعة الاستجابة ويجب أن نفرق بين نوعين من الاستجابة هما  </vt:lpstr>
      <vt:lpstr>الشريحة 18</vt:lpstr>
      <vt:lpstr>الشريحة 19</vt:lpstr>
      <vt:lpstr>السرعة الحركية </vt:lpstr>
      <vt:lpstr>اثر سرعة الانقباضات العضلية على السرعة الحركية</vt:lpstr>
      <vt:lpstr>الشريحة 22</vt:lpstr>
      <vt:lpstr>الشريحة 23</vt:lpstr>
      <vt:lpstr>تنمية السرعة الحركية</vt:lpstr>
      <vt:lpstr>نموذج لمكونات حمل التدريب لتنمية السرعة الحركية</vt:lpstr>
      <vt:lpstr>بعض الإرشادات العامة لتطوير السرعة الحركية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السرعة وألية تدريبها </dc:title>
  <cp:lastModifiedBy>fatma</cp:lastModifiedBy>
  <cp:revision>85</cp:revision>
  <dcterms:modified xsi:type="dcterms:W3CDTF">2015-11-17T18:09:55Z</dcterms:modified>
</cp:coreProperties>
</file>