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ED3AFA-89C7-462F-9254-AB938A94BF2D}" type="doc">
      <dgm:prSet loTypeId="urn:microsoft.com/office/officeart/2005/8/layout/list1" loCatId="list" qsTypeId="urn:microsoft.com/office/officeart/2005/8/quickstyle/simple1" qsCatId="simple" csTypeId="urn:microsoft.com/office/officeart/2005/8/colors/colorful1" csCatId="colorful" phldr="1"/>
      <dgm:spPr/>
      <dgm:t>
        <a:bodyPr/>
        <a:lstStyle/>
        <a:p>
          <a:pPr rtl="1"/>
          <a:endParaRPr lang="ar-IQ"/>
        </a:p>
      </dgm:t>
    </dgm:pt>
    <dgm:pt modelId="{0B1BDA45-5DD7-4B99-A13E-29AFB8010859}">
      <dgm:prSet custT="1"/>
      <dgm:spPr/>
      <dgm:t>
        <a:bodyPr/>
        <a:lstStyle/>
        <a:p>
          <a:pPr algn="justLow" rtl="1"/>
          <a:r>
            <a:rPr lang="ar-SA" sz="2400" baseline="0" dirty="0" smtClean="0">
              <a:latin typeface="Arial" pitchFamily="34" charset="0"/>
              <a:cs typeface="Arial" pitchFamily="34" charset="0"/>
            </a:rPr>
            <a:t>هناك ثلاث مواد كيماوية موجودة في الجسم وهي</a:t>
          </a:r>
          <a:r>
            <a:rPr lang="en-US" sz="2400" baseline="0" dirty="0" smtClean="0">
              <a:latin typeface="Arial" pitchFamily="34" charset="0"/>
              <a:cs typeface="Arial" pitchFamily="34" charset="0"/>
            </a:rPr>
            <a:t>(ATP )  </a:t>
          </a:r>
          <a:r>
            <a:rPr lang="ar-SA" sz="2400" baseline="0" dirty="0" smtClean="0">
              <a:latin typeface="Arial" pitchFamily="34" charset="0"/>
              <a:cs typeface="Arial" pitchFamily="34" charset="0"/>
            </a:rPr>
            <a:t>ثلاثي فوسفات الادينوسين والـ</a:t>
          </a:r>
          <a:r>
            <a:rPr lang="en-US" sz="2400" baseline="0" dirty="0" smtClean="0">
              <a:latin typeface="Arial" pitchFamily="34" charset="0"/>
              <a:cs typeface="Arial" pitchFamily="34" charset="0"/>
            </a:rPr>
            <a:t> (C.P) </a:t>
          </a:r>
          <a:r>
            <a:rPr lang="ar-SA" sz="2400" baseline="0" dirty="0" smtClean="0">
              <a:latin typeface="Arial" pitchFamily="34" charset="0"/>
              <a:cs typeface="Arial" pitchFamily="34" charset="0"/>
            </a:rPr>
            <a:t>فوسفو كرياتين والمادة الثالثة الكلايكوجين ، وبناءا على هذه المواد الثلاث توجد ثلاثة أنظمة لأتناج الطاقة وهي</a:t>
          </a:r>
          <a:r>
            <a:rPr lang="en-US" sz="2400" baseline="0" dirty="0" smtClean="0">
              <a:latin typeface="Arial" pitchFamily="34" charset="0"/>
              <a:cs typeface="Arial" pitchFamily="34" charset="0"/>
            </a:rPr>
            <a:t> : </a:t>
          </a:r>
          <a:endParaRPr lang="en-US" sz="2400" baseline="0" dirty="0">
            <a:latin typeface="Arial" pitchFamily="34" charset="0"/>
            <a:cs typeface="Arial" pitchFamily="34" charset="0"/>
          </a:endParaRPr>
        </a:p>
      </dgm:t>
    </dgm:pt>
    <dgm:pt modelId="{A3A27E80-B0C1-4253-88F9-216D32A397E8}" type="parTrans" cxnId="{B0AE3B03-C966-457D-B2D8-BA49CB0A6C55}">
      <dgm:prSet/>
      <dgm:spPr/>
      <dgm:t>
        <a:bodyPr/>
        <a:lstStyle/>
        <a:p>
          <a:pPr rtl="1"/>
          <a:endParaRPr lang="ar-IQ"/>
        </a:p>
      </dgm:t>
    </dgm:pt>
    <dgm:pt modelId="{8391D2E2-2753-4EBA-ADB0-0A03333BAF92}" type="sibTrans" cxnId="{B0AE3B03-C966-457D-B2D8-BA49CB0A6C55}">
      <dgm:prSet/>
      <dgm:spPr/>
      <dgm:t>
        <a:bodyPr/>
        <a:lstStyle/>
        <a:p>
          <a:pPr rtl="1"/>
          <a:endParaRPr lang="ar-IQ"/>
        </a:p>
      </dgm:t>
    </dgm:pt>
    <dgm:pt modelId="{F665303B-B95F-4662-BFC4-BCCCB0F20EE8}">
      <dgm:prSet custT="1">
        <dgm:style>
          <a:lnRef idx="1">
            <a:schemeClr val="accent6"/>
          </a:lnRef>
          <a:fillRef idx="2">
            <a:schemeClr val="accent6"/>
          </a:fillRef>
          <a:effectRef idx="1">
            <a:schemeClr val="accent6"/>
          </a:effectRef>
          <a:fontRef idx="minor">
            <a:schemeClr val="dk1"/>
          </a:fontRef>
        </dgm:style>
      </dgm:prSet>
      <dgm:spPr/>
      <dgm:t>
        <a:bodyPr/>
        <a:lstStyle/>
        <a:p>
          <a:pPr algn="ctr" rtl="1"/>
          <a:r>
            <a:rPr lang="ar-SA" sz="2800" b="1" baseline="0" dirty="0" smtClean="0">
              <a:latin typeface="Arial" pitchFamily="34" charset="0"/>
              <a:cs typeface="Arial" pitchFamily="34" charset="0"/>
            </a:rPr>
            <a:t>النظام الفوسفاتي اللاهوائي</a:t>
          </a:r>
          <a:endParaRPr lang="en-US" sz="2800" b="1" baseline="0" dirty="0">
            <a:latin typeface="Arial" pitchFamily="34" charset="0"/>
            <a:cs typeface="Arial" pitchFamily="34" charset="0"/>
          </a:endParaRPr>
        </a:p>
      </dgm:t>
    </dgm:pt>
    <dgm:pt modelId="{FD625B1D-6DCC-4C7A-94D8-793248964827}" type="parTrans" cxnId="{E1A00DB9-0316-4354-9706-D2DAEC84DBB9}">
      <dgm:prSet/>
      <dgm:spPr/>
      <dgm:t>
        <a:bodyPr/>
        <a:lstStyle/>
        <a:p>
          <a:pPr rtl="1"/>
          <a:endParaRPr lang="ar-IQ"/>
        </a:p>
      </dgm:t>
    </dgm:pt>
    <dgm:pt modelId="{4E6799C9-913E-4C10-9202-28CE1B894159}" type="sibTrans" cxnId="{E1A00DB9-0316-4354-9706-D2DAEC84DBB9}">
      <dgm:prSet/>
      <dgm:spPr/>
      <dgm:t>
        <a:bodyPr/>
        <a:lstStyle/>
        <a:p>
          <a:pPr rtl="1"/>
          <a:endParaRPr lang="ar-IQ"/>
        </a:p>
      </dgm:t>
    </dgm:pt>
    <dgm:pt modelId="{EA693982-9F40-45D5-88A5-F728CC7D1DDD}">
      <dgm:prSet custT="1"/>
      <dgm:spPr/>
      <dgm:t>
        <a:bodyPr/>
        <a:lstStyle/>
        <a:p>
          <a:pPr algn="ctr" rtl="1"/>
          <a:r>
            <a:rPr lang="ar-SA" sz="2800" b="1" baseline="0" dirty="0" smtClean="0">
              <a:latin typeface="Arial" pitchFamily="34" charset="0"/>
              <a:cs typeface="Arial" pitchFamily="34" charset="0"/>
            </a:rPr>
            <a:t>نظام حامض اللاكتيك اللاهوائي</a:t>
          </a:r>
          <a:r>
            <a:rPr lang="en-US" sz="2800" b="1" baseline="0" dirty="0" smtClean="0">
              <a:latin typeface="Arial" pitchFamily="34" charset="0"/>
              <a:cs typeface="Arial" pitchFamily="34" charset="0"/>
            </a:rPr>
            <a:t> </a:t>
          </a:r>
          <a:endParaRPr lang="en-US" sz="2800" b="1" baseline="0" dirty="0">
            <a:latin typeface="Arial" pitchFamily="34" charset="0"/>
            <a:cs typeface="Arial" pitchFamily="34" charset="0"/>
          </a:endParaRPr>
        </a:p>
      </dgm:t>
    </dgm:pt>
    <dgm:pt modelId="{216F4BCC-4A0B-4525-A42B-59BE97EF8E8B}" type="parTrans" cxnId="{2A6BF90F-7A93-4274-93AA-82542C743284}">
      <dgm:prSet/>
      <dgm:spPr/>
      <dgm:t>
        <a:bodyPr/>
        <a:lstStyle/>
        <a:p>
          <a:pPr rtl="1"/>
          <a:endParaRPr lang="ar-IQ"/>
        </a:p>
      </dgm:t>
    </dgm:pt>
    <dgm:pt modelId="{4FF40498-4711-4B27-8568-2A9A3350724F}" type="sibTrans" cxnId="{2A6BF90F-7A93-4274-93AA-82542C743284}">
      <dgm:prSet/>
      <dgm:spPr/>
      <dgm:t>
        <a:bodyPr/>
        <a:lstStyle/>
        <a:p>
          <a:pPr rtl="1"/>
          <a:endParaRPr lang="ar-IQ"/>
        </a:p>
      </dgm:t>
    </dgm:pt>
    <dgm:pt modelId="{772BDC48-FD5B-49AB-9672-FFCB7FA99B1C}">
      <dgm:prSet custT="1">
        <dgm:style>
          <a:lnRef idx="0">
            <a:schemeClr val="dk1"/>
          </a:lnRef>
          <a:fillRef idx="3">
            <a:schemeClr val="dk1"/>
          </a:fillRef>
          <a:effectRef idx="3">
            <a:schemeClr val="dk1"/>
          </a:effectRef>
          <a:fontRef idx="minor">
            <a:schemeClr val="lt1"/>
          </a:fontRef>
        </dgm:style>
      </dgm:prSet>
      <dgm:spPr/>
      <dgm:t>
        <a:bodyPr anchor="ctr"/>
        <a:lstStyle/>
        <a:p>
          <a:pPr algn="ctr" rtl="1"/>
          <a:r>
            <a:rPr lang="ar-SA" sz="3200" b="1" baseline="0" dirty="0" smtClean="0">
              <a:latin typeface="Arial" pitchFamily="34" charset="0"/>
              <a:cs typeface="Arial" pitchFamily="34" charset="0"/>
            </a:rPr>
            <a:t>النظام الاوكسجيني الهوائي</a:t>
          </a:r>
          <a:endParaRPr lang="ar-IQ" sz="3200" baseline="0" dirty="0">
            <a:latin typeface="Arial" pitchFamily="34" charset="0"/>
            <a:cs typeface="Arial" pitchFamily="34" charset="0"/>
          </a:endParaRPr>
        </a:p>
      </dgm:t>
    </dgm:pt>
    <dgm:pt modelId="{B2276657-98CD-4F47-A105-5327B5B39BE5}" type="sibTrans" cxnId="{B2EC0D4D-EE8B-4622-8CF8-6366C4DF11F4}">
      <dgm:prSet/>
      <dgm:spPr/>
      <dgm:t>
        <a:bodyPr/>
        <a:lstStyle/>
        <a:p>
          <a:pPr rtl="1"/>
          <a:endParaRPr lang="ar-IQ"/>
        </a:p>
      </dgm:t>
    </dgm:pt>
    <dgm:pt modelId="{00C40275-C0BE-46FA-B181-9BDB91E34041}" type="parTrans" cxnId="{B2EC0D4D-EE8B-4622-8CF8-6366C4DF11F4}">
      <dgm:prSet/>
      <dgm:spPr/>
      <dgm:t>
        <a:bodyPr/>
        <a:lstStyle/>
        <a:p>
          <a:pPr rtl="1"/>
          <a:endParaRPr lang="ar-IQ"/>
        </a:p>
      </dgm:t>
    </dgm:pt>
    <dgm:pt modelId="{7AE7D31C-17B7-464A-A49E-37FD22F96898}" type="pres">
      <dgm:prSet presAssocID="{DAED3AFA-89C7-462F-9254-AB938A94BF2D}" presName="linear" presStyleCnt="0">
        <dgm:presLayoutVars>
          <dgm:dir/>
          <dgm:animLvl val="lvl"/>
          <dgm:resizeHandles val="exact"/>
        </dgm:presLayoutVars>
      </dgm:prSet>
      <dgm:spPr/>
      <dgm:t>
        <a:bodyPr/>
        <a:lstStyle/>
        <a:p>
          <a:pPr rtl="1"/>
          <a:endParaRPr lang="ar-IQ"/>
        </a:p>
      </dgm:t>
    </dgm:pt>
    <dgm:pt modelId="{2E361D63-B5EB-4C88-8326-803EBE0A17FA}" type="pres">
      <dgm:prSet presAssocID="{0B1BDA45-5DD7-4B99-A13E-29AFB8010859}" presName="parentLin" presStyleCnt="0"/>
      <dgm:spPr/>
    </dgm:pt>
    <dgm:pt modelId="{32C2B93B-2245-4437-85FD-52EA0FC984A0}" type="pres">
      <dgm:prSet presAssocID="{0B1BDA45-5DD7-4B99-A13E-29AFB8010859}" presName="parentLeftMargin" presStyleLbl="node1" presStyleIdx="0" presStyleCnt="4"/>
      <dgm:spPr/>
      <dgm:t>
        <a:bodyPr/>
        <a:lstStyle/>
        <a:p>
          <a:pPr rtl="1"/>
          <a:endParaRPr lang="ar-IQ"/>
        </a:p>
      </dgm:t>
    </dgm:pt>
    <dgm:pt modelId="{D95C82B1-C670-43A7-AF77-7BFDD0F7B285}" type="pres">
      <dgm:prSet presAssocID="{0B1BDA45-5DD7-4B99-A13E-29AFB8010859}" presName="parentText" presStyleLbl="node1" presStyleIdx="0" presStyleCnt="4" custAng="0" custScaleX="145979" custScaleY="117308">
        <dgm:presLayoutVars>
          <dgm:chMax val="0"/>
          <dgm:bulletEnabled val="1"/>
        </dgm:presLayoutVars>
      </dgm:prSet>
      <dgm:spPr/>
      <dgm:t>
        <a:bodyPr/>
        <a:lstStyle/>
        <a:p>
          <a:pPr rtl="1"/>
          <a:endParaRPr lang="ar-IQ"/>
        </a:p>
      </dgm:t>
    </dgm:pt>
    <dgm:pt modelId="{8CE71C3B-E6D6-4313-9003-96D8AF184468}" type="pres">
      <dgm:prSet presAssocID="{0B1BDA45-5DD7-4B99-A13E-29AFB8010859}" presName="negativeSpace" presStyleCnt="0"/>
      <dgm:spPr/>
    </dgm:pt>
    <dgm:pt modelId="{98471D45-320E-4FB6-BF52-2634EC0EEB47}" type="pres">
      <dgm:prSet presAssocID="{0B1BDA45-5DD7-4B99-A13E-29AFB8010859}" presName="childText" presStyleLbl="conFgAcc1" presStyleIdx="0" presStyleCnt="4" custAng="0" custScaleY="62811">
        <dgm:presLayoutVars>
          <dgm:bulletEnabled val="1"/>
        </dgm:presLayoutVars>
      </dgm:prSet>
      <dgm:spPr/>
    </dgm:pt>
    <dgm:pt modelId="{58455B80-92AE-4B9D-B2F8-03F77210106A}" type="pres">
      <dgm:prSet presAssocID="{8391D2E2-2753-4EBA-ADB0-0A03333BAF92}" presName="spaceBetweenRectangles" presStyleCnt="0"/>
      <dgm:spPr/>
    </dgm:pt>
    <dgm:pt modelId="{B14A2DCE-74FB-49EA-A7D4-55D42F6BD932}" type="pres">
      <dgm:prSet presAssocID="{F665303B-B95F-4662-BFC4-BCCCB0F20EE8}" presName="parentLin" presStyleCnt="0"/>
      <dgm:spPr/>
    </dgm:pt>
    <dgm:pt modelId="{C09C020C-4B70-4B3F-AB0F-A5353D25C16D}" type="pres">
      <dgm:prSet presAssocID="{F665303B-B95F-4662-BFC4-BCCCB0F20EE8}" presName="parentLeftMargin" presStyleLbl="node1" presStyleIdx="0" presStyleCnt="4"/>
      <dgm:spPr/>
      <dgm:t>
        <a:bodyPr/>
        <a:lstStyle/>
        <a:p>
          <a:pPr rtl="1"/>
          <a:endParaRPr lang="ar-IQ"/>
        </a:p>
      </dgm:t>
    </dgm:pt>
    <dgm:pt modelId="{5D6C4CF6-0A5E-4051-8623-09CE85AA9E66}" type="pres">
      <dgm:prSet presAssocID="{F665303B-B95F-4662-BFC4-BCCCB0F20EE8}" presName="parentText" presStyleLbl="node1" presStyleIdx="1" presStyleCnt="4" custAng="0" custScaleX="142857" custScaleY="62811">
        <dgm:presLayoutVars>
          <dgm:chMax val="0"/>
          <dgm:bulletEnabled val="1"/>
        </dgm:presLayoutVars>
      </dgm:prSet>
      <dgm:spPr/>
      <dgm:t>
        <a:bodyPr/>
        <a:lstStyle/>
        <a:p>
          <a:pPr rtl="1"/>
          <a:endParaRPr lang="ar-IQ"/>
        </a:p>
      </dgm:t>
    </dgm:pt>
    <dgm:pt modelId="{8F17D3F1-57C9-44F5-A74C-8A2E6CE2A754}" type="pres">
      <dgm:prSet presAssocID="{F665303B-B95F-4662-BFC4-BCCCB0F20EE8}" presName="negativeSpace" presStyleCnt="0"/>
      <dgm:spPr/>
    </dgm:pt>
    <dgm:pt modelId="{C168F6FB-948C-49B8-8B9C-3DBD933A7193}" type="pres">
      <dgm:prSet presAssocID="{F665303B-B95F-4662-BFC4-BCCCB0F20EE8}" presName="childText" presStyleLbl="conFgAcc1" presStyleIdx="1" presStyleCnt="4" custAng="0" custScaleY="62811">
        <dgm:presLayoutVars>
          <dgm:bulletEnabled val="1"/>
        </dgm:presLayoutVars>
      </dgm:prSet>
      <dgm:spPr/>
    </dgm:pt>
    <dgm:pt modelId="{C1C2A845-E622-45E7-8F09-DD4B932A2CF6}" type="pres">
      <dgm:prSet presAssocID="{4E6799C9-913E-4C10-9202-28CE1B894159}" presName="spaceBetweenRectangles" presStyleCnt="0"/>
      <dgm:spPr/>
    </dgm:pt>
    <dgm:pt modelId="{27CE7E01-ED41-4199-A13D-A863700C54D2}" type="pres">
      <dgm:prSet presAssocID="{EA693982-9F40-45D5-88A5-F728CC7D1DDD}" presName="parentLin" presStyleCnt="0"/>
      <dgm:spPr/>
    </dgm:pt>
    <dgm:pt modelId="{B7C67C14-4C79-4CD9-906A-1C751CD726AE}" type="pres">
      <dgm:prSet presAssocID="{EA693982-9F40-45D5-88A5-F728CC7D1DDD}" presName="parentLeftMargin" presStyleLbl="node1" presStyleIdx="1" presStyleCnt="4"/>
      <dgm:spPr/>
      <dgm:t>
        <a:bodyPr/>
        <a:lstStyle/>
        <a:p>
          <a:pPr rtl="1"/>
          <a:endParaRPr lang="ar-IQ"/>
        </a:p>
      </dgm:t>
    </dgm:pt>
    <dgm:pt modelId="{12FD3151-EAA2-4C89-B989-DFD250D2A669}" type="pres">
      <dgm:prSet presAssocID="{EA693982-9F40-45D5-88A5-F728CC7D1DDD}" presName="parentText" presStyleLbl="node1" presStyleIdx="2" presStyleCnt="4" custAng="0" custScaleX="142857" custScaleY="62811">
        <dgm:presLayoutVars>
          <dgm:chMax val="0"/>
          <dgm:bulletEnabled val="1"/>
        </dgm:presLayoutVars>
      </dgm:prSet>
      <dgm:spPr/>
      <dgm:t>
        <a:bodyPr/>
        <a:lstStyle/>
        <a:p>
          <a:pPr rtl="1"/>
          <a:endParaRPr lang="ar-IQ"/>
        </a:p>
      </dgm:t>
    </dgm:pt>
    <dgm:pt modelId="{7131DBAD-3950-46D0-BADB-017B38111315}" type="pres">
      <dgm:prSet presAssocID="{EA693982-9F40-45D5-88A5-F728CC7D1DDD}" presName="negativeSpace" presStyleCnt="0"/>
      <dgm:spPr/>
    </dgm:pt>
    <dgm:pt modelId="{9E8D6574-868D-4EA6-811A-3A8E0D90186F}" type="pres">
      <dgm:prSet presAssocID="{EA693982-9F40-45D5-88A5-F728CC7D1DDD}" presName="childText" presStyleLbl="conFgAcc1" presStyleIdx="2" presStyleCnt="4" custAng="0" custScaleY="62811">
        <dgm:presLayoutVars>
          <dgm:bulletEnabled val="1"/>
        </dgm:presLayoutVars>
      </dgm:prSet>
      <dgm:spPr/>
    </dgm:pt>
    <dgm:pt modelId="{1E5AA9B5-3150-42E2-AF5E-64615DEBD5FF}" type="pres">
      <dgm:prSet presAssocID="{4FF40498-4711-4B27-8568-2A9A3350724F}" presName="spaceBetweenRectangles" presStyleCnt="0"/>
      <dgm:spPr/>
    </dgm:pt>
    <dgm:pt modelId="{22C4F0E1-389A-4F6E-A05A-D0955178CDD7}" type="pres">
      <dgm:prSet presAssocID="{772BDC48-FD5B-49AB-9672-FFCB7FA99B1C}" presName="parentLin" presStyleCnt="0"/>
      <dgm:spPr/>
    </dgm:pt>
    <dgm:pt modelId="{DDA87A48-7776-4E05-B50D-6137BD719931}" type="pres">
      <dgm:prSet presAssocID="{772BDC48-FD5B-49AB-9672-FFCB7FA99B1C}" presName="parentLeftMargin" presStyleLbl="node1" presStyleIdx="2" presStyleCnt="4"/>
      <dgm:spPr/>
      <dgm:t>
        <a:bodyPr/>
        <a:lstStyle/>
        <a:p>
          <a:pPr rtl="1"/>
          <a:endParaRPr lang="ar-IQ"/>
        </a:p>
      </dgm:t>
    </dgm:pt>
    <dgm:pt modelId="{1DF27065-EFE9-4414-930A-55CC2F7678C6}" type="pres">
      <dgm:prSet presAssocID="{772BDC48-FD5B-49AB-9672-FFCB7FA99B1C}" presName="parentText" presStyleLbl="node1" presStyleIdx="3" presStyleCnt="4" custAng="0" custScaleX="142857" custScaleY="86508">
        <dgm:presLayoutVars>
          <dgm:chMax val="0"/>
          <dgm:bulletEnabled val="1"/>
        </dgm:presLayoutVars>
      </dgm:prSet>
      <dgm:spPr/>
      <dgm:t>
        <a:bodyPr/>
        <a:lstStyle/>
        <a:p>
          <a:pPr rtl="1"/>
          <a:endParaRPr lang="ar-IQ"/>
        </a:p>
      </dgm:t>
    </dgm:pt>
    <dgm:pt modelId="{5D5C2F4D-5688-460A-A31A-77F0F20D779D}" type="pres">
      <dgm:prSet presAssocID="{772BDC48-FD5B-49AB-9672-FFCB7FA99B1C}" presName="negativeSpace" presStyleCnt="0"/>
      <dgm:spPr/>
    </dgm:pt>
    <dgm:pt modelId="{47F4688A-8BFF-437F-BF35-E3781509C032}" type="pres">
      <dgm:prSet presAssocID="{772BDC48-FD5B-49AB-9672-FFCB7FA99B1C}" presName="childText" presStyleLbl="conFgAcc1" presStyleIdx="3" presStyleCnt="4" custAng="0" custScaleY="62811">
        <dgm:presLayoutVars>
          <dgm:bulletEnabled val="1"/>
        </dgm:presLayoutVars>
      </dgm:prSet>
      <dgm:spPr/>
    </dgm:pt>
  </dgm:ptLst>
  <dgm:cxnLst>
    <dgm:cxn modelId="{B2EC0D4D-EE8B-4622-8CF8-6366C4DF11F4}" srcId="{DAED3AFA-89C7-462F-9254-AB938A94BF2D}" destId="{772BDC48-FD5B-49AB-9672-FFCB7FA99B1C}" srcOrd="3" destOrd="0" parTransId="{00C40275-C0BE-46FA-B181-9BDB91E34041}" sibTransId="{B2276657-98CD-4F47-A105-5327B5B39BE5}"/>
    <dgm:cxn modelId="{232EB722-1DCB-4E4F-BA09-4F16ECA1D2A6}" type="presOf" srcId="{772BDC48-FD5B-49AB-9672-FFCB7FA99B1C}" destId="{1DF27065-EFE9-4414-930A-55CC2F7678C6}" srcOrd="1" destOrd="0" presId="urn:microsoft.com/office/officeart/2005/8/layout/list1"/>
    <dgm:cxn modelId="{3E841A77-395D-4451-98B7-F2294002AE86}" type="presOf" srcId="{DAED3AFA-89C7-462F-9254-AB938A94BF2D}" destId="{7AE7D31C-17B7-464A-A49E-37FD22F96898}" srcOrd="0" destOrd="0" presId="urn:microsoft.com/office/officeart/2005/8/layout/list1"/>
    <dgm:cxn modelId="{2A6BF90F-7A93-4274-93AA-82542C743284}" srcId="{DAED3AFA-89C7-462F-9254-AB938A94BF2D}" destId="{EA693982-9F40-45D5-88A5-F728CC7D1DDD}" srcOrd="2" destOrd="0" parTransId="{216F4BCC-4A0B-4525-A42B-59BE97EF8E8B}" sibTransId="{4FF40498-4711-4B27-8568-2A9A3350724F}"/>
    <dgm:cxn modelId="{DDAF5613-4F78-4B23-8870-48ECF5923C47}" type="presOf" srcId="{0B1BDA45-5DD7-4B99-A13E-29AFB8010859}" destId="{32C2B93B-2245-4437-85FD-52EA0FC984A0}" srcOrd="0" destOrd="0" presId="urn:microsoft.com/office/officeart/2005/8/layout/list1"/>
    <dgm:cxn modelId="{B0AE3B03-C966-457D-B2D8-BA49CB0A6C55}" srcId="{DAED3AFA-89C7-462F-9254-AB938A94BF2D}" destId="{0B1BDA45-5DD7-4B99-A13E-29AFB8010859}" srcOrd="0" destOrd="0" parTransId="{A3A27E80-B0C1-4253-88F9-216D32A397E8}" sibTransId="{8391D2E2-2753-4EBA-ADB0-0A03333BAF92}"/>
    <dgm:cxn modelId="{49C12721-4A6B-4A71-A52A-1EC12C3D7252}" type="presOf" srcId="{EA693982-9F40-45D5-88A5-F728CC7D1DDD}" destId="{B7C67C14-4C79-4CD9-906A-1C751CD726AE}" srcOrd="0" destOrd="0" presId="urn:microsoft.com/office/officeart/2005/8/layout/list1"/>
    <dgm:cxn modelId="{4BF1A0B9-264C-4172-9C53-07B08DE0FC4C}" type="presOf" srcId="{772BDC48-FD5B-49AB-9672-FFCB7FA99B1C}" destId="{DDA87A48-7776-4E05-B50D-6137BD719931}" srcOrd="0" destOrd="0" presId="urn:microsoft.com/office/officeart/2005/8/layout/list1"/>
    <dgm:cxn modelId="{6F4FA513-4886-47A9-9366-ED7CD2E8EFD3}" type="presOf" srcId="{EA693982-9F40-45D5-88A5-F728CC7D1DDD}" destId="{12FD3151-EAA2-4C89-B989-DFD250D2A669}" srcOrd="1" destOrd="0" presId="urn:microsoft.com/office/officeart/2005/8/layout/list1"/>
    <dgm:cxn modelId="{E1A00DB9-0316-4354-9706-D2DAEC84DBB9}" srcId="{DAED3AFA-89C7-462F-9254-AB938A94BF2D}" destId="{F665303B-B95F-4662-BFC4-BCCCB0F20EE8}" srcOrd="1" destOrd="0" parTransId="{FD625B1D-6DCC-4C7A-94D8-793248964827}" sibTransId="{4E6799C9-913E-4C10-9202-28CE1B894159}"/>
    <dgm:cxn modelId="{3E0B361B-F683-410C-BE93-D7DD743DA8FD}" type="presOf" srcId="{F665303B-B95F-4662-BFC4-BCCCB0F20EE8}" destId="{C09C020C-4B70-4B3F-AB0F-A5353D25C16D}" srcOrd="0" destOrd="0" presId="urn:microsoft.com/office/officeart/2005/8/layout/list1"/>
    <dgm:cxn modelId="{5DB26F0E-AABE-4003-8407-877390E48EE9}" type="presOf" srcId="{F665303B-B95F-4662-BFC4-BCCCB0F20EE8}" destId="{5D6C4CF6-0A5E-4051-8623-09CE85AA9E66}" srcOrd="1" destOrd="0" presId="urn:microsoft.com/office/officeart/2005/8/layout/list1"/>
    <dgm:cxn modelId="{96662354-493B-4EFA-8D73-4CB570039721}" type="presOf" srcId="{0B1BDA45-5DD7-4B99-A13E-29AFB8010859}" destId="{D95C82B1-C670-43A7-AF77-7BFDD0F7B285}" srcOrd="1" destOrd="0" presId="urn:microsoft.com/office/officeart/2005/8/layout/list1"/>
    <dgm:cxn modelId="{B9BBFD5C-864E-4BA0-AE1D-F0A6FD729DEE}" type="presParOf" srcId="{7AE7D31C-17B7-464A-A49E-37FD22F96898}" destId="{2E361D63-B5EB-4C88-8326-803EBE0A17FA}" srcOrd="0" destOrd="0" presId="urn:microsoft.com/office/officeart/2005/8/layout/list1"/>
    <dgm:cxn modelId="{52A2D2F1-45B9-4C66-9EB6-A6DECA5C200F}" type="presParOf" srcId="{2E361D63-B5EB-4C88-8326-803EBE0A17FA}" destId="{32C2B93B-2245-4437-85FD-52EA0FC984A0}" srcOrd="0" destOrd="0" presId="urn:microsoft.com/office/officeart/2005/8/layout/list1"/>
    <dgm:cxn modelId="{9B676CFF-B7CA-448A-B54C-1B35CF8FAACF}" type="presParOf" srcId="{2E361D63-B5EB-4C88-8326-803EBE0A17FA}" destId="{D95C82B1-C670-43A7-AF77-7BFDD0F7B285}" srcOrd="1" destOrd="0" presId="urn:microsoft.com/office/officeart/2005/8/layout/list1"/>
    <dgm:cxn modelId="{405E9195-26CF-42C4-BE5C-EA49A6005FDF}" type="presParOf" srcId="{7AE7D31C-17B7-464A-A49E-37FD22F96898}" destId="{8CE71C3B-E6D6-4313-9003-96D8AF184468}" srcOrd="1" destOrd="0" presId="urn:microsoft.com/office/officeart/2005/8/layout/list1"/>
    <dgm:cxn modelId="{1E70E0D1-0835-4A27-9265-BD765E8AFD90}" type="presParOf" srcId="{7AE7D31C-17B7-464A-A49E-37FD22F96898}" destId="{98471D45-320E-4FB6-BF52-2634EC0EEB47}" srcOrd="2" destOrd="0" presId="urn:microsoft.com/office/officeart/2005/8/layout/list1"/>
    <dgm:cxn modelId="{5DFDEB39-C75A-47F6-B0C0-B87C085269DC}" type="presParOf" srcId="{7AE7D31C-17B7-464A-A49E-37FD22F96898}" destId="{58455B80-92AE-4B9D-B2F8-03F77210106A}" srcOrd="3" destOrd="0" presId="urn:microsoft.com/office/officeart/2005/8/layout/list1"/>
    <dgm:cxn modelId="{7B34374C-5606-4CF5-821F-D28E2EA0130A}" type="presParOf" srcId="{7AE7D31C-17B7-464A-A49E-37FD22F96898}" destId="{B14A2DCE-74FB-49EA-A7D4-55D42F6BD932}" srcOrd="4" destOrd="0" presId="urn:microsoft.com/office/officeart/2005/8/layout/list1"/>
    <dgm:cxn modelId="{5F1F4530-E97C-4841-BCC2-DDE044FAE4C6}" type="presParOf" srcId="{B14A2DCE-74FB-49EA-A7D4-55D42F6BD932}" destId="{C09C020C-4B70-4B3F-AB0F-A5353D25C16D}" srcOrd="0" destOrd="0" presId="urn:microsoft.com/office/officeart/2005/8/layout/list1"/>
    <dgm:cxn modelId="{7EC8D55F-2A5B-4D79-88C5-27D05C3E2BF1}" type="presParOf" srcId="{B14A2DCE-74FB-49EA-A7D4-55D42F6BD932}" destId="{5D6C4CF6-0A5E-4051-8623-09CE85AA9E66}" srcOrd="1" destOrd="0" presId="urn:microsoft.com/office/officeart/2005/8/layout/list1"/>
    <dgm:cxn modelId="{3B6F108E-44F3-45E0-8F63-0D1156A2CC5A}" type="presParOf" srcId="{7AE7D31C-17B7-464A-A49E-37FD22F96898}" destId="{8F17D3F1-57C9-44F5-A74C-8A2E6CE2A754}" srcOrd="5" destOrd="0" presId="urn:microsoft.com/office/officeart/2005/8/layout/list1"/>
    <dgm:cxn modelId="{28AEAE39-9EA5-40B3-B8AB-4C79B8684E29}" type="presParOf" srcId="{7AE7D31C-17B7-464A-A49E-37FD22F96898}" destId="{C168F6FB-948C-49B8-8B9C-3DBD933A7193}" srcOrd="6" destOrd="0" presId="urn:microsoft.com/office/officeart/2005/8/layout/list1"/>
    <dgm:cxn modelId="{676F9BAA-19A6-4DA6-AFA5-64DDC53213BE}" type="presParOf" srcId="{7AE7D31C-17B7-464A-A49E-37FD22F96898}" destId="{C1C2A845-E622-45E7-8F09-DD4B932A2CF6}" srcOrd="7" destOrd="0" presId="urn:microsoft.com/office/officeart/2005/8/layout/list1"/>
    <dgm:cxn modelId="{5D206383-934B-486F-83DC-1CF6BCEB3CBC}" type="presParOf" srcId="{7AE7D31C-17B7-464A-A49E-37FD22F96898}" destId="{27CE7E01-ED41-4199-A13D-A863700C54D2}" srcOrd="8" destOrd="0" presId="urn:microsoft.com/office/officeart/2005/8/layout/list1"/>
    <dgm:cxn modelId="{4183023C-05AB-439D-8354-A9CEDFD521E5}" type="presParOf" srcId="{27CE7E01-ED41-4199-A13D-A863700C54D2}" destId="{B7C67C14-4C79-4CD9-906A-1C751CD726AE}" srcOrd="0" destOrd="0" presId="urn:microsoft.com/office/officeart/2005/8/layout/list1"/>
    <dgm:cxn modelId="{B61C03F1-ABBF-4E82-A939-DBDF6ED633DB}" type="presParOf" srcId="{27CE7E01-ED41-4199-A13D-A863700C54D2}" destId="{12FD3151-EAA2-4C89-B989-DFD250D2A669}" srcOrd="1" destOrd="0" presId="urn:microsoft.com/office/officeart/2005/8/layout/list1"/>
    <dgm:cxn modelId="{AB76FFC6-B1E3-481A-8C5E-883F61456B2D}" type="presParOf" srcId="{7AE7D31C-17B7-464A-A49E-37FD22F96898}" destId="{7131DBAD-3950-46D0-BADB-017B38111315}" srcOrd="9" destOrd="0" presId="urn:microsoft.com/office/officeart/2005/8/layout/list1"/>
    <dgm:cxn modelId="{551570C2-76B1-4DA3-8BC1-DD308383C6FD}" type="presParOf" srcId="{7AE7D31C-17B7-464A-A49E-37FD22F96898}" destId="{9E8D6574-868D-4EA6-811A-3A8E0D90186F}" srcOrd="10" destOrd="0" presId="urn:microsoft.com/office/officeart/2005/8/layout/list1"/>
    <dgm:cxn modelId="{2C7CD030-9805-4360-B03F-3F3E8E054EA9}" type="presParOf" srcId="{7AE7D31C-17B7-464A-A49E-37FD22F96898}" destId="{1E5AA9B5-3150-42E2-AF5E-64615DEBD5FF}" srcOrd="11" destOrd="0" presId="urn:microsoft.com/office/officeart/2005/8/layout/list1"/>
    <dgm:cxn modelId="{0075A3C4-978E-4551-8C13-1C215C0D6996}" type="presParOf" srcId="{7AE7D31C-17B7-464A-A49E-37FD22F96898}" destId="{22C4F0E1-389A-4F6E-A05A-D0955178CDD7}" srcOrd="12" destOrd="0" presId="urn:microsoft.com/office/officeart/2005/8/layout/list1"/>
    <dgm:cxn modelId="{DAAEFBFB-2CCC-48EC-83B8-D8FF6972FCB8}" type="presParOf" srcId="{22C4F0E1-389A-4F6E-A05A-D0955178CDD7}" destId="{DDA87A48-7776-4E05-B50D-6137BD719931}" srcOrd="0" destOrd="0" presId="urn:microsoft.com/office/officeart/2005/8/layout/list1"/>
    <dgm:cxn modelId="{AB301FB1-2593-41D3-AABA-778C52404DF4}" type="presParOf" srcId="{22C4F0E1-389A-4F6E-A05A-D0955178CDD7}" destId="{1DF27065-EFE9-4414-930A-55CC2F7678C6}" srcOrd="1" destOrd="0" presId="urn:microsoft.com/office/officeart/2005/8/layout/list1"/>
    <dgm:cxn modelId="{C8A91692-C23F-4DC3-BB76-D4286D15CF03}" type="presParOf" srcId="{7AE7D31C-17B7-464A-A49E-37FD22F96898}" destId="{5D5C2F4D-5688-460A-A31A-77F0F20D779D}" srcOrd="13" destOrd="0" presId="urn:microsoft.com/office/officeart/2005/8/layout/list1"/>
    <dgm:cxn modelId="{764A7642-B091-4FB4-BBD8-EE6BCE35FBD5}" type="presParOf" srcId="{7AE7D31C-17B7-464A-A49E-37FD22F96898}" destId="{47F4688A-8BFF-437F-BF35-E3781509C032}" srcOrd="14"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B8ABB09-4A1D-463E-8065-109CC2B7EFAA}" type="datetimeFigureOut">
              <a:rPr lang="ar-SA" smtClean="0"/>
              <a:pPr/>
              <a:t>2/5/1437</a:t>
            </a:fld>
            <a:endParaRPr lang="ar-SA"/>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1B8ABB09-4A1D-463E-8065-109CC2B7EFAA}" type="datetimeFigureOut">
              <a:rPr lang="ar-SA" smtClean="0"/>
              <a:pPr/>
              <a:t>2/5/1437</a:t>
            </a:fld>
            <a:endParaRPr lang="ar-SA"/>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SA"/>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B8ABB09-4A1D-463E-8065-109CC2B7EFAA}" type="datetimeFigureOut">
              <a:rPr lang="ar-SA" smtClean="0"/>
              <a:pPr/>
              <a:t>2/5/1437</a:t>
            </a:fld>
            <a:endParaRPr lang="ar-SA"/>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1B8ABB09-4A1D-463E-8065-109CC2B7EFAA}" type="datetimeFigureOut">
              <a:rPr lang="ar-SA" smtClean="0"/>
              <a:pPr/>
              <a:t>2/5/1437</a:t>
            </a:fld>
            <a:endParaRPr lang="ar-SA"/>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الرمز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8ABB09-4A1D-463E-8065-109CC2B7EFAA}" type="datetimeFigureOut">
              <a:rPr lang="ar-SA" smtClean="0"/>
              <a:pPr/>
              <a:t>2/5/1437</a:t>
            </a:fld>
            <a:endParaRPr lang="ar-SA"/>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chor="ctr"/>
          <a:lstStyle/>
          <a:p>
            <a:pPr algn="ctr"/>
            <a:r>
              <a:rPr lang="ar-IQ" dirty="0" smtClean="0">
                <a:effectLst>
                  <a:glow rad="228600">
                    <a:schemeClr val="accent5">
                      <a:satMod val="175000"/>
                      <a:alpha val="40000"/>
                    </a:schemeClr>
                  </a:glow>
                </a:effectLst>
              </a:rPr>
              <a:t>أنظمة إنتاج الطاقة</a:t>
            </a:r>
            <a:endParaRPr lang="ar-IQ" dirty="0">
              <a:effectLst>
                <a:glow rad="228600">
                  <a:schemeClr val="accent5">
                    <a:satMod val="175000"/>
                    <a:alpha val="40000"/>
                  </a:schemeClr>
                </a:glow>
              </a:effectLst>
            </a:endParaRPr>
          </a:p>
        </p:txBody>
      </p:sp>
      <p:sp>
        <p:nvSpPr>
          <p:cNvPr id="3" name="عنوان فرعي 2"/>
          <p:cNvSpPr>
            <a:spLocks noGrp="1"/>
          </p:cNvSpPr>
          <p:nvPr>
            <p:ph type="subTitle" idx="1"/>
          </p:nvPr>
        </p:nvSpPr>
        <p:spPr/>
        <p:txBody>
          <a:bodyPr>
            <a:noAutofit/>
          </a:bodyPr>
          <a:lstStyle/>
          <a:p>
            <a:pPr algn="ctr"/>
            <a:r>
              <a:rPr lang="ar-IQ" sz="3200" b="1" smtClean="0">
                <a:effectLst>
                  <a:glow rad="139700">
                    <a:schemeClr val="accent3">
                      <a:satMod val="175000"/>
                      <a:alpha val="40000"/>
                    </a:schemeClr>
                  </a:glow>
                </a:effectLst>
                <a:latin typeface="Arial" pitchFamily="34" charset="0"/>
                <a:cs typeface="Arial" pitchFamily="34" charset="0"/>
              </a:rPr>
              <a:t>أعداد</a:t>
            </a:r>
            <a:endParaRPr lang="ar-IQ" sz="3200" b="1" dirty="0" smtClean="0">
              <a:effectLst>
                <a:glow rad="139700">
                  <a:schemeClr val="accent3">
                    <a:satMod val="175000"/>
                    <a:alpha val="40000"/>
                  </a:schemeClr>
                </a:glow>
              </a:effectLst>
              <a:latin typeface="Arial" pitchFamily="34" charset="0"/>
              <a:cs typeface="Arial" pitchFamily="34" charset="0"/>
            </a:endParaRPr>
          </a:p>
          <a:p>
            <a:pPr algn="ctr"/>
            <a:r>
              <a:rPr lang="ar-SA" sz="3200" b="1" dirty="0" smtClean="0">
                <a:effectLst>
                  <a:glow rad="139700">
                    <a:schemeClr val="accent3">
                      <a:satMod val="175000"/>
                      <a:alpha val="40000"/>
                    </a:schemeClr>
                  </a:glow>
                </a:effectLst>
                <a:latin typeface="Arial" pitchFamily="34" charset="0"/>
                <a:cs typeface="Arial" pitchFamily="34" charset="0"/>
              </a:rPr>
              <a:t>مشتاق عبد الرضا </a:t>
            </a:r>
            <a:r>
              <a:rPr lang="ar-SA" sz="3200" b="1" dirty="0" smtClean="0">
                <a:effectLst>
                  <a:glow rad="139700">
                    <a:schemeClr val="accent3">
                      <a:satMod val="175000"/>
                      <a:alpha val="40000"/>
                    </a:schemeClr>
                  </a:glow>
                </a:effectLst>
                <a:latin typeface="Arial" pitchFamily="34" charset="0"/>
                <a:cs typeface="Arial" pitchFamily="34" charset="0"/>
              </a:rPr>
              <a:t>ماشي</a:t>
            </a:r>
            <a:endParaRPr lang="ar-IQ" sz="3200" b="1" dirty="0" smtClean="0">
              <a:effectLst>
                <a:glow rad="139700">
                  <a:schemeClr val="accent3">
                    <a:satMod val="175000"/>
                    <a:alpha val="40000"/>
                  </a:schemeClr>
                </a:glow>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14290"/>
            <a:ext cx="7267604" cy="785818"/>
          </a:xfrm>
        </p:spPr>
        <p:txBody>
          <a:bodyPr anchor="ctr">
            <a:normAutofit fontScale="90000"/>
          </a:bodyPr>
          <a:lstStyle/>
          <a:p>
            <a:r>
              <a:rPr lang="ar-IQ" dirty="0" smtClean="0">
                <a:latin typeface="Arial" pitchFamily="34" charset="0"/>
                <a:cs typeface="Arial" pitchFamily="34" charset="0"/>
              </a:rPr>
              <a:t>يبين طرق تدريب القدرات اللاأوكسجينية اللاكتيكي</a:t>
            </a:r>
            <a:endParaRPr lang="ar-IQ" dirty="0">
              <a:latin typeface="Arial" pitchFamily="34" charset="0"/>
              <a:cs typeface="Arial" pitchFamily="34" charset="0"/>
            </a:endParaRPr>
          </a:p>
        </p:txBody>
      </p:sp>
      <p:graphicFrame>
        <p:nvGraphicFramePr>
          <p:cNvPr id="4" name="عنصر نائب للمحتوى 3"/>
          <p:cNvGraphicFramePr>
            <a:graphicFrameLocks noGrp="1"/>
          </p:cNvGraphicFramePr>
          <p:nvPr>
            <p:ph idx="1"/>
          </p:nvPr>
        </p:nvGraphicFramePr>
        <p:xfrm>
          <a:off x="457200" y="1000111"/>
          <a:ext cx="7239000" cy="5643596"/>
        </p:xfrm>
        <a:graphic>
          <a:graphicData uri="http://schemas.openxmlformats.org/drawingml/2006/table">
            <a:tbl>
              <a:tblPr rtl="1" firstRow="1" bandRow="1">
                <a:tableStyleId>{5C22544A-7EE6-4342-B048-85BDC9FD1C3A}</a:tableStyleId>
              </a:tblPr>
              <a:tblGrid>
                <a:gridCol w="677776"/>
                <a:gridCol w="2543390"/>
                <a:gridCol w="1370888"/>
                <a:gridCol w="1382366"/>
                <a:gridCol w="1264580"/>
              </a:tblGrid>
              <a:tr h="557025">
                <a:tc>
                  <a:txBody>
                    <a:bodyPr/>
                    <a:lstStyle/>
                    <a:p>
                      <a:pPr algn="ctr" rtl="1">
                        <a:spcAft>
                          <a:spcPts val="0"/>
                        </a:spcAft>
                      </a:pPr>
                      <a:r>
                        <a:rPr lang="ar-IQ" sz="1800" b="1" dirty="0">
                          <a:solidFill>
                            <a:srgbClr val="FFFFFF"/>
                          </a:solidFill>
                          <a:latin typeface="Simplified Arabic"/>
                          <a:ea typeface="Times New Roman"/>
                          <a:cs typeface="Arial"/>
                        </a:rPr>
                        <a:t>ت</a:t>
                      </a:r>
                      <a:endParaRPr lang="en-US" sz="2000" dirty="0">
                        <a:latin typeface="Simplified Arabic"/>
                        <a:ea typeface="Calibri"/>
                        <a:cs typeface="Arial"/>
                      </a:endParaRPr>
                    </a:p>
                  </a:txBody>
                  <a:tcPr marL="68580" marR="68580" marT="0" marB="0" anchor="ctr"/>
                </a:tc>
                <a:tc>
                  <a:txBody>
                    <a:bodyPr/>
                    <a:lstStyle/>
                    <a:p>
                      <a:pPr algn="ctr" rtl="1">
                        <a:spcAft>
                          <a:spcPts val="0"/>
                        </a:spcAft>
                      </a:pPr>
                      <a:r>
                        <a:rPr lang="ar-IQ" sz="1800" b="1">
                          <a:solidFill>
                            <a:srgbClr val="FFFFFF"/>
                          </a:solidFill>
                          <a:latin typeface="Simplified Arabic"/>
                          <a:ea typeface="Times New Roman"/>
                          <a:cs typeface="Arial"/>
                        </a:rPr>
                        <a:t>وصف الجرعة التدريبيه</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dirty="0">
                          <a:solidFill>
                            <a:srgbClr val="FFFFFF"/>
                          </a:solidFill>
                          <a:latin typeface="Simplified Arabic"/>
                          <a:ea typeface="Times New Roman"/>
                          <a:cs typeface="Arial"/>
                        </a:rPr>
                        <a:t>مستوى قمة القدرة</a:t>
                      </a:r>
                      <a:endParaRPr lang="en-US" sz="2000" dirty="0">
                        <a:latin typeface="Simplified Arabic"/>
                        <a:ea typeface="Calibri"/>
                        <a:cs typeface="Arial"/>
                      </a:endParaRPr>
                    </a:p>
                  </a:txBody>
                  <a:tcPr marL="68580" marR="68580" marT="0" marB="0" anchor="ctr"/>
                </a:tc>
                <a:tc>
                  <a:txBody>
                    <a:bodyPr/>
                    <a:lstStyle/>
                    <a:p>
                      <a:pPr algn="ctr" rtl="1">
                        <a:spcAft>
                          <a:spcPts val="0"/>
                        </a:spcAft>
                      </a:pPr>
                      <a:r>
                        <a:rPr lang="ar-IQ" sz="1800" b="1" dirty="0" smtClean="0">
                          <a:solidFill>
                            <a:srgbClr val="FFFFFF"/>
                          </a:solidFill>
                          <a:latin typeface="Simplified Arabic"/>
                          <a:ea typeface="Times New Roman"/>
                          <a:cs typeface="Arial"/>
                        </a:rPr>
                        <a:t>إدامة </a:t>
                      </a:r>
                      <a:r>
                        <a:rPr lang="ar-IQ" sz="1800" b="1" dirty="0">
                          <a:solidFill>
                            <a:srgbClr val="FFFFFF"/>
                          </a:solidFill>
                          <a:latin typeface="Simplified Arabic"/>
                          <a:ea typeface="Times New Roman"/>
                          <a:cs typeface="Arial"/>
                        </a:rPr>
                        <a:t>قمة القدرة</a:t>
                      </a:r>
                      <a:endParaRPr lang="en-US" sz="2000" dirty="0">
                        <a:latin typeface="Simplified Arabic"/>
                        <a:ea typeface="Calibri"/>
                        <a:cs typeface="Arial"/>
                      </a:endParaRPr>
                    </a:p>
                  </a:txBody>
                  <a:tcPr marL="68580" marR="68580" marT="0" marB="0" anchor="ctr"/>
                </a:tc>
                <a:tc>
                  <a:txBody>
                    <a:bodyPr/>
                    <a:lstStyle/>
                    <a:p>
                      <a:pPr algn="ctr" rtl="1">
                        <a:spcAft>
                          <a:spcPts val="0"/>
                        </a:spcAft>
                      </a:pPr>
                      <a:r>
                        <a:rPr lang="ar-IQ" sz="1800" b="1">
                          <a:solidFill>
                            <a:srgbClr val="FFFFFF"/>
                          </a:solidFill>
                          <a:latin typeface="Simplified Arabic"/>
                          <a:ea typeface="Times New Roman"/>
                          <a:cs typeface="Arial"/>
                        </a:rPr>
                        <a:t>قابيلية قمة القدرة</a:t>
                      </a:r>
                      <a:endParaRPr lang="en-US" sz="2000">
                        <a:latin typeface="Simplified Arabic"/>
                        <a:ea typeface="Calibri"/>
                        <a:cs typeface="Arial"/>
                      </a:endParaRPr>
                    </a:p>
                  </a:txBody>
                  <a:tcPr marL="68580" marR="68580" marT="0" marB="0" anchor="ctr"/>
                </a:tc>
              </a:tr>
              <a:tr h="487928">
                <a:tc>
                  <a:txBody>
                    <a:bodyPr/>
                    <a:lstStyle/>
                    <a:p>
                      <a:pPr algn="r" rtl="1">
                        <a:spcAft>
                          <a:spcPts val="0"/>
                        </a:spcAft>
                      </a:pPr>
                      <a:r>
                        <a:rPr lang="ar-IQ" sz="1800" b="1" dirty="0">
                          <a:solidFill>
                            <a:schemeClr val="tx1"/>
                          </a:solidFill>
                          <a:latin typeface="Simplified Arabic"/>
                          <a:ea typeface="Times New Roman"/>
                          <a:cs typeface="Arial"/>
                        </a:rPr>
                        <a:t>1</a:t>
                      </a:r>
                      <a:endParaRPr lang="en-US" sz="2000" dirty="0">
                        <a:solidFill>
                          <a:schemeClr val="tx1"/>
                        </a:solidFill>
                        <a:latin typeface="Simplified Arabic"/>
                        <a:ea typeface="Calibri"/>
                        <a:cs typeface="Arial"/>
                      </a:endParaRPr>
                    </a:p>
                  </a:txBody>
                  <a:tcPr marL="68580" marR="68580" marT="0" marB="0" anchor="ctr"/>
                </a:tc>
                <a:tc>
                  <a:txBody>
                    <a:bodyPr/>
                    <a:lstStyle/>
                    <a:p>
                      <a:pPr algn="r" rtl="1">
                        <a:spcAft>
                          <a:spcPts val="0"/>
                        </a:spcAft>
                      </a:pPr>
                      <a:r>
                        <a:rPr lang="ar-IQ" sz="1800" b="1" dirty="0">
                          <a:latin typeface="Simplified Arabic"/>
                          <a:ea typeface="Times New Roman"/>
                          <a:cs typeface="Arial"/>
                        </a:rPr>
                        <a:t>مرحلة الجهد بالثانية</a:t>
                      </a:r>
                      <a:endParaRPr lang="en-US" sz="2000" dirty="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20-30ثا</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30-60ثا</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solidFill>
                            <a:schemeClr val="tx1"/>
                          </a:solidFill>
                          <a:latin typeface="Simplified Arabic"/>
                          <a:ea typeface="Times New Roman"/>
                          <a:cs typeface="Arial"/>
                        </a:rPr>
                        <a:t>60-90ثا</a:t>
                      </a:r>
                      <a:endParaRPr lang="en-US" sz="2000">
                        <a:solidFill>
                          <a:schemeClr val="tx1"/>
                        </a:solidFill>
                        <a:latin typeface="Simplified Arabic"/>
                        <a:ea typeface="Calibri"/>
                        <a:cs typeface="Arial"/>
                      </a:endParaRPr>
                    </a:p>
                  </a:txBody>
                  <a:tcPr marL="68580" marR="68580" marT="0" marB="0" anchor="ctr"/>
                </a:tc>
              </a:tr>
              <a:tr h="487928">
                <a:tc>
                  <a:txBody>
                    <a:bodyPr/>
                    <a:lstStyle/>
                    <a:p>
                      <a:pPr algn="r" rtl="1">
                        <a:spcAft>
                          <a:spcPts val="0"/>
                        </a:spcAft>
                      </a:pPr>
                      <a:r>
                        <a:rPr lang="ar-IQ" sz="1800" b="1" dirty="0">
                          <a:solidFill>
                            <a:schemeClr val="tx1"/>
                          </a:solidFill>
                          <a:latin typeface="Simplified Arabic"/>
                          <a:ea typeface="Times New Roman"/>
                          <a:cs typeface="Arial"/>
                        </a:rPr>
                        <a:t>2</a:t>
                      </a:r>
                      <a:endParaRPr lang="en-US" sz="2000" dirty="0">
                        <a:solidFill>
                          <a:schemeClr val="tx1"/>
                        </a:solidFill>
                        <a:latin typeface="Simplified Arabic"/>
                        <a:ea typeface="Calibri"/>
                        <a:cs typeface="Arial"/>
                      </a:endParaRPr>
                    </a:p>
                  </a:txBody>
                  <a:tcPr marL="68580" marR="68580" marT="0" marB="0" anchor="ctr"/>
                </a:tc>
                <a:tc>
                  <a:txBody>
                    <a:bodyPr/>
                    <a:lstStyle/>
                    <a:p>
                      <a:pPr algn="r" rtl="1">
                        <a:spcAft>
                          <a:spcPts val="0"/>
                        </a:spcAft>
                      </a:pPr>
                      <a:r>
                        <a:rPr lang="ar-IQ" sz="1800" b="1">
                          <a:latin typeface="Simplified Arabic"/>
                          <a:ea typeface="Times New Roman"/>
                          <a:cs typeface="Arial"/>
                        </a:rPr>
                        <a:t>مرحلة الراحة بالثانية</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120-150ثا</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150-360ثا</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solidFill>
                            <a:schemeClr val="tx1"/>
                          </a:solidFill>
                          <a:latin typeface="Simplified Arabic"/>
                          <a:ea typeface="Times New Roman"/>
                          <a:cs typeface="Arial"/>
                        </a:rPr>
                        <a:t>240-270ثا</a:t>
                      </a:r>
                      <a:endParaRPr lang="en-US" sz="2000">
                        <a:solidFill>
                          <a:schemeClr val="tx1"/>
                        </a:solidFill>
                        <a:latin typeface="Simplified Arabic"/>
                        <a:ea typeface="Calibri"/>
                        <a:cs typeface="Arial"/>
                      </a:endParaRPr>
                    </a:p>
                  </a:txBody>
                  <a:tcPr marL="68580" marR="68580" marT="0" marB="0" anchor="ctr"/>
                </a:tc>
              </a:tr>
              <a:tr h="487928">
                <a:tc>
                  <a:txBody>
                    <a:bodyPr/>
                    <a:lstStyle/>
                    <a:p>
                      <a:pPr algn="r" rtl="1">
                        <a:spcAft>
                          <a:spcPts val="0"/>
                        </a:spcAft>
                      </a:pPr>
                      <a:r>
                        <a:rPr lang="ar-IQ" sz="1800" b="1" dirty="0">
                          <a:solidFill>
                            <a:schemeClr val="tx1"/>
                          </a:solidFill>
                          <a:latin typeface="Simplified Arabic"/>
                          <a:ea typeface="Times New Roman"/>
                          <a:cs typeface="Arial"/>
                        </a:rPr>
                        <a:t>3</a:t>
                      </a:r>
                      <a:endParaRPr lang="en-US" sz="2000" dirty="0">
                        <a:solidFill>
                          <a:schemeClr val="tx1"/>
                        </a:solidFill>
                        <a:latin typeface="Simplified Arabic"/>
                        <a:ea typeface="Calibri"/>
                        <a:cs typeface="Arial"/>
                      </a:endParaRPr>
                    </a:p>
                  </a:txBody>
                  <a:tcPr marL="68580" marR="68580" marT="0" marB="0" anchor="ctr"/>
                </a:tc>
                <a:tc>
                  <a:txBody>
                    <a:bodyPr/>
                    <a:lstStyle/>
                    <a:p>
                      <a:pPr algn="r" rtl="1">
                        <a:spcAft>
                          <a:spcPts val="0"/>
                        </a:spcAft>
                      </a:pPr>
                      <a:r>
                        <a:rPr lang="ar-IQ" sz="1800" b="1">
                          <a:latin typeface="Simplified Arabic"/>
                          <a:ea typeface="Times New Roman"/>
                          <a:cs typeface="Arial"/>
                        </a:rPr>
                        <a:t>نسبة الجهد إلى الراحة </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1: 5او 1: 6</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1: 5 أو 1: 6</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solidFill>
                            <a:schemeClr val="tx1"/>
                          </a:solidFill>
                          <a:latin typeface="Simplified Arabic"/>
                          <a:ea typeface="Times New Roman"/>
                          <a:cs typeface="Arial"/>
                        </a:rPr>
                        <a:t>1: 3 أو 1: 4</a:t>
                      </a:r>
                      <a:endParaRPr lang="en-US" sz="2000">
                        <a:solidFill>
                          <a:schemeClr val="tx1"/>
                        </a:solidFill>
                        <a:latin typeface="Simplified Arabic"/>
                        <a:ea typeface="Calibri"/>
                        <a:cs typeface="Arial"/>
                      </a:endParaRPr>
                    </a:p>
                  </a:txBody>
                  <a:tcPr marL="68580" marR="68580" marT="0" marB="0" anchor="ctr"/>
                </a:tc>
              </a:tr>
              <a:tr h="487928">
                <a:tc>
                  <a:txBody>
                    <a:bodyPr/>
                    <a:lstStyle/>
                    <a:p>
                      <a:pPr algn="r" rtl="1">
                        <a:spcAft>
                          <a:spcPts val="0"/>
                        </a:spcAft>
                      </a:pPr>
                      <a:r>
                        <a:rPr lang="ar-IQ" sz="1800" b="1" dirty="0">
                          <a:solidFill>
                            <a:schemeClr val="tx1"/>
                          </a:solidFill>
                          <a:latin typeface="Simplified Arabic"/>
                          <a:ea typeface="Times New Roman"/>
                          <a:cs typeface="Arial"/>
                        </a:rPr>
                        <a:t>4</a:t>
                      </a:r>
                      <a:endParaRPr lang="en-US" sz="2000" dirty="0">
                        <a:solidFill>
                          <a:schemeClr val="tx1"/>
                        </a:solidFill>
                        <a:latin typeface="Simplified Arabic"/>
                        <a:ea typeface="Calibri"/>
                        <a:cs typeface="Arial"/>
                      </a:endParaRPr>
                    </a:p>
                  </a:txBody>
                  <a:tcPr marL="68580" marR="68580" marT="0" marB="0" anchor="ctr"/>
                </a:tc>
                <a:tc>
                  <a:txBody>
                    <a:bodyPr/>
                    <a:lstStyle/>
                    <a:p>
                      <a:pPr algn="r" rtl="1">
                        <a:spcAft>
                          <a:spcPts val="0"/>
                        </a:spcAft>
                      </a:pPr>
                      <a:r>
                        <a:rPr lang="ar-IQ" sz="1800" b="1">
                          <a:latin typeface="Simplified Arabic"/>
                          <a:ea typeface="Times New Roman"/>
                          <a:cs typeface="Arial"/>
                        </a:rPr>
                        <a:t>شدة نسبة </a:t>
                      </a:r>
                      <a:r>
                        <a:rPr lang="en-US" sz="1800" b="1">
                          <a:latin typeface="Simplified Arabic"/>
                          <a:ea typeface="Times New Roman"/>
                          <a:cs typeface="Arial"/>
                        </a:rPr>
                        <a:t>VO2max</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85-90%</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85-90%</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solidFill>
                            <a:schemeClr val="tx1"/>
                          </a:solidFill>
                          <a:latin typeface="Simplified Arabic"/>
                          <a:ea typeface="Times New Roman"/>
                          <a:cs typeface="Arial"/>
                        </a:rPr>
                        <a:t>80-85%</a:t>
                      </a:r>
                      <a:endParaRPr lang="en-US" sz="2000">
                        <a:solidFill>
                          <a:schemeClr val="tx1"/>
                        </a:solidFill>
                        <a:latin typeface="Simplified Arabic"/>
                        <a:ea typeface="Calibri"/>
                        <a:cs typeface="Arial"/>
                      </a:endParaRPr>
                    </a:p>
                  </a:txBody>
                  <a:tcPr marL="68580" marR="68580" marT="0" marB="0" anchor="ctr"/>
                </a:tc>
              </a:tr>
              <a:tr h="487928">
                <a:tc>
                  <a:txBody>
                    <a:bodyPr/>
                    <a:lstStyle/>
                    <a:p>
                      <a:pPr algn="r" rtl="1">
                        <a:spcAft>
                          <a:spcPts val="0"/>
                        </a:spcAft>
                      </a:pPr>
                      <a:r>
                        <a:rPr lang="ar-IQ" sz="1800" b="1" dirty="0">
                          <a:solidFill>
                            <a:schemeClr val="tx1"/>
                          </a:solidFill>
                          <a:latin typeface="Simplified Arabic"/>
                          <a:ea typeface="Times New Roman"/>
                          <a:cs typeface="Arial"/>
                        </a:rPr>
                        <a:t>5</a:t>
                      </a:r>
                      <a:endParaRPr lang="en-US" sz="2000" dirty="0">
                        <a:solidFill>
                          <a:schemeClr val="tx1"/>
                        </a:solidFill>
                        <a:latin typeface="Simplified Arabic"/>
                        <a:ea typeface="Calibri"/>
                        <a:cs typeface="Arial"/>
                      </a:endParaRPr>
                    </a:p>
                  </a:txBody>
                  <a:tcPr marL="68580" marR="68580" marT="0" marB="0" anchor="ctr"/>
                </a:tc>
                <a:tc>
                  <a:txBody>
                    <a:bodyPr/>
                    <a:lstStyle/>
                    <a:p>
                      <a:pPr algn="r" rtl="1">
                        <a:spcAft>
                          <a:spcPts val="0"/>
                        </a:spcAft>
                      </a:pPr>
                      <a:r>
                        <a:rPr lang="ar-IQ" sz="1800" b="1">
                          <a:latin typeface="Simplified Arabic"/>
                          <a:ea typeface="Times New Roman"/>
                          <a:cs typeface="Arial"/>
                        </a:rPr>
                        <a:t>عدد التكرارات </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6-9</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3-6</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solidFill>
                            <a:schemeClr val="tx1"/>
                          </a:solidFill>
                          <a:latin typeface="Simplified Arabic"/>
                          <a:ea typeface="Times New Roman"/>
                          <a:cs typeface="Arial"/>
                        </a:rPr>
                        <a:t>2-3</a:t>
                      </a:r>
                      <a:endParaRPr lang="en-US" sz="2000">
                        <a:solidFill>
                          <a:schemeClr val="tx1"/>
                        </a:solidFill>
                        <a:latin typeface="Simplified Arabic"/>
                        <a:ea typeface="Calibri"/>
                        <a:cs typeface="Arial"/>
                      </a:endParaRPr>
                    </a:p>
                  </a:txBody>
                  <a:tcPr marL="68580" marR="68580" marT="0" marB="0" anchor="ctr"/>
                </a:tc>
              </a:tr>
              <a:tr h="487928">
                <a:tc>
                  <a:txBody>
                    <a:bodyPr/>
                    <a:lstStyle/>
                    <a:p>
                      <a:pPr algn="r" rtl="1">
                        <a:spcAft>
                          <a:spcPts val="0"/>
                        </a:spcAft>
                      </a:pPr>
                      <a:r>
                        <a:rPr lang="ar-IQ" sz="1800" b="1" dirty="0">
                          <a:solidFill>
                            <a:schemeClr val="tx1"/>
                          </a:solidFill>
                          <a:latin typeface="Simplified Arabic"/>
                          <a:ea typeface="Times New Roman"/>
                          <a:cs typeface="Arial"/>
                        </a:rPr>
                        <a:t>6</a:t>
                      </a:r>
                      <a:endParaRPr lang="en-US" sz="2000" dirty="0">
                        <a:solidFill>
                          <a:schemeClr val="tx1"/>
                        </a:solidFill>
                        <a:latin typeface="Simplified Arabic"/>
                        <a:ea typeface="Calibri"/>
                        <a:cs typeface="Arial"/>
                      </a:endParaRPr>
                    </a:p>
                  </a:txBody>
                  <a:tcPr marL="68580" marR="68580" marT="0" marB="0" anchor="ctr"/>
                </a:tc>
                <a:tc>
                  <a:txBody>
                    <a:bodyPr/>
                    <a:lstStyle/>
                    <a:p>
                      <a:pPr algn="r" rtl="1">
                        <a:spcAft>
                          <a:spcPts val="0"/>
                        </a:spcAft>
                      </a:pPr>
                      <a:r>
                        <a:rPr lang="ar-IQ" sz="1800" b="1">
                          <a:latin typeface="Simplified Arabic"/>
                          <a:ea typeface="Times New Roman"/>
                          <a:cs typeface="Arial"/>
                        </a:rPr>
                        <a:t>زمن المجموعة (السيت) بالثانية</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3د</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3د</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solidFill>
                            <a:schemeClr val="tx1"/>
                          </a:solidFill>
                          <a:latin typeface="Simplified Arabic"/>
                          <a:ea typeface="Times New Roman"/>
                          <a:cs typeface="Arial"/>
                        </a:rPr>
                        <a:t>3د</a:t>
                      </a:r>
                      <a:endParaRPr lang="en-US" sz="2000">
                        <a:solidFill>
                          <a:schemeClr val="tx1"/>
                        </a:solidFill>
                        <a:latin typeface="Simplified Arabic"/>
                        <a:ea typeface="Calibri"/>
                        <a:cs typeface="Arial"/>
                      </a:endParaRPr>
                    </a:p>
                  </a:txBody>
                  <a:tcPr marL="68580" marR="68580" marT="0" marB="0" anchor="ctr"/>
                </a:tc>
              </a:tr>
              <a:tr h="487928">
                <a:tc>
                  <a:txBody>
                    <a:bodyPr/>
                    <a:lstStyle/>
                    <a:p>
                      <a:pPr algn="r" rtl="1">
                        <a:spcAft>
                          <a:spcPts val="0"/>
                        </a:spcAft>
                      </a:pPr>
                      <a:r>
                        <a:rPr lang="ar-IQ" sz="1800" b="1" dirty="0">
                          <a:solidFill>
                            <a:schemeClr val="tx1"/>
                          </a:solidFill>
                          <a:latin typeface="Simplified Arabic"/>
                          <a:ea typeface="Times New Roman"/>
                          <a:cs typeface="Arial"/>
                        </a:rPr>
                        <a:t>7</a:t>
                      </a:r>
                      <a:endParaRPr lang="en-US" sz="2000" dirty="0">
                        <a:solidFill>
                          <a:schemeClr val="tx1"/>
                        </a:solidFill>
                        <a:latin typeface="Simplified Arabic"/>
                        <a:ea typeface="Calibri"/>
                        <a:cs typeface="Arial"/>
                      </a:endParaRPr>
                    </a:p>
                  </a:txBody>
                  <a:tcPr marL="68580" marR="68580" marT="0" marB="0" anchor="ctr"/>
                </a:tc>
                <a:tc>
                  <a:txBody>
                    <a:bodyPr/>
                    <a:lstStyle/>
                    <a:p>
                      <a:pPr algn="r" rtl="1">
                        <a:spcAft>
                          <a:spcPts val="0"/>
                        </a:spcAft>
                      </a:pPr>
                      <a:r>
                        <a:rPr lang="ar-IQ" sz="1800" b="1">
                          <a:latin typeface="Simplified Arabic"/>
                          <a:ea typeface="Times New Roman"/>
                          <a:cs typeface="Arial"/>
                        </a:rPr>
                        <a:t>عدد المجموعات (السيتات)</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dirty="0">
                          <a:latin typeface="Simplified Arabic"/>
                          <a:ea typeface="Times New Roman"/>
                          <a:cs typeface="Arial"/>
                        </a:rPr>
                        <a:t>4-6</a:t>
                      </a:r>
                      <a:endParaRPr lang="en-US" sz="2000" dirty="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4-6</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solidFill>
                            <a:schemeClr val="tx1"/>
                          </a:solidFill>
                          <a:latin typeface="Simplified Arabic"/>
                          <a:ea typeface="Times New Roman"/>
                          <a:cs typeface="Arial"/>
                        </a:rPr>
                        <a:t>2-3</a:t>
                      </a:r>
                      <a:endParaRPr lang="en-US" sz="2000">
                        <a:solidFill>
                          <a:schemeClr val="tx1"/>
                        </a:solidFill>
                        <a:latin typeface="Simplified Arabic"/>
                        <a:ea typeface="Calibri"/>
                        <a:cs typeface="Arial"/>
                      </a:endParaRPr>
                    </a:p>
                  </a:txBody>
                  <a:tcPr marL="68580" marR="68580" marT="0" marB="0" anchor="ctr"/>
                </a:tc>
              </a:tr>
              <a:tr h="557025">
                <a:tc>
                  <a:txBody>
                    <a:bodyPr/>
                    <a:lstStyle/>
                    <a:p>
                      <a:pPr algn="r" rtl="1">
                        <a:spcAft>
                          <a:spcPts val="0"/>
                        </a:spcAft>
                      </a:pPr>
                      <a:r>
                        <a:rPr lang="ar-IQ" sz="1800" b="1" dirty="0">
                          <a:solidFill>
                            <a:schemeClr val="tx1"/>
                          </a:solidFill>
                          <a:latin typeface="Simplified Arabic"/>
                          <a:ea typeface="Times New Roman"/>
                          <a:cs typeface="Arial"/>
                        </a:rPr>
                        <a:t>8</a:t>
                      </a:r>
                      <a:endParaRPr lang="en-US" sz="2000" dirty="0">
                        <a:solidFill>
                          <a:schemeClr val="tx1"/>
                        </a:solidFill>
                        <a:latin typeface="Simplified Arabic"/>
                        <a:ea typeface="Calibri"/>
                        <a:cs typeface="Arial"/>
                      </a:endParaRPr>
                    </a:p>
                  </a:txBody>
                  <a:tcPr marL="68580" marR="68580" marT="0" marB="0" anchor="ctr"/>
                </a:tc>
                <a:tc>
                  <a:txBody>
                    <a:bodyPr/>
                    <a:lstStyle/>
                    <a:p>
                      <a:pPr algn="r" rtl="1">
                        <a:spcAft>
                          <a:spcPts val="0"/>
                        </a:spcAft>
                      </a:pPr>
                      <a:r>
                        <a:rPr lang="ar-IQ" sz="1800" b="1">
                          <a:latin typeface="Simplified Arabic"/>
                          <a:ea typeface="Times New Roman"/>
                          <a:cs typeface="Arial"/>
                        </a:rPr>
                        <a:t>زمن الراحة بين مجموعة وأخرى بالدقائق </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10-15د</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10-15د</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solidFill>
                            <a:schemeClr val="tx1"/>
                          </a:solidFill>
                          <a:latin typeface="Simplified Arabic"/>
                          <a:ea typeface="Times New Roman"/>
                          <a:cs typeface="Arial"/>
                        </a:rPr>
                        <a:t>15-20د</a:t>
                      </a:r>
                      <a:endParaRPr lang="en-US" sz="2000">
                        <a:solidFill>
                          <a:schemeClr val="tx1"/>
                        </a:solidFill>
                        <a:latin typeface="Simplified Arabic"/>
                        <a:ea typeface="Calibri"/>
                        <a:cs typeface="Arial"/>
                      </a:endParaRPr>
                    </a:p>
                  </a:txBody>
                  <a:tcPr marL="68580" marR="68580" marT="0" marB="0" anchor="ctr"/>
                </a:tc>
              </a:tr>
              <a:tr h="557025">
                <a:tc>
                  <a:txBody>
                    <a:bodyPr/>
                    <a:lstStyle/>
                    <a:p>
                      <a:pPr algn="r" rtl="1">
                        <a:spcAft>
                          <a:spcPts val="0"/>
                        </a:spcAft>
                      </a:pPr>
                      <a:r>
                        <a:rPr lang="ar-IQ" sz="1800" b="1" dirty="0">
                          <a:solidFill>
                            <a:schemeClr val="tx1"/>
                          </a:solidFill>
                          <a:latin typeface="Simplified Arabic"/>
                          <a:ea typeface="Times New Roman"/>
                          <a:cs typeface="Arial"/>
                        </a:rPr>
                        <a:t>9</a:t>
                      </a:r>
                      <a:endParaRPr lang="en-US" sz="2000" dirty="0">
                        <a:solidFill>
                          <a:schemeClr val="tx1"/>
                        </a:solidFill>
                        <a:latin typeface="Simplified Arabic"/>
                        <a:ea typeface="Calibri"/>
                        <a:cs typeface="Arial"/>
                      </a:endParaRPr>
                    </a:p>
                  </a:txBody>
                  <a:tcPr marL="68580" marR="68580" marT="0" marB="0" anchor="ctr"/>
                </a:tc>
                <a:tc>
                  <a:txBody>
                    <a:bodyPr/>
                    <a:lstStyle/>
                    <a:p>
                      <a:pPr algn="r" rtl="1">
                        <a:spcAft>
                          <a:spcPts val="0"/>
                        </a:spcAft>
                      </a:pPr>
                      <a:r>
                        <a:rPr lang="ar-IQ" sz="1800" b="1">
                          <a:latin typeface="Simplified Arabic"/>
                          <a:ea typeface="Times New Roman"/>
                          <a:cs typeface="Arial"/>
                        </a:rPr>
                        <a:t>التدرج في حجم التمرين وزمن التمرين الدقائق</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3-12د</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latin typeface="Simplified Arabic"/>
                          <a:ea typeface="Times New Roman"/>
                          <a:cs typeface="Arial"/>
                        </a:rPr>
                        <a:t>3-12د</a:t>
                      </a:r>
                      <a:endParaRPr lang="en-US" sz="2000">
                        <a:latin typeface="Simplified Arabic"/>
                        <a:ea typeface="Calibri"/>
                        <a:cs typeface="Arial"/>
                      </a:endParaRPr>
                    </a:p>
                  </a:txBody>
                  <a:tcPr marL="68580" marR="68580" marT="0" marB="0" anchor="ctr"/>
                </a:tc>
                <a:tc>
                  <a:txBody>
                    <a:bodyPr/>
                    <a:lstStyle/>
                    <a:p>
                      <a:pPr algn="ctr" rtl="1">
                        <a:spcAft>
                          <a:spcPts val="0"/>
                        </a:spcAft>
                      </a:pPr>
                      <a:r>
                        <a:rPr lang="ar-IQ" sz="1800" b="1">
                          <a:solidFill>
                            <a:schemeClr val="tx1"/>
                          </a:solidFill>
                          <a:latin typeface="Simplified Arabic"/>
                          <a:ea typeface="Times New Roman"/>
                          <a:cs typeface="Arial"/>
                        </a:rPr>
                        <a:t>4-9د</a:t>
                      </a:r>
                      <a:endParaRPr lang="en-US" sz="2000">
                        <a:solidFill>
                          <a:schemeClr val="tx1"/>
                        </a:solidFill>
                        <a:latin typeface="Simplified Arabic"/>
                        <a:ea typeface="Calibri"/>
                        <a:cs typeface="Arial"/>
                      </a:endParaRPr>
                    </a:p>
                  </a:txBody>
                  <a:tcPr marL="68580" marR="68580" marT="0" marB="0" anchor="ctr"/>
                </a:tc>
              </a:tr>
              <a:tr h="557025">
                <a:tc>
                  <a:txBody>
                    <a:bodyPr/>
                    <a:lstStyle/>
                    <a:p>
                      <a:pPr algn="r" rtl="1">
                        <a:spcAft>
                          <a:spcPts val="0"/>
                        </a:spcAft>
                      </a:pPr>
                      <a:r>
                        <a:rPr lang="ar-IQ" sz="1800" b="1" dirty="0">
                          <a:solidFill>
                            <a:schemeClr val="tx1"/>
                          </a:solidFill>
                          <a:latin typeface="Simplified Arabic"/>
                          <a:ea typeface="Times New Roman"/>
                          <a:cs typeface="Arial"/>
                        </a:rPr>
                        <a:t>10</a:t>
                      </a:r>
                      <a:endParaRPr lang="en-US" sz="2000" dirty="0">
                        <a:solidFill>
                          <a:schemeClr val="tx1"/>
                        </a:solidFill>
                        <a:latin typeface="Simplified Arabic"/>
                        <a:ea typeface="Calibri"/>
                        <a:cs typeface="Arial"/>
                      </a:endParaRPr>
                    </a:p>
                  </a:txBody>
                  <a:tcPr marL="68580" marR="68580" marT="0" marB="0" anchor="ctr"/>
                </a:tc>
                <a:tc>
                  <a:txBody>
                    <a:bodyPr/>
                    <a:lstStyle/>
                    <a:p>
                      <a:pPr algn="r" rtl="1">
                        <a:spcAft>
                          <a:spcPts val="0"/>
                        </a:spcAft>
                      </a:pPr>
                      <a:r>
                        <a:rPr lang="ar-IQ" sz="1800" b="1">
                          <a:solidFill>
                            <a:schemeClr val="tx1"/>
                          </a:solidFill>
                          <a:latin typeface="Simplified Arabic"/>
                          <a:ea typeface="Times New Roman"/>
                          <a:cs typeface="Arial"/>
                        </a:rPr>
                        <a:t>مجمل زمن التدريب التقريبي خلال الوحدة بالدقائق</a:t>
                      </a:r>
                      <a:endParaRPr lang="en-US" sz="200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1800" b="1">
                          <a:solidFill>
                            <a:schemeClr val="tx1"/>
                          </a:solidFill>
                          <a:latin typeface="Simplified Arabic"/>
                          <a:ea typeface="Times New Roman"/>
                          <a:cs typeface="Arial"/>
                        </a:rPr>
                        <a:t>55-75د</a:t>
                      </a:r>
                      <a:endParaRPr lang="en-US" sz="200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1800" b="1" dirty="0">
                          <a:solidFill>
                            <a:schemeClr val="tx1"/>
                          </a:solidFill>
                          <a:latin typeface="Simplified Arabic"/>
                          <a:ea typeface="Times New Roman"/>
                          <a:cs typeface="Arial"/>
                        </a:rPr>
                        <a:t>60-75د</a:t>
                      </a:r>
                      <a:endParaRPr lang="en-US" sz="2000" dirty="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1800" b="1" dirty="0">
                          <a:solidFill>
                            <a:schemeClr val="tx1"/>
                          </a:solidFill>
                          <a:latin typeface="Simplified Arabic"/>
                          <a:ea typeface="Times New Roman"/>
                          <a:cs typeface="Arial"/>
                        </a:rPr>
                        <a:t>24-40د</a:t>
                      </a:r>
                      <a:endParaRPr lang="en-US" sz="2000" dirty="0">
                        <a:solidFill>
                          <a:schemeClr val="tx1"/>
                        </a:solidFill>
                        <a:latin typeface="Simplified Arabic"/>
                        <a:ea typeface="Calibri"/>
                        <a:cs typeface="Arial"/>
                      </a:endParaRPr>
                    </a:p>
                  </a:txBody>
                  <a:tcPr marL="68580" marR="6858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IQ" sz="2800" dirty="0" smtClean="0">
                <a:latin typeface="Arial" pitchFamily="34" charset="0"/>
                <a:cs typeface="Arial" pitchFamily="34" charset="0"/>
              </a:rPr>
              <a:t>يبين التدريب الاوكسجيني ونسبة </a:t>
            </a:r>
            <a:r>
              <a:rPr lang="en-US" sz="2800" dirty="0" smtClean="0">
                <a:latin typeface="Arial" pitchFamily="34" charset="0"/>
                <a:cs typeface="Arial" pitchFamily="34" charset="0"/>
              </a:rPr>
              <a:t>H.R max</a:t>
            </a:r>
            <a:r>
              <a:rPr lang="ar-IQ" sz="2800" dirty="0" smtClean="0">
                <a:latin typeface="Arial" pitchFamily="34" charset="0"/>
                <a:cs typeface="Arial" pitchFamily="34" charset="0"/>
              </a:rPr>
              <a:t> ونسبة </a:t>
            </a:r>
            <a:r>
              <a:rPr lang="en-US" sz="2800" dirty="0" smtClean="0">
                <a:latin typeface="Arial" pitchFamily="34" charset="0"/>
                <a:cs typeface="Arial" pitchFamily="34" charset="0"/>
              </a:rPr>
              <a:t>VO2max</a:t>
            </a:r>
            <a:endParaRPr lang="ar-IQ" sz="2800" dirty="0">
              <a:latin typeface="Arial" pitchFamily="34" charset="0"/>
              <a:cs typeface="Arial" pitchFamily="34" charset="0"/>
            </a:endParaRPr>
          </a:p>
        </p:txBody>
      </p:sp>
      <p:graphicFrame>
        <p:nvGraphicFramePr>
          <p:cNvPr id="4" name="عنصر نائب للمحتوى 3"/>
          <p:cNvGraphicFramePr>
            <a:graphicFrameLocks noGrp="1"/>
          </p:cNvGraphicFramePr>
          <p:nvPr>
            <p:ph idx="1"/>
          </p:nvPr>
        </p:nvGraphicFramePr>
        <p:xfrm>
          <a:off x="457200" y="1714488"/>
          <a:ext cx="7239000" cy="4578368"/>
        </p:xfrm>
        <a:graphic>
          <a:graphicData uri="http://schemas.openxmlformats.org/drawingml/2006/table">
            <a:tbl>
              <a:tblPr rtl="1" firstRow="1" bandRow="1">
                <a:tableStyleId>{5C22544A-7EE6-4342-B048-85BDC9FD1C3A}</a:tableStyleId>
              </a:tblPr>
              <a:tblGrid>
                <a:gridCol w="3661968"/>
                <a:gridCol w="1105516"/>
                <a:gridCol w="1206936"/>
                <a:gridCol w="1264580"/>
              </a:tblGrid>
              <a:tr h="1013782">
                <a:tc gridSpan="2">
                  <a:txBody>
                    <a:bodyPr/>
                    <a:lstStyle/>
                    <a:p>
                      <a:pPr algn="justLow" rtl="1">
                        <a:spcAft>
                          <a:spcPts val="0"/>
                        </a:spcAft>
                      </a:pPr>
                      <a:r>
                        <a:rPr lang="ar-IQ" sz="2400" b="1" dirty="0">
                          <a:solidFill>
                            <a:schemeClr val="tx1"/>
                          </a:solidFill>
                          <a:latin typeface="Simplified Arabic"/>
                          <a:ea typeface="Times New Roman"/>
                          <a:cs typeface="Arial"/>
                        </a:rPr>
                        <a:t>التدريب الاوكسجيني المستمر</a:t>
                      </a:r>
                      <a:endParaRPr lang="en-US" sz="2800" dirty="0">
                        <a:solidFill>
                          <a:schemeClr val="tx1"/>
                        </a:solidFill>
                        <a:latin typeface="Simplified Arabic"/>
                        <a:ea typeface="Calibri"/>
                        <a:cs typeface="Arial"/>
                      </a:endParaRPr>
                    </a:p>
                    <a:p>
                      <a:pPr algn="l" rtl="1">
                        <a:spcAft>
                          <a:spcPts val="0"/>
                        </a:spcAft>
                      </a:pPr>
                      <a:r>
                        <a:rPr lang="en-US" sz="2400" b="1" dirty="0">
                          <a:solidFill>
                            <a:schemeClr val="tx1"/>
                          </a:solidFill>
                          <a:latin typeface="Simplified Arabic"/>
                          <a:ea typeface="Times New Roman"/>
                          <a:cs typeface="Arial"/>
                        </a:rPr>
                        <a:t>B/min for 20 year old</a:t>
                      </a:r>
                      <a:endParaRPr lang="en-US" sz="2800" dirty="0">
                        <a:solidFill>
                          <a:schemeClr val="tx1"/>
                        </a:solidFill>
                        <a:latin typeface="Simplified Arabic"/>
                        <a:ea typeface="Calibri"/>
                        <a:cs typeface="Arial"/>
                      </a:endParaRPr>
                    </a:p>
                  </a:txBody>
                  <a:tcPr marL="68580" marR="68580" marT="0" marB="0" anchor="ctr">
                    <a:solidFill>
                      <a:srgbClr val="FFC000"/>
                    </a:solidFill>
                  </a:tcPr>
                </a:tc>
                <a:tc hMerge="1">
                  <a:txBody>
                    <a:bodyPr/>
                    <a:lstStyle/>
                    <a:p>
                      <a:pPr rtl="1"/>
                      <a:endParaRPr lang="ar-IQ"/>
                    </a:p>
                  </a:txBody>
                  <a:tcPr/>
                </a:tc>
                <a:tc>
                  <a:txBody>
                    <a:bodyPr/>
                    <a:lstStyle/>
                    <a:p>
                      <a:pPr algn="ctr" rtl="1">
                        <a:spcAft>
                          <a:spcPts val="0"/>
                        </a:spcAft>
                      </a:pPr>
                      <a:r>
                        <a:rPr lang="ar-IQ" sz="2400" b="1" dirty="0">
                          <a:solidFill>
                            <a:schemeClr val="tx1"/>
                          </a:solidFill>
                          <a:latin typeface="Simplified Arabic"/>
                          <a:ea typeface="Times New Roman"/>
                          <a:cs typeface="Arial"/>
                        </a:rPr>
                        <a:t>نسبة</a:t>
                      </a:r>
                      <a:r>
                        <a:rPr lang="en-US" sz="2400" b="1" dirty="0">
                          <a:solidFill>
                            <a:schemeClr val="tx1"/>
                          </a:solidFill>
                          <a:latin typeface="Simplified Arabic"/>
                          <a:ea typeface="Times New Roman"/>
                          <a:cs typeface="Arial"/>
                        </a:rPr>
                        <a:t> H.R max</a:t>
                      </a:r>
                      <a:endParaRPr lang="en-US" sz="2800" dirty="0">
                        <a:solidFill>
                          <a:schemeClr val="tx1"/>
                        </a:solidFill>
                        <a:latin typeface="Simplified Arabic"/>
                        <a:ea typeface="Calibri"/>
                        <a:cs typeface="Arial"/>
                      </a:endParaRPr>
                    </a:p>
                  </a:txBody>
                  <a:tcPr marL="68580" marR="68580" marT="0" marB="0" anchor="ctr">
                    <a:solidFill>
                      <a:srgbClr val="92D050"/>
                    </a:solidFill>
                  </a:tcPr>
                </a:tc>
                <a:tc>
                  <a:txBody>
                    <a:bodyPr/>
                    <a:lstStyle/>
                    <a:p>
                      <a:pPr algn="ctr" rtl="1">
                        <a:spcAft>
                          <a:spcPts val="0"/>
                        </a:spcAft>
                      </a:pPr>
                      <a:r>
                        <a:rPr lang="ar-IQ" sz="2400" b="1" dirty="0">
                          <a:solidFill>
                            <a:schemeClr val="tx1"/>
                          </a:solidFill>
                          <a:latin typeface="Simplified Arabic"/>
                          <a:ea typeface="Times New Roman"/>
                          <a:cs typeface="Arial"/>
                        </a:rPr>
                        <a:t>نسبة</a:t>
                      </a:r>
                      <a:r>
                        <a:rPr lang="en-US" sz="2400" b="1" dirty="0">
                          <a:solidFill>
                            <a:schemeClr val="tx1"/>
                          </a:solidFill>
                          <a:latin typeface="Simplified Arabic"/>
                          <a:ea typeface="Times New Roman"/>
                          <a:cs typeface="Arial"/>
                        </a:rPr>
                        <a:t> VO2max</a:t>
                      </a:r>
                      <a:endParaRPr lang="en-US" sz="2800" dirty="0">
                        <a:solidFill>
                          <a:schemeClr val="tx1"/>
                        </a:solidFill>
                        <a:latin typeface="Simplified Arabic"/>
                        <a:ea typeface="Calibri"/>
                        <a:cs typeface="Arial"/>
                      </a:endParaRPr>
                    </a:p>
                  </a:txBody>
                  <a:tcPr marL="68580" marR="68580" marT="0" marB="0" anchor="ctr">
                    <a:solidFill>
                      <a:srgbClr val="FF0000"/>
                    </a:solidFill>
                  </a:tcPr>
                </a:tc>
              </a:tr>
              <a:tr h="755330">
                <a:tc rowSpan="3">
                  <a:txBody>
                    <a:bodyPr/>
                    <a:lstStyle/>
                    <a:p>
                      <a:pPr algn="justLow" rtl="1">
                        <a:spcAft>
                          <a:spcPts val="0"/>
                        </a:spcAft>
                      </a:pPr>
                      <a:r>
                        <a:rPr lang="ar-IQ" sz="2400" b="1" dirty="0">
                          <a:solidFill>
                            <a:schemeClr val="tx1"/>
                          </a:solidFill>
                          <a:latin typeface="Simplified Arabic"/>
                          <a:ea typeface="Times New Roman"/>
                          <a:cs typeface="Arial"/>
                        </a:rPr>
                        <a:t>قريب من العتبة الاوكسجينية (خفيف)</a:t>
                      </a:r>
                      <a:endParaRPr lang="en-US" sz="2800" dirty="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400" b="1">
                          <a:solidFill>
                            <a:schemeClr val="tx1"/>
                          </a:solidFill>
                          <a:latin typeface="Simplified Arabic"/>
                          <a:ea typeface="Times New Roman"/>
                          <a:cs typeface="Arial"/>
                        </a:rPr>
                        <a:t>146</a:t>
                      </a:r>
                      <a:endParaRPr lang="en-US" sz="280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400" b="1" dirty="0">
                          <a:solidFill>
                            <a:schemeClr val="tx1"/>
                          </a:solidFill>
                          <a:latin typeface="Simplified Arabic"/>
                          <a:ea typeface="Times New Roman"/>
                          <a:cs typeface="Arial"/>
                        </a:rPr>
                        <a:t>73%</a:t>
                      </a:r>
                      <a:endParaRPr lang="en-US" sz="2800" dirty="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400" b="1">
                          <a:solidFill>
                            <a:schemeClr val="tx1"/>
                          </a:solidFill>
                          <a:latin typeface="Simplified Arabic"/>
                          <a:ea typeface="Times New Roman"/>
                          <a:cs typeface="Arial"/>
                        </a:rPr>
                        <a:t>60%</a:t>
                      </a:r>
                      <a:endParaRPr lang="en-US" sz="2800">
                        <a:solidFill>
                          <a:schemeClr val="tx1"/>
                        </a:solidFill>
                        <a:latin typeface="Simplified Arabic"/>
                        <a:ea typeface="Calibri"/>
                        <a:cs typeface="Arial"/>
                      </a:endParaRPr>
                    </a:p>
                  </a:txBody>
                  <a:tcPr marL="68580" marR="68580" marT="0" marB="0" anchor="ctr"/>
                </a:tc>
              </a:tr>
              <a:tr h="384490">
                <a:tc vMerge="1">
                  <a:txBody>
                    <a:bodyPr/>
                    <a:lstStyle/>
                    <a:p>
                      <a:pPr rtl="1"/>
                      <a:endParaRPr lang="ar-IQ"/>
                    </a:p>
                  </a:txBody>
                  <a:tcPr/>
                </a:tc>
                <a:tc>
                  <a:txBody>
                    <a:bodyPr/>
                    <a:lstStyle/>
                    <a:p>
                      <a:pPr algn="ctr" rtl="1">
                        <a:spcAft>
                          <a:spcPts val="0"/>
                        </a:spcAft>
                      </a:pPr>
                      <a:r>
                        <a:rPr lang="ar-IQ" sz="2400" b="1">
                          <a:solidFill>
                            <a:schemeClr val="tx1"/>
                          </a:solidFill>
                          <a:latin typeface="Simplified Arabic"/>
                          <a:ea typeface="Times New Roman"/>
                          <a:cs typeface="Arial"/>
                        </a:rPr>
                        <a:t>153</a:t>
                      </a:r>
                      <a:endParaRPr lang="en-US" sz="280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400" b="1">
                          <a:solidFill>
                            <a:schemeClr val="tx1"/>
                          </a:solidFill>
                          <a:latin typeface="Simplified Arabic"/>
                          <a:ea typeface="Times New Roman"/>
                          <a:cs typeface="Arial"/>
                        </a:rPr>
                        <a:t>76%</a:t>
                      </a:r>
                      <a:endParaRPr lang="en-US" sz="280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400" b="1">
                          <a:solidFill>
                            <a:schemeClr val="tx1"/>
                          </a:solidFill>
                          <a:latin typeface="Simplified Arabic"/>
                          <a:ea typeface="Times New Roman"/>
                          <a:cs typeface="Arial"/>
                        </a:rPr>
                        <a:t>65%</a:t>
                      </a:r>
                      <a:endParaRPr lang="en-US" sz="2800">
                        <a:solidFill>
                          <a:schemeClr val="tx1"/>
                        </a:solidFill>
                        <a:latin typeface="Simplified Arabic"/>
                        <a:ea typeface="Calibri"/>
                        <a:cs typeface="Arial"/>
                      </a:endParaRPr>
                    </a:p>
                  </a:txBody>
                  <a:tcPr marL="68580" marR="68580" marT="0" marB="0" anchor="ctr"/>
                </a:tc>
              </a:tr>
              <a:tr h="329890">
                <a:tc vMerge="1">
                  <a:txBody>
                    <a:bodyPr/>
                    <a:lstStyle/>
                    <a:p>
                      <a:pPr rtl="1"/>
                      <a:endParaRPr lang="ar-IQ"/>
                    </a:p>
                  </a:txBody>
                  <a:tcPr/>
                </a:tc>
                <a:tc>
                  <a:txBody>
                    <a:bodyPr/>
                    <a:lstStyle/>
                    <a:p>
                      <a:pPr algn="ctr" rtl="1">
                        <a:spcAft>
                          <a:spcPts val="0"/>
                        </a:spcAft>
                      </a:pPr>
                      <a:r>
                        <a:rPr lang="ar-IQ" sz="2400" b="1">
                          <a:solidFill>
                            <a:schemeClr val="tx1"/>
                          </a:solidFill>
                          <a:latin typeface="Simplified Arabic"/>
                          <a:ea typeface="Times New Roman"/>
                          <a:cs typeface="Arial"/>
                        </a:rPr>
                        <a:t>160</a:t>
                      </a:r>
                      <a:endParaRPr lang="en-US" sz="280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400" b="1">
                          <a:solidFill>
                            <a:schemeClr val="tx1"/>
                          </a:solidFill>
                          <a:latin typeface="Simplified Arabic"/>
                          <a:ea typeface="Times New Roman"/>
                          <a:cs typeface="Arial"/>
                        </a:rPr>
                        <a:t>80%</a:t>
                      </a:r>
                      <a:endParaRPr lang="en-US" sz="280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400" b="1">
                          <a:solidFill>
                            <a:schemeClr val="tx1"/>
                          </a:solidFill>
                          <a:latin typeface="Simplified Arabic"/>
                          <a:ea typeface="Times New Roman"/>
                          <a:cs typeface="Arial"/>
                        </a:rPr>
                        <a:t>70%</a:t>
                      </a:r>
                      <a:endParaRPr lang="en-US" sz="2800">
                        <a:solidFill>
                          <a:schemeClr val="tx1"/>
                        </a:solidFill>
                        <a:latin typeface="Simplified Arabic"/>
                        <a:ea typeface="Calibri"/>
                        <a:cs typeface="Arial"/>
                      </a:endParaRPr>
                    </a:p>
                  </a:txBody>
                  <a:tcPr marL="68580" marR="68580" marT="0" marB="0" anchor="ctr"/>
                </a:tc>
              </a:tr>
              <a:tr h="572458">
                <a:tc rowSpan="2">
                  <a:txBody>
                    <a:bodyPr/>
                    <a:lstStyle/>
                    <a:p>
                      <a:pPr algn="justLow" rtl="1">
                        <a:spcAft>
                          <a:spcPts val="0"/>
                        </a:spcAft>
                      </a:pPr>
                      <a:r>
                        <a:rPr lang="ar-IQ" sz="2400" b="1">
                          <a:solidFill>
                            <a:schemeClr val="tx1"/>
                          </a:solidFill>
                          <a:latin typeface="Simplified Arabic"/>
                          <a:ea typeface="Times New Roman"/>
                          <a:cs typeface="Arial"/>
                        </a:rPr>
                        <a:t>ضمن مجال التحسن(دون القصوى)</a:t>
                      </a:r>
                      <a:endParaRPr lang="en-US" sz="280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400" b="1">
                          <a:solidFill>
                            <a:schemeClr val="tx1"/>
                          </a:solidFill>
                          <a:latin typeface="Simplified Arabic"/>
                          <a:ea typeface="Times New Roman"/>
                          <a:cs typeface="Arial"/>
                        </a:rPr>
                        <a:t>167</a:t>
                      </a:r>
                      <a:endParaRPr lang="en-US" sz="280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400" b="1">
                          <a:solidFill>
                            <a:schemeClr val="tx1"/>
                          </a:solidFill>
                          <a:latin typeface="Simplified Arabic"/>
                          <a:ea typeface="Times New Roman"/>
                          <a:cs typeface="Arial"/>
                        </a:rPr>
                        <a:t>84%</a:t>
                      </a:r>
                      <a:endParaRPr lang="en-US" sz="280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400" b="1">
                          <a:solidFill>
                            <a:schemeClr val="tx1"/>
                          </a:solidFill>
                          <a:latin typeface="Simplified Arabic"/>
                          <a:ea typeface="Times New Roman"/>
                          <a:cs typeface="Arial"/>
                        </a:rPr>
                        <a:t>75%</a:t>
                      </a:r>
                      <a:endParaRPr lang="en-US" sz="2800">
                        <a:solidFill>
                          <a:schemeClr val="tx1"/>
                        </a:solidFill>
                        <a:latin typeface="Simplified Arabic"/>
                        <a:ea typeface="Calibri"/>
                        <a:cs typeface="Arial"/>
                      </a:endParaRPr>
                    </a:p>
                  </a:txBody>
                  <a:tcPr marL="68580" marR="68580" marT="0" marB="0" anchor="ctr"/>
                </a:tc>
              </a:tr>
              <a:tr h="472766">
                <a:tc vMerge="1">
                  <a:txBody>
                    <a:bodyPr/>
                    <a:lstStyle/>
                    <a:p>
                      <a:pPr rtl="1"/>
                      <a:endParaRPr lang="ar-IQ"/>
                    </a:p>
                  </a:txBody>
                  <a:tcPr/>
                </a:tc>
                <a:tc>
                  <a:txBody>
                    <a:bodyPr/>
                    <a:lstStyle/>
                    <a:p>
                      <a:pPr algn="ctr" rtl="1">
                        <a:spcAft>
                          <a:spcPts val="0"/>
                        </a:spcAft>
                      </a:pPr>
                      <a:r>
                        <a:rPr lang="ar-IQ" sz="2400" b="1">
                          <a:solidFill>
                            <a:schemeClr val="tx1"/>
                          </a:solidFill>
                          <a:latin typeface="Simplified Arabic"/>
                          <a:ea typeface="Times New Roman"/>
                          <a:cs typeface="Arial"/>
                        </a:rPr>
                        <a:t>174</a:t>
                      </a:r>
                      <a:endParaRPr lang="en-US" sz="280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400" b="1">
                          <a:solidFill>
                            <a:schemeClr val="tx1"/>
                          </a:solidFill>
                          <a:latin typeface="Simplified Arabic"/>
                          <a:ea typeface="Times New Roman"/>
                          <a:cs typeface="Arial"/>
                        </a:rPr>
                        <a:t>87%</a:t>
                      </a:r>
                      <a:endParaRPr lang="en-US" sz="280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400" b="1">
                          <a:solidFill>
                            <a:schemeClr val="tx1"/>
                          </a:solidFill>
                          <a:latin typeface="Simplified Arabic"/>
                          <a:ea typeface="Times New Roman"/>
                          <a:cs typeface="Arial"/>
                        </a:rPr>
                        <a:t>80%</a:t>
                      </a:r>
                      <a:endParaRPr lang="en-US" sz="2800">
                        <a:solidFill>
                          <a:schemeClr val="tx1"/>
                        </a:solidFill>
                        <a:latin typeface="Simplified Arabic"/>
                        <a:ea typeface="Calibri"/>
                        <a:cs typeface="Arial"/>
                      </a:endParaRPr>
                    </a:p>
                  </a:txBody>
                  <a:tcPr marL="68580" marR="68580" marT="0" marB="0" anchor="ctr"/>
                </a:tc>
              </a:tr>
              <a:tr h="1013782">
                <a:tc>
                  <a:txBody>
                    <a:bodyPr/>
                    <a:lstStyle/>
                    <a:p>
                      <a:pPr algn="justLow" rtl="1">
                        <a:spcAft>
                          <a:spcPts val="0"/>
                        </a:spcAft>
                      </a:pPr>
                      <a:r>
                        <a:rPr lang="ar-IQ" sz="2400" b="1" dirty="0">
                          <a:solidFill>
                            <a:schemeClr val="tx1"/>
                          </a:solidFill>
                          <a:latin typeface="Simplified Arabic"/>
                          <a:ea typeface="Times New Roman"/>
                          <a:cs typeface="Arial"/>
                        </a:rPr>
                        <a:t>قريب من العتبة </a:t>
                      </a:r>
                      <a:r>
                        <a:rPr lang="ar-IQ" sz="2400" b="1" dirty="0" err="1">
                          <a:solidFill>
                            <a:schemeClr val="tx1"/>
                          </a:solidFill>
                          <a:latin typeface="Simplified Arabic"/>
                          <a:ea typeface="Times New Roman"/>
                          <a:cs typeface="Arial"/>
                        </a:rPr>
                        <a:t>اللااوكسجينية</a:t>
                      </a:r>
                      <a:r>
                        <a:rPr lang="ar-IQ" sz="2400" b="1" dirty="0">
                          <a:solidFill>
                            <a:schemeClr val="tx1"/>
                          </a:solidFill>
                          <a:latin typeface="Simplified Arabic"/>
                          <a:ea typeface="Times New Roman"/>
                          <a:cs typeface="Arial"/>
                        </a:rPr>
                        <a:t> (عالي </a:t>
                      </a:r>
                      <a:r>
                        <a:rPr lang="ar-IQ" sz="2400" b="1" dirty="0" err="1">
                          <a:solidFill>
                            <a:schemeClr val="tx1"/>
                          </a:solidFill>
                          <a:latin typeface="Simplified Arabic"/>
                          <a:ea typeface="Times New Roman"/>
                          <a:cs typeface="Arial"/>
                        </a:rPr>
                        <a:t>االشدة</a:t>
                      </a:r>
                      <a:r>
                        <a:rPr lang="ar-IQ" sz="2400" b="1" dirty="0">
                          <a:solidFill>
                            <a:schemeClr val="tx1"/>
                          </a:solidFill>
                          <a:latin typeface="Simplified Arabic"/>
                          <a:ea typeface="Times New Roman"/>
                          <a:cs typeface="Arial"/>
                        </a:rPr>
                        <a:t>)</a:t>
                      </a:r>
                      <a:endParaRPr lang="en-US" sz="2800" dirty="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400" b="1">
                          <a:solidFill>
                            <a:schemeClr val="tx1"/>
                          </a:solidFill>
                          <a:latin typeface="Simplified Arabic"/>
                          <a:ea typeface="Times New Roman"/>
                          <a:cs typeface="Arial"/>
                        </a:rPr>
                        <a:t>182</a:t>
                      </a:r>
                      <a:endParaRPr lang="en-US" sz="280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400" b="1">
                          <a:solidFill>
                            <a:schemeClr val="tx1"/>
                          </a:solidFill>
                          <a:latin typeface="Simplified Arabic"/>
                          <a:ea typeface="Times New Roman"/>
                          <a:cs typeface="Arial"/>
                        </a:rPr>
                        <a:t>91%</a:t>
                      </a:r>
                      <a:endParaRPr lang="en-US" sz="280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400" b="1" dirty="0">
                          <a:solidFill>
                            <a:schemeClr val="tx1"/>
                          </a:solidFill>
                          <a:latin typeface="Simplified Arabic"/>
                          <a:ea typeface="Times New Roman"/>
                          <a:cs typeface="Arial"/>
                        </a:rPr>
                        <a:t>85%</a:t>
                      </a:r>
                      <a:endParaRPr lang="en-US" sz="2800" dirty="0">
                        <a:solidFill>
                          <a:schemeClr val="tx1"/>
                        </a:solidFill>
                        <a:latin typeface="Simplified Arabic"/>
                        <a:ea typeface="Calibri"/>
                        <a:cs typeface="Arial"/>
                      </a:endParaRPr>
                    </a:p>
                  </a:txBody>
                  <a:tcPr marL="68580" marR="6858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000100" y="320040"/>
            <a:ext cx="6215106" cy="822944"/>
          </a:xfrm>
        </p:spPr>
        <p:txBody>
          <a:bodyPr anchor="ctr"/>
          <a:lstStyle/>
          <a:p>
            <a:pPr algn="ctr"/>
            <a:r>
              <a:rPr lang="ar-IQ" dirty="0" smtClean="0">
                <a:latin typeface="Arial" pitchFamily="34" charset="0"/>
                <a:cs typeface="Arial" pitchFamily="34" charset="0"/>
              </a:rPr>
              <a:t>مميزات التدريب الاوكسجيني</a:t>
            </a:r>
            <a:endParaRPr lang="ar-IQ" dirty="0">
              <a:latin typeface="Arial" pitchFamily="34" charset="0"/>
              <a:cs typeface="Arial" pitchFamily="34" charset="0"/>
            </a:endParaRPr>
          </a:p>
        </p:txBody>
      </p:sp>
      <p:sp>
        <p:nvSpPr>
          <p:cNvPr id="3" name="عنصر نائب للمحتوى 2"/>
          <p:cNvSpPr>
            <a:spLocks noGrp="1"/>
          </p:cNvSpPr>
          <p:nvPr>
            <p:ph idx="1"/>
          </p:nvPr>
        </p:nvSpPr>
        <p:spPr>
          <a:xfrm>
            <a:off x="457200" y="1357298"/>
            <a:ext cx="7239000" cy="5098438"/>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lvl="1"/>
            <a:r>
              <a:rPr lang="ar-IQ" sz="2400" b="1" dirty="0" smtClean="0">
                <a:solidFill>
                  <a:srgbClr val="FF0000"/>
                </a:solidFill>
                <a:latin typeface="Arial" pitchFamily="34" charset="0"/>
                <a:cs typeface="Arial" pitchFamily="34" charset="0"/>
              </a:rPr>
              <a:t>متدرج</a:t>
            </a:r>
            <a:r>
              <a:rPr lang="ar-IQ" sz="2400" b="1" dirty="0" smtClean="0">
                <a:solidFill>
                  <a:schemeClr val="tx1"/>
                </a:solidFill>
                <a:latin typeface="Arial" pitchFamily="34" charset="0"/>
                <a:cs typeface="Arial" pitchFamily="34" charset="0"/>
              </a:rPr>
              <a:t> </a:t>
            </a:r>
            <a:r>
              <a:rPr lang="ar-IQ" sz="2400" dirty="0" smtClean="0">
                <a:solidFill>
                  <a:schemeClr val="tx1"/>
                </a:solidFill>
                <a:latin typeface="Arial" pitchFamily="34" charset="0"/>
                <a:cs typeface="Arial" pitchFamily="34" charset="0"/>
              </a:rPr>
              <a:t>: الزيادة التدريجية في التحمل لغرض أحداث التحميل الزائد </a:t>
            </a:r>
            <a:r>
              <a:rPr lang="en-US" sz="2400" dirty="0" smtClean="0">
                <a:solidFill>
                  <a:schemeClr val="tx1"/>
                </a:solidFill>
                <a:latin typeface="Arial" pitchFamily="34" charset="0"/>
                <a:cs typeface="Arial" pitchFamily="34" charset="0"/>
              </a:rPr>
              <a:t>Over Training</a:t>
            </a:r>
            <a:r>
              <a:rPr lang="ar-IQ" sz="2400" dirty="0" smtClean="0">
                <a:solidFill>
                  <a:schemeClr val="tx1"/>
                </a:solidFill>
                <a:latin typeface="Arial" pitchFamily="34" charset="0"/>
                <a:cs typeface="Arial" pitchFamily="34" charset="0"/>
              </a:rPr>
              <a:t> .</a:t>
            </a:r>
            <a:endParaRPr lang="en-US" sz="2400" dirty="0" smtClean="0">
              <a:solidFill>
                <a:schemeClr val="tx1"/>
              </a:solidFill>
              <a:latin typeface="Arial" pitchFamily="34" charset="0"/>
              <a:cs typeface="Arial" pitchFamily="34" charset="0"/>
            </a:endParaRPr>
          </a:p>
          <a:p>
            <a:pPr lvl="1"/>
            <a:r>
              <a:rPr lang="ar-IQ" sz="2400" b="1" dirty="0" smtClean="0">
                <a:solidFill>
                  <a:srgbClr val="FF0000"/>
                </a:solidFill>
                <a:latin typeface="Arial" pitchFamily="34" charset="0"/>
                <a:cs typeface="Arial" pitchFamily="34" charset="0"/>
              </a:rPr>
              <a:t>منتظم</a:t>
            </a:r>
            <a:r>
              <a:rPr lang="ar-IQ" sz="2400" dirty="0" smtClean="0">
                <a:solidFill>
                  <a:schemeClr val="tx1"/>
                </a:solidFill>
                <a:latin typeface="Arial" pitchFamily="34" charset="0"/>
                <a:cs typeface="Arial" pitchFamily="34" charset="0"/>
              </a:rPr>
              <a:t> : التطبيق الروتيني لعدد من الوحدات التدريبية في الأسبوع لغرض أحداث الأثر التدريبي .</a:t>
            </a:r>
            <a:endParaRPr lang="en-US" sz="2400" dirty="0" smtClean="0">
              <a:solidFill>
                <a:schemeClr val="tx1"/>
              </a:solidFill>
              <a:latin typeface="Arial" pitchFamily="34" charset="0"/>
              <a:cs typeface="Arial" pitchFamily="34" charset="0"/>
            </a:endParaRPr>
          </a:p>
          <a:p>
            <a:pPr lvl="1"/>
            <a:r>
              <a:rPr lang="ar-IQ" sz="2400" b="1" dirty="0" smtClean="0">
                <a:solidFill>
                  <a:srgbClr val="FF0000"/>
                </a:solidFill>
                <a:latin typeface="Arial" pitchFamily="34" charset="0"/>
                <a:cs typeface="Arial" pitchFamily="34" charset="0"/>
              </a:rPr>
              <a:t>فترة زمنية طويلة</a:t>
            </a:r>
            <a:r>
              <a:rPr lang="ar-IQ" sz="2400" dirty="0" smtClean="0">
                <a:solidFill>
                  <a:srgbClr val="FF0000"/>
                </a:solidFill>
                <a:latin typeface="Arial" pitchFamily="34" charset="0"/>
                <a:cs typeface="Arial" pitchFamily="34" charset="0"/>
              </a:rPr>
              <a:t> </a:t>
            </a:r>
            <a:r>
              <a:rPr lang="ar-IQ" sz="2400" dirty="0" smtClean="0">
                <a:solidFill>
                  <a:schemeClr val="tx1"/>
                </a:solidFill>
                <a:latin typeface="Arial" pitchFamily="34" charset="0"/>
                <a:cs typeface="Arial" pitchFamily="34" charset="0"/>
              </a:rPr>
              <a:t>: الفترة الزمنية اللازمة للحصول على درجة معينة من التدريب واللازمة لأحداث التكيفات الفسيولوجية .</a:t>
            </a:r>
            <a:endParaRPr lang="en-US" sz="2400" dirty="0" smtClean="0">
              <a:solidFill>
                <a:schemeClr val="tx1"/>
              </a:solidFill>
              <a:latin typeface="Arial" pitchFamily="34" charset="0"/>
              <a:cs typeface="Arial" pitchFamily="34" charset="0"/>
            </a:endParaRPr>
          </a:p>
          <a:p>
            <a:pPr lvl="1"/>
            <a:r>
              <a:rPr lang="ar-IQ" sz="2400" b="1" dirty="0" smtClean="0">
                <a:solidFill>
                  <a:srgbClr val="FF0000"/>
                </a:solidFill>
                <a:latin typeface="Arial" pitchFamily="34" charset="0"/>
                <a:cs typeface="Arial" pitchFamily="34" charset="0"/>
              </a:rPr>
              <a:t>جزء كبير من العضلات الهيكلية</a:t>
            </a:r>
            <a:r>
              <a:rPr lang="ar-IQ" sz="2400" dirty="0" smtClean="0">
                <a:solidFill>
                  <a:srgbClr val="FF0000"/>
                </a:solidFill>
                <a:latin typeface="Arial" pitchFamily="34" charset="0"/>
                <a:cs typeface="Arial" pitchFamily="34" charset="0"/>
              </a:rPr>
              <a:t> </a:t>
            </a:r>
            <a:r>
              <a:rPr lang="ar-IQ" sz="2400" dirty="0" smtClean="0">
                <a:solidFill>
                  <a:schemeClr val="tx1"/>
                </a:solidFill>
                <a:latin typeface="Arial" pitchFamily="34" charset="0"/>
                <a:cs typeface="Arial" pitchFamily="34" charset="0"/>
              </a:rPr>
              <a:t>: يجب استعمال (50%) من العضلات الهيكلية لغرض إحداث التحميل الزائد على جهاز القلب والأوعية الدموية .</a:t>
            </a:r>
            <a:endParaRPr lang="en-US" sz="2400" dirty="0" smtClean="0">
              <a:solidFill>
                <a:schemeClr val="tx1"/>
              </a:solidFill>
              <a:latin typeface="Arial" pitchFamily="34" charset="0"/>
              <a:cs typeface="Arial" pitchFamily="34" charset="0"/>
            </a:endParaRPr>
          </a:p>
          <a:p>
            <a:pPr lvl="1"/>
            <a:r>
              <a:rPr lang="ar-IQ" sz="2400" b="1" dirty="0" smtClean="0">
                <a:solidFill>
                  <a:srgbClr val="FF0000"/>
                </a:solidFill>
                <a:latin typeface="Arial" pitchFamily="34" charset="0"/>
                <a:cs typeface="Arial" pitchFamily="34" charset="0"/>
              </a:rPr>
              <a:t>حدوث التكيفات اللازمة</a:t>
            </a:r>
            <a:r>
              <a:rPr lang="ar-IQ" sz="2400" dirty="0" smtClean="0">
                <a:solidFill>
                  <a:srgbClr val="FF0000"/>
                </a:solidFill>
                <a:latin typeface="Arial" pitchFamily="34" charset="0"/>
                <a:cs typeface="Arial" pitchFamily="34" charset="0"/>
              </a:rPr>
              <a:t> </a:t>
            </a:r>
            <a:r>
              <a:rPr lang="ar-IQ" sz="2400" dirty="0" smtClean="0">
                <a:solidFill>
                  <a:schemeClr val="tx1"/>
                </a:solidFill>
                <a:latin typeface="Arial" pitchFamily="34" charset="0"/>
                <a:cs typeface="Arial" pitchFamily="34" charset="0"/>
              </a:rPr>
              <a:t>: التدريب يجب أن يسبب في حدوث تكيفات فسيولوجية وإلا سيكون تدريب إدامة اللياقة (تطبع) </a:t>
            </a:r>
          </a:p>
          <a:p>
            <a:pPr lvl="1"/>
            <a:r>
              <a:rPr lang="ar-IQ" sz="2400" b="1" dirty="0" smtClean="0">
                <a:solidFill>
                  <a:srgbClr val="FF0000"/>
                </a:solidFill>
                <a:latin typeface="Arial" pitchFamily="34" charset="0"/>
                <a:cs typeface="Arial" pitchFamily="34" charset="0"/>
              </a:rPr>
              <a:t>نقل واستهلاك (</a:t>
            </a:r>
            <a:r>
              <a:rPr lang="en-US" sz="2400" b="1" dirty="0" smtClean="0">
                <a:solidFill>
                  <a:srgbClr val="FF0000"/>
                </a:solidFill>
                <a:latin typeface="Arial" pitchFamily="34" charset="0"/>
                <a:cs typeface="Arial" pitchFamily="34" charset="0"/>
              </a:rPr>
              <a:t>O2</a:t>
            </a:r>
            <a:r>
              <a:rPr lang="ar-IQ" sz="2400" b="1" dirty="0" smtClean="0">
                <a:solidFill>
                  <a:srgbClr val="FF0000"/>
                </a:solidFill>
                <a:latin typeface="Arial" pitchFamily="34" charset="0"/>
                <a:cs typeface="Arial" pitchFamily="34" charset="0"/>
              </a:rPr>
              <a:t>) </a:t>
            </a:r>
            <a:r>
              <a:rPr lang="ar-IQ" sz="2400" dirty="0" smtClean="0">
                <a:latin typeface="Arial" pitchFamily="34" charset="0"/>
                <a:cs typeface="Arial" pitchFamily="34" charset="0"/>
              </a:rPr>
              <a:t>:</a:t>
            </a:r>
            <a:r>
              <a:rPr lang="ar-IQ" sz="2400" dirty="0" smtClean="0">
                <a:solidFill>
                  <a:schemeClr val="tx1"/>
                </a:solidFill>
                <a:latin typeface="Arial" pitchFamily="34" charset="0"/>
                <a:cs typeface="Arial" pitchFamily="34" charset="0"/>
              </a:rPr>
              <a:t> التحسن يكون في نظام نقل (</a:t>
            </a:r>
            <a:r>
              <a:rPr lang="en-US" sz="2400" dirty="0" smtClean="0">
                <a:solidFill>
                  <a:schemeClr val="tx1"/>
                </a:solidFill>
                <a:latin typeface="Arial" pitchFamily="34" charset="0"/>
                <a:cs typeface="Arial" pitchFamily="34" charset="0"/>
              </a:rPr>
              <a:t>O</a:t>
            </a:r>
            <a:r>
              <a:rPr lang="en-US" sz="2400" b="1" dirty="0" smtClean="0">
                <a:solidFill>
                  <a:schemeClr val="tx1"/>
                </a:solidFill>
                <a:latin typeface="Arial" pitchFamily="34" charset="0"/>
                <a:cs typeface="Arial" pitchFamily="34" charset="0"/>
              </a:rPr>
              <a:t>2</a:t>
            </a:r>
            <a:r>
              <a:rPr lang="ar-IQ" sz="2400" dirty="0" smtClean="0">
                <a:solidFill>
                  <a:schemeClr val="tx1"/>
                </a:solidFill>
                <a:latin typeface="Arial" pitchFamily="34" charset="0"/>
                <a:cs typeface="Arial" pitchFamily="34" charset="0"/>
              </a:rPr>
              <a:t>) للعضلات العاملة مما يزيد استهلاك (</a:t>
            </a:r>
            <a:r>
              <a:rPr lang="en-US" sz="2400" dirty="0" smtClean="0">
                <a:solidFill>
                  <a:schemeClr val="tx1"/>
                </a:solidFill>
                <a:latin typeface="Arial" pitchFamily="34" charset="0"/>
                <a:cs typeface="Arial" pitchFamily="34" charset="0"/>
              </a:rPr>
              <a:t>O</a:t>
            </a:r>
            <a:r>
              <a:rPr lang="en-US" sz="2400" b="1" dirty="0" smtClean="0">
                <a:solidFill>
                  <a:schemeClr val="tx1"/>
                </a:solidFill>
                <a:latin typeface="Arial" pitchFamily="34" charset="0"/>
                <a:cs typeface="Arial" pitchFamily="34" charset="0"/>
              </a:rPr>
              <a:t>2</a:t>
            </a:r>
            <a:r>
              <a:rPr lang="ar-IQ" sz="2400" dirty="0" smtClean="0">
                <a:latin typeface="Arial" pitchFamily="34" charset="0"/>
                <a:cs typeface="Arial" pitchFamily="34" charset="0"/>
              </a:rPr>
              <a:t>)</a:t>
            </a:r>
          </a:p>
          <a:p>
            <a:pPr lvl="1"/>
            <a:endParaRPr lang="en-US" sz="2400"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amond(in)">
                                      <p:cBhvr>
                                        <p:cTn id="15" dur="2000"/>
                                        <p:tgtEl>
                                          <p:spTgt spid="3">
                                            <p:txEl>
                                              <p:pRg st="0" end="0"/>
                                            </p:txEl>
                                          </p:spTgt>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amond(in)">
                                      <p:cBhvr>
                                        <p:cTn id="18" dur="2000"/>
                                        <p:tgtEl>
                                          <p:spTgt spid="3">
                                            <p:txEl>
                                              <p:pRg st="1" end="1"/>
                                            </p:txEl>
                                          </p:spTgt>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diamond(in)">
                                      <p:cBhvr>
                                        <p:cTn id="21" dur="2000"/>
                                        <p:tgtEl>
                                          <p:spTgt spid="3">
                                            <p:txEl>
                                              <p:pRg st="2" end="2"/>
                                            </p:txEl>
                                          </p:spTgt>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amond(in)">
                                      <p:cBhvr>
                                        <p:cTn id="24" dur="2000"/>
                                        <p:tgtEl>
                                          <p:spTgt spid="3">
                                            <p:txEl>
                                              <p:pRg st="3" end="3"/>
                                            </p:txEl>
                                          </p:spTgt>
                                        </p:tgtEl>
                                      </p:cBhvr>
                                    </p:animEffect>
                                  </p:childTnLst>
                                </p:cTn>
                              </p:par>
                              <p:par>
                                <p:cTn id="25" presetID="8"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diamond(in)">
                                      <p:cBhvr>
                                        <p:cTn id="3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FC000"/>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a:xfrm>
            <a:off x="4143372" y="320040"/>
            <a:ext cx="3555876" cy="1143000"/>
          </a:xfrm>
        </p:spPr>
        <p:txBody>
          <a:bodyPr anchor="ctr">
            <a:normAutofit fontScale="90000"/>
          </a:bodyPr>
          <a:lstStyle/>
          <a:p>
            <a:pPr algn="ctr"/>
            <a:r>
              <a:rPr lang="ar-IQ" dirty="0" smtClean="0">
                <a:effectLst>
                  <a:glow rad="139700">
                    <a:schemeClr val="accent5">
                      <a:satMod val="175000"/>
                      <a:alpha val="40000"/>
                    </a:schemeClr>
                  </a:glow>
                </a:effectLst>
                <a:latin typeface="Arial" pitchFamily="34" charset="0"/>
                <a:cs typeface="Arial" pitchFamily="34" charset="0"/>
              </a:rPr>
              <a:t>أساليب لتنمية القدرات اللاوكسجينيه </a:t>
            </a:r>
            <a:endParaRPr lang="ar-IQ" dirty="0">
              <a:effectLst>
                <a:glow rad="139700">
                  <a:schemeClr val="accent5">
                    <a:satMod val="175000"/>
                    <a:alpha val="40000"/>
                  </a:schemeClr>
                </a:glow>
              </a:effectLst>
              <a:latin typeface="Arial" pitchFamily="34" charset="0"/>
              <a:cs typeface="Arial" pitchFamily="34" charset="0"/>
            </a:endParaRPr>
          </a:p>
        </p:txBody>
      </p:sp>
      <p:graphicFrame>
        <p:nvGraphicFramePr>
          <p:cNvPr id="7" name="عنصر نائب للمحتوى 6"/>
          <p:cNvGraphicFramePr>
            <a:graphicFrameLocks noGrp="1"/>
          </p:cNvGraphicFramePr>
          <p:nvPr>
            <p:ph sz="half" idx="1"/>
          </p:nvPr>
        </p:nvGraphicFramePr>
        <p:xfrm>
          <a:off x="457199" y="98095"/>
          <a:ext cx="3521076" cy="6638966"/>
        </p:xfrm>
        <a:graphic>
          <a:graphicData uri="http://schemas.openxmlformats.org/drawingml/2006/table">
            <a:tbl>
              <a:tblPr rtl="1" firstRow="1" bandRow="1">
                <a:tableStyleId>{5C22544A-7EE6-4342-B048-85BDC9FD1C3A}</a:tableStyleId>
              </a:tblPr>
              <a:tblGrid>
                <a:gridCol w="880269"/>
                <a:gridCol w="880269"/>
                <a:gridCol w="880269"/>
                <a:gridCol w="880269"/>
              </a:tblGrid>
              <a:tr h="1036197">
                <a:tc>
                  <a:txBody>
                    <a:bodyPr/>
                    <a:lstStyle/>
                    <a:p>
                      <a:pPr algn="ctr" rtl="1">
                        <a:spcAft>
                          <a:spcPts val="0"/>
                        </a:spcAft>
                        <a:tabLst>
                          <a:tab pos="519430" algn="l"/>
                        </a:tabLst>
                      </a:pPr>
                      <a:r>
                        <a:rPr lang="ar-IQ" sz="1200" b="1" dirty="0">
                          <a:solidFill>
                            <a:schemeClr val="tx1"/>
                          </a:solidFill>
                          <a:latin typeface="Simplified Arabic"/>
                          <a:ea typeface="Times New Roman"/>
                          <a:cs typeface="Arial"/>
                        </a:rPr>
                        <a:t>         أنواع تدريبات السرعة</a:t>
                      </a:r>
                      <a:endParaRPr lang="en-US" sz="1400" dirty="0">
                        <a:solidFill>
                          <a:schemeClr val="tx1"/>
                        </a:solidFill>
                        <a:latin typeface="Simplified Arabic"/>
                        <a:ea typeface="Calibri"/>
                        <a:cs typeface="Arial"/>
                      </a:endParaRPr>
                    </a:p>
                    <a:p>
                      <a:pPr algn="r" rtl="1">
                        <a:spcAft>
                          <a:spcPts val="0"/>
                        </a:spcAft>
                        <a:tabLst>
                          <a:tab pos="519430" algn="l"/>
                        </a:tabLst>
                      </a:pPr>
                      <a:r>
                        <a:rPr lang="ar-IQ" sz="1200" b="1" dirty="0">
                          <a:solidFill>
                            <a:schemeClr val="tx1"/>
                          </a:solidFill>
                          <a:latin typeface="Simplified Arabic"/>
                          <a:ea typeface="Times New Roman"/>
                          <a:cs typeface="Arial"/>
                        </a:rPr>
                        <a:t>المتغيرات</a:t>
                      </a:r>
                      <a:endParaRPr lang="en-US" sz="1400" dirty="0">
                        <a:solidFill>
                          <a:schemeClr val="tx1"/>
                        </a:solidFill>
                        <a:latin typeface="Simplified Arabic"/>
                        <a:ea typeface="Calibri"/>
                        <a:cs typeface="Arial"/>
                      </a:endParaRPr>
                    </a:p>
                  </a:txBody>
                  <a:tcPr marL="68580" marR="68580" marT="0" marB="0" anchor="ctr"/>
                </a:tc>
                <a:tc>
                  <a:txBody>
                    <a:bodyPr/>
                    <a:lstStyle/>
                    <a:p>
                      <a:pPr algn="ctr" rtl="1">
                        <a:spcAft>
                          <a:spcPts val="0"/>
                        </a:spcAft>
                        <a:tabLst>
                          <a:tab pos="519430" algn="l"/>
                        </a:tabLst>
                      </a:pPr>
                      <a:r>
                        <a:rPr lang="ar-IQ" sz="1200" b="1" dirty="0">
                          <a:solidFill>
                            <a:schemeClr val="tx1"/>
                          </a:solidFill>
                          <a:latin typeface="Simplified Arabic"/>
                          <a:ea typeface="Times New Roman"/>
                          <a:cs typeface="Arial"/>
                        </a:rPr>
                        <a:t>تدريبات تحمل الكتيك</a:t>
                      </a:r>
                      <a:endParaRPr lang="en-US" sz="1400" dirty="0">
                        <a:solidFill>
                          <a:schemeClr val="tx1"/>
                        </a:solidFill>
                        <a:latin typeface="Simplified Arabic"/>
                        <a:ea typeface="Calibri"/>
                        <a:cs typeface="Arial"/>
                      </a:endParaRPr>
                    </a:p>
                    <a:p>
                      <a:pPr algn="ctr" rtl="1">
                        <a:spcAft>
                          <a:spcPts val="0"/>
                        </a:spcAft>
                        <a:tabLst>
                          <a:tab pos="519430" algn="l"/>
                        </a:tabLst>
                      </a:pPr>
                      <a:r>
                        <a:rPr lang="en-US" sz="1200" b="1" dirty="0">
                          <a:solidFill>
                            <a:schemeClr val="tx1"/>
                          </a:solidFill>
                          <a:latin typeface="Simplified Arabic"/>
                          <a:ea typeface="Times New Roman"/>
                          <a:cs typeface="Arial"/>
                        </a:rPr>
                        <a:t>SPr-1</a:t>
                      </a:r>
                      <a:endParaRPr lang="en-US" sz="1400" dirty="0">
                        <a:solidFill>
                          <a:schemeClr val="tx1"/>
                        </a:solidFill>
                        <a:latin typeface="Simplified Arabic"/>
                        <a:ea typeface="Calibri"/>
                        <a:cs typeface="Arial"/>
                      </a:endParaRPr>
                    </a:p>
                  </a:txBody>
                  <a:tcPr marL="68580" marR="68580" marT="0" marB="0" anchor="ctr"/>
                </a:tc>
                <a:tc>
                  <a:txBody>
                    <a:bodyPr/>
                    <a:lstStyle/>
                    <a:p>
                      <a:pPr algn="ctr" rtl="1">
                        <a:spcAft>
                          <a:spcPts val="0"/>
                        </a:spcAft>
                        <a:tabLst>
                          <a:tab pos="519430" algn="l"/>
                        </a:tabLst>
                      </a:pPr>
                      <a:r>
                        <a:rPr lang="ar-IQ" sz="1200" b="1" dirty="0">
                          <a:solidFill>
                            <a:schemeClr val="tx1"/>
                          </a:solidFill>
                          <a:latin typeface="Simplified Arabic"/>
                          <a:ea typeface="Times New Roman"/>
                          <a:cs typeface="Arial"/>
                        </a:rPr>
                        <a:t>تدريبات تحمل اللاكتيك </a:t>
                      </a:r>
                      <a:endParaRPr lang="en-US" sz="1400" dirty="0">
                        <a:solidFill>
                          <a:schemeClr val="tx1"/>
                        </a:solidFill>
                        <a:latin typeface="Simplified Arabic"/>
                        <a:ea typeface="Calibri"/>
                        <a:cs typeface="Arial"/>
                      </a:endParaRPr>
                    </a:p>
                    <a:p>
                      <a:pPr algn="ctr" rtl="1">
                        <a:spcAft>
                          <a:spcPts val="0"/>
                        </a:spcAft>
                        <a:tabLst>
                          <a:tab pos="519430" algn="l"/>
                        </a:tabLst>
                      </a:pPr>
                      <a:r>
                        <a:rPr lang="en-US" sz="1200" b="1" dirty="0">
                          <a:solidFill>
                            <a:schemeClr val="tx1"/>
                          </a:solidFill>
                          <a:latin typeface="Simplified Arabic"/>
                          <a:ea typeface="Times New Roman"/>
                          <a:cs typeface="Arial"/>
                        </a:rPr>
                        <a:t>SPr-2</a:t>
                      </a:r>
                      <a:endParaRPr lang="en-US" sz="1400" dirty="0">
                        <a:solidFill>
                          <a:schemeClr val="tx1"/>
                        </a:solidFill>
                        <a:latin typeface="Simplified Arabic"/>
                        <a:ea typeface="Calibri"/>
                        <a:cs typeface="Arial"/>
                      </a:endParaRPr>
                    </a:p>
                  </a:txBody>
                  <a:tcPr marL="68580" marR="68580" marT="0" marB="0" anchor="ctr"/>
                </a:tc>
                <a:tc>
                  <a:txBody>
                    <a:bodyPr/>
                    <a:lstStyle/>
                    <a:p>
                      <a:pPr algn="ctr" rtl="1">
                        <a:spcAft>
                          <a:spcPts val="0"/>
                        </a:spcAft>
                        <a:tabLst>
                          <a:tab pos="519430" algn="l"/>
                        </a:tabLst>
                      </a:pPr>
                      <a:r>
                        <a:rPr lang="ar-IQ" sz="1200" b="1">
                          <a:solidFill>
                            <a:schemeClr val="tx1"/>
                          </a:solidFill>
                          <a:latin typeface="Simplified Arabic"/>
                          <a:ea typeface="Times New Roman"/>
                          <a:cs typeface="Arial"/>
                        </a:rPr>
                        <a:t>تدريبات القدرة العضلية</a:t>
                      </a:r>
                      <a:endParaRPr lang="en-US" sz="1400">
                        <a:solidFill>
                          <a:schemeClr val="tx1"/>
                        </a:solidFill>
                        <a:latin typeface="Simplified Arabic"/>
                        <a:ea typeface="Calibri"/>
                        <a:cs typeface="Arial"/>
                      </a:endParaRPr>
                    </a:p>
                    <a:p>
                      <a:pPr algn="ctr" rtl="1">
                        <a:spcAft>
                          <a:spcPts val="0"/>
                        </a:spcAft>
                        <a:tabLst>
                          <a:tab pos="519430" algn="l"/>
                        </a:tabLst>
                      </a:pPr>
                      <a:r>
                        <a:rPr lang="en-US" sz="1200" b="1">
                          <a:solidFill>
                            <a:schemeClr val="tx1"/>
                          </a:solidFill>
                          <a:latin typeface="Simplified Arabic"/>
                          <a:ea typeface="Times New Roman"/>
                          <a:cs typeface="Arial"/>
                        </a:rPr>
                        <a:t>SPr-3</a:t>
                      </a:r>
                      <a:endParaRPr lang="en-US" sz="1400">
                        <a:solidFill>
                          <a:schemeClr val="tx1"/>
                        </a:solidFill>
                        <a:latin typeface="Simplified Arabic"/>
                        <a:ea typeface="Calibri"/>
                        <a:cs typeface="Arial"/>
                      </a:endParaRPr>
                    </a:p>
                  </a:txBody>
                  <a:tcPr marL="68580" marR="68580" marT="0" marB="0" anchor="ctr"/>
                </a:tc>
              </a:tr>
              <a:tr h="1204344">
                <a:tc>
                  <a:txBody>
                    <a:bodyPr/>
                    <a:lstStyle/>
                    <a:p>
                      <a:pPr algn="ctr" rtl="1">
                        <a:spcAft>
                          <a:spcPts val="0"/>
                        </a:spcAft>
                        <a:tabLst>
                          <a:tab pos="519430" algn="l"/>
                        </a:tabLst>
                      </a:pPr>
                      <a:r>
                        <a:rPr lang="ar-IQ" sz="1200" b="1" dirty="0">
                          <a:solidFill>
                            <a:schemeClr val="tx1"/>
                          </a:solidFill>
                          <a:latin typeface="Simplified Arabic"/>
                          <a:ea typeface="Times New Roman"/>
                          <a:cs typeface="Arial"/>
                        </a:rPr>
                        <a:t>مسافة المجموعة</a:t>
                      </a:r>
                      <a:endParaRPr lang="en-US" sz="1400" dirty="0">
                        <a:solidFill>
                          <a:schemeClr val="tx1"/>
                        </a:solidFill>
                        <a:latin typeface="Simplified Arabic"/>
                        <a:ea typeface="Calibri"/>
                        <a:cs typeface="Arial"/>
                      </a:endParaRPr>
                    </a:p>
                  </a:txBody>
                  <a:tcPr marL="68580" marR="68580" marT="0" marB="0" anchor="ctr"/>
                </a:tc>
                <a:tc>
                  <a:txBody>
                    <a:bodyPr/>
                    <a:lstStyle/>
                    <a:p>
                      <a:pPr algn="ctr" rtl="1">
                        <a:spcAft>
                          <a:spcPts val="0"/>
                        </a:spcAft>
                        <a:tabLst>
                          <a:tab pos="519430" algn="l"/>
                        </a:tabLst>
                      </a:pPr>
                      <a:r>
                        <a:rPr lang="ar-IQ" sz="1200" b="1">
                          <a:solidFill>
                            <a:schemeClr val="tx1"/>
                          </a:solidFill>
                          <a:latin typeface="Simplified Arabic"/>
                          <a:ea typeface="Times New Roman"/>
                          <a:cs typeface="Arial"/>
                        </a:rPr>
                        <a:t>من300-1000متر</a:t>
                      </a:r>
                      <a:endParaRPr lang="en-US" sz="1400">
                        <a:solidFill>
                          <a:schemeClr val="tx1"/>
                        </a:solidFill>
                        <a:latin typeface="Simplified Arabic"/>
                        <a:ea typeface="Calibri"/>
                        <a:cs typeface="Arial"/>
                      </a:endParaRPr>
                    </a:p>
                  </a:txBody>
                  <a:tcPr marL="68580" marR="68580" marT="0" marB="0" anchor="ctr"/>
                </a:tc>
                <a:tc>
                  <a:txBody>
                    <a:bodyPr/>
                    <a:lstStyle/>
                    <a:p>
                      <a:pPr algn="ctr" rtl="1">
                        <a:spcAft>
                          <a:spcPts val="0"/>
                        </a:spcAft>
                        <a:tabLst>
                          <a:tab pos="519430" algn="l"/>
                        </a:tabLst>
                      </a:pPr>
                      <a:r>
                        <a:rPr lang="ar-IQ" sz="1200" b="1" dirty="0">
                          <a:solidFill>
                            <a:schemeClr val="tx1"/>
                          </a:solidFill>
                          <a:latin typeface="Simplified Arabic"/>
                          <a:ea typeface="Times New Roman"/>
                          <a:cs typeface="Arial"/>
                        </a:rPr>
                        <a:t>من 200-600متر في المجموعة الواحدة ,1-3 مجموعة لكل مرحلة تدريب </a:t>
                      </a:r>
                      <a:endParaRPr lang="en-US" sz="1400" dirty="0">
                        <a:solidFill>
                          <a:schemeClr val="tx1"/>
                        </a:solidFill>
                        <a:latin typeface="Simplified Arabic"/>
                        <a:ea typeface="Calibri"/>
                        <a:cs typeface="Arial"/>
                      </a:endParaRPr>
                    </a:p>
                  </a:txBody>
                  <a:tcPr marL="68580" marR="68580" marT="0" marB="0" anchor="ctr"/>
                </a:tc>
                <a:tc>
                  <a:txBody>
                    <a:bodyPr/>
                    <a:lstStyle/>
                    <a:p>
                      <a:pPr algn="ctr" rtl="1">
                        <a:spcAft>
                          <a:spcPts val="0"/>
                        </a:spcAft>
                        <a:tabLst>
                          <a:tab pos="519430" algn="l"/>
                        </a:tabLst>
                      </a:pPr>
                      <a:r>
                        <a:rPr lang="ar-IQ" sz="1200" b="1">
                          <a:solidFill>
                            <a:schemeClr val="tx1"/>
                          </a:solidFill>
                          <a:latin typeface="Simplified Arabic"/>
                          <a:ea typeface="Times New Roman"/>
                          <a:cs typeface="Arial"/>
                        </a:rPr>
                        <a:t>من200-300متر,1-2مجموعة لكل مرحلة تدريب</a:t>
                      </a:r>
                      <a:endParaRPr lang="en-US" sz="1400">
                        <a:solidFill>
                          <a:schemeClr val="tx1"/>
                        </a:solidFill>
                        <a:latin typeface="Simplified Arabic"/>
                        <a:ea typeface="Calibri"/>
                        <a:cs typeface="Arial"/>
                      </a:endParaRPr>
                    </a:p>
                  </a:txBody>
                  <a:tcPr marL="68580" marR="68580" marT="0" marB="0" anchor="ctr"/>
                </a:tc>
              </a:tr>
              <a:tr h="1624007">
                <a:tc>
                  <a:txBody>
                    <a:bodyPr/>
                    <a:lstStyle/>
                    <a:p>
                      <a:pPr algn="ctr" rtl="1">
                        <a:spcAft>
                          <a:spcPts val="0"/>
                        </a:spcAft>
                        <a:tabLst>
                          <a:tab pos="519430" algn="l"/>
                        </a:tabLst>
                      </a:pPr>
                      <a:r>
                        <a:rPr lang="ar-IQ" sz="1200" b="1">
                          <a:solidFill>
                            <a:schemeClr val="tx1"/>
                          </a:solidFill>
                          <a:latin typeface="Simplified Arabic"/>
                          <a:ea typeface="Times New Roman"/>
                          <a:cs typeface="Arial"/>
                        </a:rPr>
                        <a:t>مسافة التكرارات</a:t>
                      </a:r>
                      <a:endParaRPr lang="en-US" sz="1400">
                        <a:solidFill>
                          <a:schemeClr val="tx1"/>
                        </a:solidFill>
                        <a:latin typeface="Simplified Arabic"/>
                        <a:ea typeface="Calibri"/>
                        <a:cs typeface="Arial"/>
                      </a:endParaRPr>
                    </a:p>
                  </a:txBody>
                  <a:tcPr marL="68580" marR="68580" marT="0" marB="0" anchor="ctr"/>
                </a:tc>
                <a:tc>
                  <a:txBody>
                    <a:bodyPr/>
                    <a:lstStyle/>
                    <a:p>
                      <a:pPr algn="ctr" rtl="1">
                        <a:spcAft>
                          <a:spcPts val="0"/>
                        </a:spcAft>
                        <a:tabLst>
                          <a:tab pos="519430" algn="l"/>
                        </a:tabLst>
                      </a:pPr>
                      <a:r>
                        <a:rPr lang="ar-IQ" sz="1200" b="1">
                          <a:solidFill>
                            <a:schemeClr val="tx1"/>
                          </a:solidFill>
                          <a:latin typeface="Simplified Arabic"/>
                          <a:ea typeface="Times New Roman"/>
                          <a:cs typeface="Arial"/>
                        </a:rPr>
                        <a:t>من75-200متر,ويمكن استخدام25م,50م ايضا في مجموعات من 2-12تكرارا وافضلها من3-6مجموعات</a:t>
                      </a:r>
                      <a:endParaRPr lang="en-US" sz="1400">
                        <a:solidFill>
                          <a:schemeClr val="tx1"/>
                        </a:solidFill>
                        <a:latin typeface="Simplified Arabic"/>
                        <a:ea typeface="Calibri"/>
                        <a:cs typeface="Arial"/>
                      </a:endParaRPr>
                    </a:p>
                  </a:txBody>
                  <a:tcPr marL="68580" marR="68580" marT="0" marB="0" anchor="ctr"/>
                </a:tc>
                <a:tc>
                  <a:txBody>
                    <a:bodyPr/>
                    <a:lstStyle/>
                    <a:p>
                      <a:pPr algn="ctr" rtl="1">
                        <a:spcAft>
                          <a:spcPts val="0"/>
                        </a:spcAft>
                        <a:tabLst>
                          <a:tab pos="519430" algn="l"/>
                        </a:tabLst>
                      </a:pPr>
                      <a:r>
                        <a:rPr lang="ar-IQ" sz="1200" b="1" dirty="0">
                          <a:solidFill>
                            <a:schemeClr val="tx1"/>
                          </a:solidFill>
                          <a:latin typeface="Simplified Arabic"/>
                          <a:ea typeface="Times New Roman"/>
                          <a:cs typeface="Arial"/>
                        </a:rPr>
                        <a:t>25م-50م-75م</a:t>
                      </a:r>
                      <a:endParaRPr lang="en-US" sz="1400" dirty="0">
                        <a:solidFill>
                          <a:schemeClr val="tx1"/>
                        </a:solidFill>
                        <a:latin typeface="Simplified Arabic"/>
                        <a:ea typeface="Calibri"/>
                        <a:cs typeface="Arial"/>
                      </a:endParaRPr>
                    </a:p>
                  </a:txBody>
                  <a:tcPr marL="68580" marR="68580" marT="0" marB="0" anchor="ctr"/>
                </a:tc>
                <a:tc>
                  <a:txBody>
                    <a:bodyPr/>
                    <a:lstStyle/>
                    <a:p>
                      <a:pPr algn="ctr" rtl="1">
                        <a:spcAft>
                          <a:spcPts val="0"/>
                        </a:spcAft>
                        <a:tabLst>
                          <a:tab pos="519430" algn="l"/>
                        </a:tabLst>
                      </a:pPr>
                      <a:r>
                        <a:rPr lang="ar-IQ" sz="1200" b="1">
                          <a:solidFill>
                            <a:schemeClr val="tx1"/>
                          </a:solidFill>
                          <a:latin typeface="Simplified Arabic"/>
                          <a:ea typeface="Times New Roman"/>
                          <a:cs typeface="Arial"/>
                        </a:rPr>
                        <a:t>من10-50م</a:t>
                      </a:r>
                      <a:endParaRPr lang="en-US" sz="1400">
                        <a:solidFill>
                          <a:schemeClr val="tx1"/>
                        </a:solidFill>
                        <a:latin typeface="Simplified Arabic"/>
                        <a:ea typeface="Calibri"/>
                        <a:cs typeface="Arial"/>
                      </a:endParaRPr>
                    </a:p>
                  </a:txBody>
                  <a:tcPr marL="68580" marR="68580" marT="0" marB="0" anchor="ctr"/>
                </a:tc>
              </a:tr>
              <a:tr h="1254184">
                <a:tc>
                  <a:txBody>
                    <a:bodyPr/>
                    <a:lstStyle/>
                    <a:p>
                      <a:pPr algn="ctr" rtl="1">
                        <a:spcAft>
                          <a:spcPts val="0"/>
                        </a:spcAft>
                        <a:tabLst>
                          <a:tab pos="519430" algn="l"/>
                        </a:tabLst>
                      </a:pPr>
                      <a:r>
                        <a:rPr lang="ar-IQ" sz="1200" b="1" dirty="0">
                          <a:solidFill>
                            <a:schemeClr val="tx1"/>
                          </a:solidFill>
                          <a:latin typeface="Simplified Arabic"/>
                          <a:ea typeface="Times New Roman"/>
                          <a:cs typeface="Arial"/>
                        </a:rPr>
                        <a:t>الراحات البينية</a:t>
                      </a:r>
                      <a:endParaRPr lang="en-US" sz="1400" dirty="0">
                        <a:solidFill>
                          <a:schemeClr val="tx1"/>
                        </a:solidFill>
                        <a:latin typeface="Simplified Arabic"/>
                        <a:ea typeface="Calibri"/>
                        <a:cs typeface="Arial"/>
                      </a:endParaRPr>
                    </a:p>
                  </a:txBody>
                  <a:tcPr marL="68580" marR="68580" marT="0" marB="0" anchor="ctr"/>
                </a:tc>
                <a:tc>
                  <a:txBody>
                    <a:bodyPr/>
                    <a:lstStyle/>
                    <a:p>
                      <a:pPr algn="ctr" rtl="1">
                        <a:spcAft>
                          <a:spcPts val="0"/>
                        </a:spcAft>
                        <a:tabLst>
                          <a:tab pos="519430" algn="l"/>
                        </a:tabLst>
                      </a:pPr>
                      <a:r>
                        <a:rPr lang="ar-IQ" sz="1200" b="1">
                          <a:solidFill>
                            <a:schemeClr val="tx1"/>
                          </a:solidFill>
                          <a:latin typeface="Simplified Arabic"/>
                          <a:ea typeface="Times New Roman"/>
                          <a:cs typeface="Arial"/>
                        </a:rPr>
                        <a:t>من5-10دقيقة بين التكرارات الاطول ,ومن 5-30ثا بين التكرارات الاقصر</a:t>
                      </a:r>
                      <a:endParaRPr lang="en-US" sz="1400">
                        <a:solidFill>
                          <a:schemeClr val="tx1"/>
                        </a:solidFill>
                        <a:latin typeface="Simplified Arabic"/>
                        <a:ea typeface="Calibri"/>
                        <a:cs typeface="Arial"/>
                      </a:endParaRPr>
                    </a:p>
                  </a:txBody>
                  <a:tcPr marL="68580" marR="68580" marT="0" marB="0" anchor="ctr"/>
                </a:tc>
                <a:tc>
                  <a:txBody>
                    <a:bodyPr/>
                    <a:lstStyle/>
                    <a:p>
                      <a:pPr algn="ctr" rtl="1">
                        <a:spcAft>
                          <a:spcPts val="0"/>
                        </a:spcAft>
                        <a:tabLst>
                          <a:tab pos="519430" algn="l"/>
                        </a:tabLst>
                      </a:pPr>
                      <a:r>
                        <a:rPr lang="ar-IQ" sz="1200" b="1">
                          <a:solidFill>
                            <a:schemeClr val="tx1"/>
                          </a:solidFill>
                          <a:latin typeface="Simplified Arabic"/>
                          <a:ea typeface="Times New Roman"/>
                          <a:cs typeface="Arial"/>
                        </a:rPr>
                        <a:t>من1-3دقيقة</a:t>
                      </a:r>
                      <a:endParaRPr lang="en-US" sz="1400">
                        <a:solidFill>
                          <a:schemeClr val="tx1"/>
                        </a:solidFill>
                        <a:latin typeface="Simplified Arabic"/>
                        <a:ea typeface="Calibri"/>
                        <a:cs typeface="Arial"/>
                      </a:endParaRPr>
                    </a:p>
                  </a:txBody>
                  <a:tcPr marL="68580" marR="68580" marT="0" marB="0" anchor="ctr"/>
                </a:tc>
                <a:tc>
                  <a:txBody>
                    <a:bodyPr/>
                    <a:lstStyle/>
                    <a:p>
                      <a:pPr algn="ctr" rtl="1">
                        <a:spcAft>
                          <a:spcPts val="0"/>
                        </a:spcAft>
                        <a:tabLst>
                          <a:tab pos="519430" algn="l"/>
                        </a:tabLst>
                      </a:pPr>
                      <a:r>
                        <a:rPr lang="ar-IQ" sz="1200" b="1" dirty="0">
                          <a:solidFill>
                            <a:schemeClr val="tx1"/>
                          </a:solidFill>
                          <a:latin typeface="Simplified Arabic"/>
                          <a:ea typeface="Times New Roman"/>
                          <a:cs typeface="Arial"/>
                        </a:rPr>
                        <a:t>من30ثا-5 دقيقة</a:t>
                      </a:r>
                      <a:endParaRPr lang="en-US" sz="1400" dirty="0">
                        <a:solidFill>
                          <a:schemeClr val="tx1"/>
                        </a:solidFill>
                        <a:latin typeface="Simplified Arabic"/>
                        <a:ea typeface="Calibri"/>
                        <a:cs typeface="Arial"/>
                      </a:endParaRPr>
                    </a:p>
                  </a:txBody>
                  <a:tcPr marL="68580" marR="68580" marT="0" marB="0" anchor="ctr"/>
                </a:tc>
              </a:tr>
              <a:tr h="1498321">
                <a:tc>
                  <a:txBody>
                    <a:bodyPr/>
                    <a:lstStyle/>
                    <a:p>
                      <a:pPr algn="ctr" rtl="1">
                        <a:spcAft>
                          <a:spcPts val="0"/>
                        </a:spcAft>
                        <a:tabLst>
                          <a:tab pos="519430" algn="l"/>
                        </a:tabLst>
                      </a:pPr>
                      <a:r>
                        <a:rPr kumimoji="0" lang="ar-IQ" sz="1200" b="1" kern="1200" dirty="0">
                          <a:solidFill>
                            <a:schemeClr val="tx1"/>
                          </a:solidFill>
                          <a:latin typeface="Simplified Arabic"/>
                          <a:ea typeface="Times New Roman"/>
                          <a:cs typeface="Arial"/>
                        </a:rPr>
                        <a:t>سرعة </a:t>
                      </a:r>
                      <a:r>
                        <a:rPr kumimoji="0" lang="ar-IQ" sz="1200" b="1" kern="1200" dirty="0" smtClean="0">
                          <a:solidFill>
                            <a:schemeClr val="tx1"/>
                          </a:solidFill>
                          <a:latin typeface="Simplified Arabic"/>
                          <a:ea typeface="Times New Roman"/>
                          <a:cs typeface="Arial"/>
                        </a:rPr>
                        <a:t>الأداء </a:t>
                      </a:r>
                      <a:endParaRPr kumimoji="0" lang="en-US" sz="1200" b="1" kern="1200" dirty="0">
                        <a:solidFill>
                          <a:schemeClr val="tx1"/>
                        </a:solidFill>
                        <a:latin typeface="Simplified Arabic"/>
                        <a:ea typeface="Times New Roman"/>
                        <a:cs typeface="Arial"/>
                      </a:endParaRPr>
                    </a:p>
                  </a:txBody>
                  <a:tcPr marL="68580" marR="68580" marT="0" marB="0"/>
                </a:tc>
                <a:tc>
                  <a:txBody>
                    <a:bodyPr/>
                    <a:lstStyle/>
                    <a:p>
                      <a:pPr algn="ctr" rtl="1">
                        <a:spcAft>
                          <a:spcPts val="0"/>
                        </a:spcAft>
                        <a:tabLst>
                          <a:tab pos="519430" algn="l"/>
                        </a:tabLst>
                      </a:pPr>
                      <a:r>
                        <a:rPr kumimoji="0" lang="ar-IQ" sz="1200" b="1" kern="1200" dirty="0">
                          <a:solidFill>
                            <a:schemeClr val="tx1"/>
                          </a:solidFill>
                          <a:latin typeface="Simplified Arabic"/>
                          <a:ea typeface="Times New Roman"/>
                          <a:cs typeface="Arial"/>
                        </a:rPr>
                        <a:t>اقصى سرعة ممكنة</a:t>
                      </a:r>
                      <a:endParaRPr kumimoji="0" lang="en-US" sz="1200" b="1" kern="1200" dirty="0">
                        <a:solidFill>
                          <a:schemeClr val="tx1"/>
                        </a:solidFill>
                        <a:latin typeface="Simplified Arabic"/>
                        <a:ea typeface="Times New Roman"/>
                        <a:cs typeface="Arial"/>
                      </a:endParaRPr>
                    </a:p>
                  </a:txBody>
                  <a:tcPr marL="68580" marR="68580" marT="0" marB="0"/>
                </a:tc>
                <a:tc>
                  <a:txBody>
                    <a:bodyPr/>
                    <a:lstStyle/>
                    <a:p>
                      <a:pPr algn="ctr" rtl="1">
                        <a:spcAft>
                          <a:spcPts val="0"/>
                        </a:spcAft>
                        <a:tabLst>
                          <a:tab pos="519430" algn="l"/>
                        </a:tabLst>
                      </a:pPr>
                      <a:r>
                        <a:rPr kumimoji="0" lang="ar-IQ" sz="1200" b="1" kern="1200" dirty="0" smtClean="0">
                          <a:solidFill>
                            <a:schemeClr val="tx1"/>
                          </a:solidFill>
                          <a:latin typeface="Simplified Arabic"/>
                          <a:ea typeface="Times New Roman"/>
                          <a:cs typeface="Arial"/>
                        </a:rPr>
                        <a:t>أقصى </a:t>
                      </a:r>
                      <a:r>
                        <a:rPr kumimoji="0" lang="ar-IQ" sz="1200" b="1" kern="1200" dirty="0">
                          <a:solidFill>
                            <a:schemeClr val="tx1"/>
                          </a:solidFill>
                          <a:latin typeface="Simplified Arabic"/>
                          <a:ea typeface="Times New Roman"/>
                          <a:cs typeface="Arial"/>
                        </a:rPr>
                        <a:t>سرعة ممكنه,5ثا على </a:t>
                      </a:r>
                      <a:r>
                        <a:rPr kumimoji="0" lang="ar-IQ" sz="1200" b="1" kern="1200" dirty="0" smtClean="0">
                          <a:solidFill>
                            <a:schemeClr val="tx1"/>
                          </a:solidFill>
                          <a:latin typeface="Simplified Arabic"/>
                          <a:ea typeface="Times New Roman"/>
                          <a:cs typeface="Arial"/>
                        </a:rPr>
                        <a:t>الأقل أسرع </a:t>
                      </a:r>
                      <a:r>
                        <a:rPr kumimoji="0" lang="ar-IQ" sz="1200" b="1" kern="1200" dirty="0">
                          <a:solidFill>
                            <a:schemeClr val="tx1"/>
                          </a:solidFill>
                          <a:latin typeface="Simplified Arabic"/>
                          <a:ea typeface="Times New Roman"/>
                          <a:cs typeface="Arial"/>
                        </a:rPr>
                        <a:t>من مستوى العتبة الفارقة اللااوكسجينيه</a:t>
                      </a:r>
                      <a:endParaRPr kumimoji="0" lang="en-US" sz="1200" b="1" kern="1200" dirty="0">
                        <a:solidFill>
                          <a:schemeClr val="tx1"/>
                        </a:solidFill>
                        <a:latin typeface="Simplified Arabic"/>
                        <a:ea typeface="Times New Roman"/>
                        <a:cs typeface="Arial"/>
                      </a:endParaRPr>
                    </a:p>
                  </a:txBody>
                  <a:tcPr marL="68580" marR="68580" marT="0" marB="0"/>
                </a:tc>
                <a:tc>
                  <a:txBody>
                    <a:bodyPr/>
                    <a:lstStyle/>
                    <a:p>
                      <a:pPr marL="0" algn="ctr" rtl="1" eaLnBrk="1" latinLnBrk="0" hangingPunct="1">
                        <a:spcAft>
                          <a:spcPts val="0"/>
                        </a:spcAft>
                        <a:tabLst>
                          <a:tab pos="519430" algn="l"/>
                        </a:tabLst>
                      </a:pPr>
                      <a:r>
                        <a:rPr kumimoji="0" lang="ar-IQ" sz="1200" b="1" kern="1200" dirty="0">
                          <a:solidFill>
                            <a:schemeClr val="tx1"/>
                          </a:solidFill>
                          <a:latin typeface="Simplified Arabic"/>
                          <a:ea typeface="Times New Roman"/>
                          <a:cs typeface="Arial"/>
                        </a:rPr>
                        <a:t>سرعة قصوى </a:t>
                      </a:r>
                      <a:r>
                        <a:rPr kumimoji="0" lang="ar-IQ" sz="1200" b="1" kern="1200" dirty="0" smtClean="0">
                          <a:solidFill>
                            <a:schemeClr val="tx1"/>
                          </a:solidFill>
                          <a:latin typeface="Simplified Arabic"/>
                          <a:ea typeface="Times New Roman"/>
                          <a:cs typeface="Arial"/>
                        </a:rPr>
                        <a:t>أو </a:t>
                      </a:r>
                      <a:r>
                        <a:rPr kumimoji="0" lang="ar-IQ" sz="1200" b="1" kern="1200" dirty="0">
                          <a:solidFill>
                            <a:schemeClr val="tx1"/>
                          </a:solidFill>
                          <a:latin typeface="Simplified Arabic"/>
                          <a:ea typeface="Times New Roman"/>
                          <a:cs typeface="Arial"/>
                        </a:rPr>
                        <a:t>اقل من </a:t>
                      </a:r>
                      <a:r>
                        <a:rPr kumimoji="0" lang="ar-IQ" sz="1200" b="1" kern="1200" dirty="0" smtClean="0">
                          <a:solidFill>
                            <a:schemeClr val="tx1"/>
                          </a:solidFill>
                          <a:latin typeface="Simplified Arabic"/>
                          <a:ea typeface="Times New Roman"/>
                          <a:cs typeface="Arial"/>
                        </a:rPr>
                        <a:t>الأقصى</a:t>
                      </a:r>
                      <a:endParaRPr kumimoji="0" lang="en-US" sz="1200" b="1" kern="1200" dirty="0">
                        <a:solidFill>
                          <a:schemeClr val="tx1"/>
                        </a:solidFill>
                        <a:latin typeface="Simplified Arabic"/>
                        <a:ea typeface="Times New Roman"/>
                        <a:cs typeface="Arial"/>
                      </a:endParaRPr>
                    </a:p>
                  </a:txBody>
                  <a:tcPr marL="68580" marR="68580" marT="0" marB="0"/>
                </a:tc>
              </a:tr>
            </a:tbl>
          </a:graphicData>
        </a:graphic>
      </p:graphicFrame>
      <p:sp>
        <p:nvSpPr>
          <p:cNvPr id="6" name="عنصر نائب للمحتوى 5"/>
          <p:cNvSpPr>
            <a:spLocks noGrp="1"/>
          </p:cNvSpPr>
          <p:nvPr>
            <p:ph sz="half" idx="2"/>
          </p:nvPr>
        </p:nvSpPr>
        <p:spPr>
          <a:xfrm>
            <a:off x="4178808" y="1600200"/>
            <a:ext cx="3520440" cy="4972072"/>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lvl="0" algn="justLow"/>
            <a:r>
              <a:rPr lang="ar-IQ" dirty="0" smtClean="0">
                <a:latin typeface="Arial" pitchFamily="34" charset="0"/>
                <a:cs typeface="Arial" pitchFamily="34" charset="0"/>
              </a:rPr>
              <a:t>تدريب تحمل اللاكتيك :ويهدف إلى زيادة قدرة المنظومات الحيوية وتحمل الألم الناتج عن الاكاسيد المتكونه .</a:t>
            </a:r>
            <a:endParaRPr lang="en-US" dirty="0" smtClean="0">
              <a:latin typeface="Arial" pitchFamily="34" charset="0"/>
              <a:cs typeface="Arial" pitchFamily="34" charset="0"/>
            </a:endParaRPr>
          </a:p>
          <a:p>
            <a:pPr lvl="0" algn="justLow"/>
            <a:r>
              <a:rPr lang="ar-IQ" dirty="0" smtClean="0">
                <a:latin typeface="Arial" pitchFamily="34" charset="0"/>
                <a:cs typeface="Arial" pitchFamily="34" charset="0"/>
              </a:rPr>
              <a:t>تدريب أنتاج اللاكتيك  ويهدف إلى زيادة معدل التمثيل اللاوكسجيني للطاقة .</a:t>
            </a:r>
            <a:endParaRPr lang="en-US" dirty="0" smtClean="0">
              <a:latin typeface="Arial" pitchFamily="34" charset="0"/>
              <a:cs typeface="Arial" pitchFamily="34" charset="0"/>
            </a:endParaRPr>
          </a:p>
          <a:p>
            <a:pPr algn="justLow"/>
            <a:r>
              <a:rPr lang="ar-IQ" dirty="0" smtClean="0">
                <a:latin typeface="Arial" pitchFamily="34" charset="0"/>
                <a:cs typeface="Arial" pitchFamily="34" charset="0"/>
              </a:rPr>
              <a:t>ج . تدريب القدرة العضلية </a:t>
            </a:r>
            <a:r>
              <a:rPr lang="ar-IQ" b="1" dirty="0" smtClean="0">
                <a:latin typeface="Arial" pitchFamily="34" charset="0"/>
                <a:cs typeface="Arial" pitchFamily="34" charset="0"/>
              </a:rPr>
              <a:t>:</a:t>
            </a:r>
            <a:r>
              <a:rPr lang="ar-IQ" dirty="0" smtClean="0">
                <a:latin typeface="Arial" pitchFamily="34" charset="0"/>
                <a:cs typeface="Arial" pitchFamily="34" charset="0"/>
              </a:rPr>
              <a:t> ويهدف إلى زيادة مقدار القدرة العضلية التي يستخدمها السباحون عند السباحة السريعة .هناك إرشادات يجب أن يتبعها المدربون عند تصميم البرامج التدريبية التي تهدف إلى تنمية السرعة بأنواعها الثلاث </a:t>
            </a:r>
            <a:endParaRPr lang="en-US" dirty="0" smtClean="0">
              <a:latin typeface="Arial" pitchFamily="34" charset="0"/>
              <a:cs typeface="Arial" pitchFamily="34" charset="0"/>
            </a:endParaRPr>
          </a:p>
          <a:p>
            <a:pPr algn="justLow"/>
            <a:endParaRPr lang="ar-IQ"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diamond(in)">
                                      <p:cBhvr>
                                        <p:cTn id="12" dur="2000"/>
                                        <p:tgtEl>
                                          <p:spTgt spid="6">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diamond(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diamond(in)">
                                      <p:cBhvr>
                                        <p:cTn id="22" dur="20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diamond(in)">
                                      <p:cBhvr>
                                        <p:cTn id="27" dur="20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amond(in)">
                                      <p:cBhvr>
                                        <p:cTn id="3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32000">
              <a:srgbClr val="FFFF00"/>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ctr">
            <a:normAutofit/>
          </a:bodyPr>
          <a:lstStyle/>
          <a:p>
            <a:pPr algn="ctr"/>
            <a:r>
              <a:rPr lang="ar-IQ" dirty="0" smtClean="0">
                <a:effectLst>
                  <a:glow rad="139700">
                    <a:schemeClr val="accent5">
                      <a:satMod val="175000"/>
                      <a:alpha val="40000"/>
                    </a:schemeClr>
                  </a:glow>
                </a:effectLst>
                <a:latin typeface="Arial" pitchFamily="34" charset="0"/>
                <a:cs typeface="Arial" pitchFamily="34" charset="0"/>
              </a:rPr>
              <a:t>تدريب العتبة الفارقة اللاأوكسجينية </a:t>
            </a:r>
            <a:endParaRPr lang="ar-IQ" dirty="0">
              <a:effectLst>
                <a:glow rad="139700">
                  <a:schemeClr val="accent5">
                    <a:satMod val="175000"/>
                    <a:alpha val="40000"/>
                  </a:schemeClr>
                </a:glow>
              </a:effectLst>
              <a:latin typeface="Arial" pitchFamily="34" charset="0"/>
              <a:cs typeface="Arial" pitchFamily="34" charset="0"/>
            </a:endParaRPr>
          </a:p>
        </p:txBody>
      </p:sp>
      <p:sp>
        <p:nvSpPr>
          <p:cNvPr id="3" name="عنصر نائب للمحتوى 2"/>
          <p:cNvSpPr>
            <a:spLocks noGrp="1"/>
          </p:cNvSpPr>
          <p:nvPr>
            <p:ph sz="half" idx="1"/>
          </p:nvPr>
        </p:nvSpPr>
        <p:spPr>
          <a:xfrm>
            <a:off x="457200" y="1600200"/>
            <a:ext cx="3520440" cy="5043510"/>
          </a:xfrm>
        </p:spPr>
        <p:txBody>
          <a:bodyPr>
            <a:normAutofit fontScale="70000" lnSpcReduction="20000"/>
          </a:bodyPr>
          <a:lstStyle/>
          <a:p>
            <a:pPr lvl="0" algn="justLow"/>
            <a:r>
              <a:rPr lang="ar-IQ" dirty="0" smtClean="0">
                <a:latin typeface="Arial" pitchFamily="34" charset="0"/>
                <a:cs typeface="Arial" pitchFamily="34" charset="0"/>
              </a:rPr>
              <a:t>مسافة المجموعات (2000-4000م) للسباحين الناشئين أو سباحة (25-40دقيقة) للآخرين .</a:t>
            </a:r>
            <a:endParaRPr lang="en-US" dirty="0" smtClean="0">
              <a:latin typeface="Arial" pitchFamily="34" charset="0"/>
              <a:cs typeface="Arial" pitchFamily="34" charset="0"/>
            </a:endParaRPr>
          </a:p>
          <a:p>
            <a:pPr lvl="0" algn="justLow"/>
            <a:r>
              <a:rPr lang="ar-IQ" dirty="0" smtClean="0">
                <a:latin typeface="Arial" pitchFamily="34" charset="0"/>
                <a:cs typeface="Arial" pitchFamily="34" charset="0"/>
              </a:rPr>
              <a:t>مسافة التكرارات : أي مسافة من (25-400م) .</a:t>
            </a:r>
            <a:endParaRPr lang="en-US" dirty="0" smtClean="0">
              <a:latin typeface="Arial" pitchFamily="34" charset="0"/>
              <a:cs typeface="Arial" pitchFamily="34" charset="0"/>
            </a:endParaRPr>
          </a:p>
          <a:p>
            <a:pPr lvl="0" algn="justLow"/>
            <a:r>
              <a:rPr lang="ar-IQ" dirty="0" smtClean="0">
                <a:latin typeface="Arial" pitchFamily="34" charset="0"/>
                <a:cs typeface="Arial" pitchFamily="34" charset="0"/>
              </a:rPr>
              <a:t>الراحات البينية : (10-30ثأنية ) .</a:t>
            </a:r>
            <a:endParaRPr lang="en-US" dirty="0" smtClean="0">
              <a:latin typeface="Arial" pitchFamily="34" charset="0"/>
              <a:cs typeface="Arial" pitchFamily="34" charset="0"/>
            </a:endParaRPr>
          </a:p>
          <a:p>
            <a:pPr lvl="0" algn="justLow"/>
            <a:r>
              <a:rPr lang="ar-IQ" dirty="0" smtClean="0">
                <a:latin typeface="Arial" pitchFamily="34" charset="0"/>
                <a:cs typeface="Arial" pitchFamily="34" charset="0"/>
              </a:rPr>
              <a:t>السرعة : سرعة العتبة الفارقة الخاصة لكل سباح , أقصى مجهود فوق المسافة لمجموعة كاملة .</a:t>
            </a:r>
            <a:endParaRPr lang="en-US" dirty="0" smtClean="0">
              <a:latin typeface="Arial" pitchFamily="34" charset="0"/>
              <a:cs typeface="Arial" pitchFamily="34" charset="0"/>
            </a:endParaRPr>
          </a:p>
          <a:p>
            <a:pPr algn="justLow"/>
            <a:r>
              <a:rPr lang="ar-IQ" dirty="0" smtClean="0">
                <a:latin typeface="Arial" pitchFamily="34" charset="0"/>
                <a:cs typeface="Arial" pitchFamily="34" charset="0"/>
              </a:rPr>
              <a:t>المسافة المتوقعة أسبوعيا : (1200-1600م) </a:t>
            </a:r>
            <a:endParaRPr lang="ar-IQ" dirty="0">
              <a:latin typeface="Arial" pitchFamily="34" charset="0"/>
              <a:cs typeface="Arial" pitchFamily="34" charset="0"/>
            </a:endParaRPr>
          </a:p>
        </p:txBody>
      </p:sp>
      <p:sp>
        <p:nvSpPr>
          <p:cNvPr id="4" name="عنصر نائب للمحتوى 3"/>
          <p:cNvSpPr>
            <a:spLocks noGrp="1"/>
          </p:cNvSpPr>
          <p:nvPr>
            <p:ph sz="half" idx="2"/>
          </p:nvPr>
        </p:nvSpPr>
        <p:spPr>
          <a:xfrm>
            <a:off x="4178808" y="1600201"/>
            <a:ext cx="3520440" cy="2400304"/>
          </a:xfrm>
        </p:spPr>
        <p:txBody>
          <a:bodyPr>
            <a:normAutofit fontScale="70000" lnSpcReduction="20000"/>
          </a:bodyPr>
          <a:lstStyle/>
          <a:p>
            <a:pPr algn="justLow"/>
            <a:r>
              <a:rPr lang="ar-IQ" dirty="0" smtClean="0">
                <a:latin typeface="Arial" pitchFamily="34" charset="0"/>
                <a:cs typeface="Arial" pitchFamily="34" charset="0"/>
              </a:rPr>
              <a:t>أن الغرض من هذا المستوى هو تنمية القدرة اللاأوكسجينية ولكي يحدث هذا التأثير يجب أن يعرف كل سباح سرعة السباحة الخاصة به والمتوافقة مع العتبة الفارقة اللاأوكسجينية . وأفضل طريقة لتحديدها اختبار الدم .ويقترح (ماجلشو) بعض الإرشادات المتوافقة مع بناء مجموعات تدريب العتبة الفارقة </a:t>
            </a:r>
            <a:endParaRPr lang="ar-IQ" dirty="0">
              <a:latin typeface="Arial" pitchFamily="34" charset="0"/>
              <a:cs typeface="Arial" pitchFamily="34" charset="0"/>
            </a:endParaRPr>
          </a:p>
        </p:txBody>
      </p:sp>
      <p:pic>
        <p:nvPicPr>
          <p:cNvPr id="1026" name="Picture 2" descr="C:\Documents and Settings\Administrator\Desktop\صور رياضية\CT0CAZW5Z4ACA6RDWQJCAPWWYO2CAGYR00LCA7EL87ZCA2I2H7SCARUZAY5CAZZK89ACATT9U3FCAS5U0F1CACDF2QQCA2N0914CAK3G2I0CAFD5ML8CAKF6R0ECAPU4HUBCAG5L8AZCAOS8CSTCAX7SB67.jpg"/>
          <p:cNvPicPr>
            <a:picLocks noChangeAspect="1" noChangeArrowheads="1"/>
          </p:cNvPicPr>
          <p:nvPr/>
        </p:nvPicPr>
        <p:blipFill>
          <a:blip r:embed="rId2"/>
          <a:srcRect/>
          <a:stretch>
            <a:fillRect/>
          </a:stretch>
        </p:blipFill>
        <p:spPr bwMode="auto">
          <a:xfrm>
            <a:off x="4429124" y="4143380"/>
            <a:ext cx="2786082" cy="185738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dissolve">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dissolve">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dissolve">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dissolv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dissolv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dissolve">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428728" y="320040"/>
            <a:ext cx="4929222" cy="1143000"/>
          </a:xfrm>
        </p:spPr>
        <p:style>
          <a:lnRef idx="1">
            <a:schemeClr val="accent6"/>
          </a:lnRef>
          <a:fillRef idx="2">
            <a:schemeClr val="accent6"/>
          </a:fillRef>
          <a:effectRef idx="1">
            <a:schemeClr val="accent6"/>
          </a:effectRef>
          <a:fontRef idx="minor">
            <a:schemeClr val="dk1"/>
          </a:fontRef>
        </p:style>
        <p:txBody>
          <a:bodyPr anchor="ctr"/>
          <a:lstStyle/>
          <a:p>
            <a:pPr algn="ctr"/>
            <a:r>
              <a:rPr lang="ar-IQ"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6">
                      <a:satMod val="175000"/>
                      <a:alpha val="40000"/>
                    </a:schemeClr>
                  </a:glow>
                </a:effectLst>
                <a:latin typeface="Arial" pitchFamily="34" charset="0"/>
                <a:cs typeface="Arial" pitchFamily="34" charset="0"/>
              </a:rPr>
              <a:t>تدريب تحمل الحمل الزائد </a:t>
            </a:r>
            <a:endParaRPr lang="ar-IQ"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6">
                    <a:satMod val="175000"/>
                    <a:alpha val="40000"/>
                  </a:schemeClr>
                </a:glow>
              </a:effectLst>
              <a:latin typeface="Arial" pitchFamily="34" charset="0"/>
              <a:cs typeface="Arial" pitchFamily="34" charset="0"/>
            </a:endParaRPr>
          </a:p>
        </p:txBody>
      </p:sp>
      <p:sp>
        <p:nvSpPr>
          <p:cNvPr id="3" name="عنصر نائب للمحتوى 2"/>
          <p:cNvSpPr>
            <a:spLocks noGrp="1"/>
          </p:cNvSpPr>
          <p:nvPr>
            <p:ph sz="half" idx="1"/>
          </p:nvPr>
        </p:nvSpPr>
        <p:spPr/>
        <p:style>
          <a:lnRef idx="1">
            <a:schemeClr val="dk1"/>
          </a:lnRef>
          <a:fillRef idx="2">
            <a:schemeClr val="dk1"/>
          </a:fillRef>
          <a:effectRef idx="1">
            <a:schemeClr val="dk1"/>
          </a:effectRef>
          <a:fontRef idx="minor">
            <a:schemeClr val="dk1"/>
          </a:fontRef>
        </p:style>
        <p:txBody>
          <a:bodyPr>
            <a:normAutofit fontScale="77500" lnSpcReduction="20000"/>
          </a:bodyPr>
          <a:lstStyle/>
          <a:p>
            <a:pPr lvl="0" algn="justLow"/>
            <a:r>
              <a:rPr lang="ar-IQ" dirty="0" smtClean="0">
                <a:latin typeface="Arial" pitchFamily="34" charset="0"/>
                <a:cs typeface="Arial" pitchFamily="34" charset="0"/>
              </a:rPr>
              <a:t>مسافة المجموعة : (1500م-2000م) للسباحين الناشئين ,(20-25)دقيقة سباحة للآخرين.</a:t>
            </a:r>
            <a:endParaRPr lang="en-US" dirty="0" smtClean="0">
              <a:latin typeface="Arial" pitchFamily="34" charset="0"/>
              <a:cs typeface="Arial" pitchFamily="34" charset="0"/>
            </a:endParaRPr>
          </a:p>
          <a:p>
            <a:pPr lvl="0" algn="justLow"/>
            <a:r>
              <a:rPr lang="ar-IQ" dirty="0" smtClean="0">
                <a:latin typeface="Arial" pitchFamily="34" charset="0"/>
                <a:cs typeface="Arial" pitchFamily="34" charset="0"/>
              </a:rPr>
              <a:t>مسافة التكرارات (25م-2000م) .</a:t>
            </a:r>
            <a:endParaRPr lang="en-US" dirty="0" smtClean="0">
              <a:latin typeface="Arial" pitchFamily="34" charset="0"/>
              <a:cs typeface="Arial" pitchFamily="34" charset="0"/>
            </a:endParaRPr>
          </a:p>
          <a:p>
            <a:pPr lvl="0" algn="justLow"/>
            <a:r>
              <a:rPr lang="ar-IQ" dirty="0" smtClean="0">
                <a:latin typeface="Arial" pitchFamily="34" charset="0"/>
                <a:cs typeface="Arial" pitchFamily="34" charset="0"/>
              </a:rPr>
              <a:t>الراحات الفترية :30ثأنية – 2دقيقة .</a:t>
            </a:r>
            <a:endParaRPr lang="en-US" dirty="0" smtClean="0">
              <a:latin typeface="Arial" pitchFamily="34" charset="0"/>
              <a:cs typeface="Arial" pitchFamily="34" charset="0"/>
            </a:endParaRPr>
          </a:p>
          <a:p>
            <a:pPr lvl="0" algn="justLow"/>
            <a:r>
              <a:rPr lang="ar-IQ" dirty="0" smtClean="0">
                <a:latin typeface="Arial" pitchFamily="34" charset="0"/>
                <a:cs typeface="Arial" pitchFamily="34" charset="0"/>
              </a:rPr>
              <a:t>السرعة : (1-2ثأنية) أسرع لكل ( 100م) عند مستوى العتبة الفارقة , أو سرعة مدى التحمل لمجموعة كاملة .</a:t>
            </a:r>
            <a:endParaRPr lang="en-US" dirty="0" smtClean="0">
              <a:latin typeface="Arial" pitchFamily="34" charset="0"/>
              <a:cs typeface="Arial" pitchFamily="34" charset="0"/>
            </a:endParaRPr>
          </a:p>
          <a:p>
            <a:pPr algn="justLow"/>
            <a:r>
              <a:rPr lang="ar-IQ" dirty="0" smtClean="0">
                <a:latin typeface="Arial" pitchFamily="34" charset="0"/>
                <a:cs typeface="Arial" pitchFamily="34" charset="0"/>
              </a:rPr>
              <a:t>المسافة الأسبوعية المقترحة : من (4000م-6000م) </a:t>
            </a:r>
            <a:endParaRPr lang="ar-IQ" dirty="0">
              <a:latin typeface="Arial" pitchFamily="34" charset="0"/>
              <a:cs typeface="Arial" pitchFamily="34" charset="0"/>
            </a:endParaRPr>
          </a:p>
        </p:txBody>
      </p:sp>
      <p:sp>
        <p:nvSpPr>
          <p:cNvPr id="4" name="عنصر نائب للمحتوى 3"/>
          <p:cNvSpPr>
            <a:spLocks noGrp="1"/>
          </p:cNvSpPr>
          <p:nvPr>
            <p:ph sz="half" idx="2"/>
          </p:nvPr>
        </p:nvSpPr>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lgn="justLow"/>
            <a:r>
              <a:rPr lang="ar-IQ" dirty="0" smtClean="0">
                <a:latin typeface="Arial" pitchFamily="34" charset="0"/>
                <a:cs typeface="Arial" pitchFamily="34" charset="0"/>
              </a:rPr>
              <a:t>هو عبارة عن السباحة فوق مستوى العتبة الفارقة اللاأوكسجينية للفرد بقليل , وهذا النوع من التدريب يعمل على تنمية مستوى </a:t>
            </a:r>
            <a:r>
              <a:rPr lang="ar-IQ" dirty="0" err="1" smtClean="0">
                <a:latin typeface="Arial" pitchFamily="34" charset="0"/>
                <a:cs typeface="Arial" pitchFamily="34" charset="0"/>
              </a:rPr>
              <a:t>الـ</a:t>
            </a:r>
            <a:r>
              <a:rPr lang="ar-IQ" dirty="0" smtClean="0">
                <a:latin typeface="Arial" pitchFamily="34" charset="0"/>
                <a:cs typeface="Arial" pitchFamily="34" charset="0"/>
              </a:rPr>
              <a:t>(</a:t>
            </a:r>
            <a:r>
              <a:rPr lang="en-US" dirty="0" smtClean="0">
                <a:latin typeface="Arial" pitchFamily="34" charset="0"/>
                <a:cs typeface="Arial" pitchFamily="34" charset="0"/>
              </a:rPr>
              <a:t>VO2max</a:t>
            </a:r>
            <a:r>
              <a:rPr lang="ar-IQ" dirty="0" smtClean="0">
                <a:latin typeface="Arial" pitchFamily="34" charset="0"/>
                <a:cs typeface="Arial" pitchFamily="34" charset="0"/>
              </a:rPr>
              <a:t>) . أن هذه الطريقة جيدة , ولكن لا يمكن استخدامها كثيرا لا القدرة الاوكسجينية للسباح يمكن أن تتأثر سلبيا بالحمل الزائد,ولهذا ينصح (ماجلثو) سباحي المجموعات العمرية بأن تكون مسافة المجموعة ما بين (3000م-4000م9 )</a:t>
            </a:r>
            <a:endParaRPr lang="en-US" dirty="0" smtClean="0">
              <a:latin typeface="Arial" pitchFamily="34" charset="0"/>
              <a:cs typeface="Arial" pitchFamily="34" charset="0"/>
            </a:endParaRPr>
          </a:p>
          <a:p>
            <a:pPr algn="justLow"/>
            <a:r>
              <a:rPr lang="ar-IQ" dirty="0" smtClean="0">
                <a:latin typeface="Arial" pitchFamily="34" charset="0"/>
                <a:cs typeface="Arial" pitchFamily="34" charset="0"/>
              </a:rPr>
              <a:t>حيث أن سرعات التدريب لهم اقل ويعطي بعض الإرشادات التي تساهم في تشكيل مجموعات لتدريب طريقة الحمل الزائد </a:t>
            </a:r>
            <a:endParaRPr lang="ar-IQ"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bg/>
                                          </p:spTgt>
                                        </p:tgtEl>
                                        <p:attrNameLst>
                                          <p:attrName>style.visibility</p:attrName>
                                        </p:attrNameLst>
                                      </p:cBhvr>
                                      <p:to>
                                        <p:strVal val="visible"/>
                                      </p:to>
                                    </p:set>
                                    <p:animEffect transition="in" filter="dissolve">
                                      <p:cBhvr>
                                        <p:cTn id="24" dur="500"/>
                                        <p:tgtEl>
                                          <p:spTgt spid="3">
                                            <p:bg/>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dissolve">
                                      <p:cBhvr>
                                        <p:cTn id="29" dur="500"/>
                                        <p:tgtEl>
                                          <p:spTgt spid="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dissolve">
                                      <p:cBhvr>
                                        <p:cTn id="34" dur="5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dissolve">
                                      <p:cBhvr>
                                        <p:cTn id="39" dur="500"/>
                                        <p:tgtEl>
                                          <p:spTgt spid="3">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dissolve">
                                      <p:cBhvr>
                                        <p:cTn id="44" dur="500"/>
                                        <p:tgtEl>
                                          <p:spTgt spid="3">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dissolve">
                                      <p:cBhvr>
                                        <p:cTn id="4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60000"/>
                <a:lumOff val="40000"/>
              </a:schemeClr>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txBody>
          <a:bodyPr anchor="ctr">
            <a:normAutofit fontScale="90000"/>
          </a:bodyPr>
          <a:lstStyle/>
          <a:p>
            <a:pPr algn="ctr"/>
            <a:r>
              <a:rPr lang="ar-IQ" dirty="0" smtClean="0">
                <a:effectLst>
                  <a:glow rad="228600">
                    <a:schemeClr val="accent5">
                      <a:satMod val="175000"/>
                      <a:alpha val="40000"/>
                    </a:schemeClr>
                  </a:glow>
                </a:effectLst>
                <a:latin typeface="Arial" pitchFamily="34" charset="0"/>
                <a:cs typeface="Arial" pitchFamily="34" charset="0"/>
              </a:rPr>
              <a:t>تعويض الكلايكوجين بعد النشاط البدني المستمر </a:t>
            </a:r>
            <a:endParaRPr lang="ar-IQ" dirty="0">
              <a:effectLst>
                <a:glow rad="228600">
                  <a:schemeClr val="accent5">
                    <a:satMod val="175000"/>
                    <a:alpha val="40000"/>
                  </a:schemeClr>
                </a:glow>
              </a:effectLst>
              <a:latin typeface="Arial" pitchFamily="34" charset="0"/>
              <a:cs typeface="Arial" pitchFamily="34" charset="0"/>
            </a:endParaRPr>
          </a:p>
        </p:txBody>
      </p:sp>
      <p:sp>
        <p:nvSpPr>
          <p:cNvPr id="6" name="عنصر نائب للمحتوى 5"/>
          <p:cNvSpPr>
            <a:spLocks noGrp="1"/>
          </p:cNvSpPr>
          <p:nvPr>
            <p:ph idx="1"/>
          </p:nvPr>
        </p:nvSpPr>
        <p:spPr/>
        <p:txBody>
          <a:bodyPr/>
          <a:lstStyle/>
          <a:p>
            <a:pPr algn="justLow"/>
            <a:r>
              <a:rPr lang="ar-IQ" dirty="0" smtClean="0">
                <a:latin typeface="Arial" pitchFamily="34" charset="0"/>
                <a:cs typeface="Arial" pitchFamily="34" charset="0"/>
              </a:rPr>
              <a:t>ويشمل هذا النوع الأنشطة التي تستمر فترة الأداء فيها لمدة ساعة أو أكثر مثل (السباحة مسافات طويلة – الركض –الدراجات ) ويحتاج الرياضي لتعويض الكلايكوجين تناول وجبات غذائية غنية بالكاربوهيدرات لمدة تزيد عن(48) ساعة(يومين) خلال فترة الاستشفاء وبدون ذلك فأن تعويض الكلايكوجين يتم بدرجة بدرجة قليلة جدا بعد (اليوم الثالث 9 , كما يساعد تناول الكاربوهيدرات على سرعة تعويض حوالي (60%) من مخزون الكلايكوجين خلال (10) ساعات , ومن الناحية العملية يجب أن يلاحظ المدرب دائما المحافظة على مستوى الكلايكوجين وتعويضه أولا بأول .</a:t>
            </a:r>
            <a:endParaRPr lang="en-US"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amond(in)">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35000">
              <a:srgbClr val="FF0000"/>
            </a:gs>
            <a:gs pos="17999">
              <a:srgbClr val="FEE7F2"/>
            </a:gs>
            <a:gs pos="36000">
              <a:srgbClr val="FAC77D"/>
            </a:gs>
            <a:gs pos="61000">
              <a:srgbClr val="FBA97D"/>
            </a:gs>
            <a:gs pos="82001">
              <a:srgbClr val="FBD49C"/>
            </a:gs>
            <a:gs pos="100000">
              <a:srgbClr val="FEE7F2"/>
            </a:gs>
          </a:gsLst>
          <a:lin ang="135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1">
                      <a:satMod val="175000"/>
                      <a:alpha val="40000"/>
                    </a:schemeClr>
                  </a:glow>
                  <a:reflection blurRad="12700" stA="28000" endPos="45000" dist="1000" dir="5400000" sy="-100000" algn="bl" rotWithShape="0"/>
                </a:effectLst>
                <a:latin typeface="Arial" pitchFamily="34" charset="0"/>
                <a:cs typeface="Arial" pitchFamily="34" charset="0"/>
              </a:rPr>
              <a:t>تعويض الكلايكوجين بعد النشاط البدني المتقطع ولفترة قصيرة </a:t>
            </a:r>
            <a:endParaRPr lang="ar-IQ"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1">
                    <a:satMod val="175000"/>
                    <a:alpha val="40000"/>
                  </a:schemeClr>
                </a:glow>
                <a:reflection blurRad="12700" stA="28000" endPos="45000" dist="1000" dir="5400000" sy="-100000" algn="bl" rotWithShape="0"/>
              </a:effectLst>
              <a:latin typeface="Arial" pitchFamily="34" charset="0"/>
              <a:cs typeface="Arial" pitchFamily="34" charset="0"/>
            </a:endParaRPr>
          </a:p>
        </p:txBody>
      </p:sp>
      <p:sp>
        <p:nvSpPr>
          <p:cNvPr id="3" name="عنصر نائب للمحتوى 2"/>
          <p:cNvSpPr>
            <a:spLocks noGrp="1"/>
          </p:cNvSpPr>
          <p:nvPr>
            <p:ph idx="1"/>
          </p:nvPr>
        </p:nvSpPr>
        <p:spPr>
          <a:xfrm>
            <a:off x="457200" y="1609416"/>
            <a:ext cx="7239000" cy="2319650"/>
          </a:xfrm>
        </p:spPr>
        <p:style>
          <a:lnRef idx="1">
            <a:schemeClr val="accent3"/>
          </a:lnRef>
          <a:fillRef idx="2">
            <a:schemeClr val="accent3"/>
          </a:fillRef>
          <a:effectRef idx="1">
            <a:schemeClr val="accent3"/>
          </a:effectRef>
          <a:fontRef idx="minor">
            <a:schemeClr val="dk1"/>
          </a:fontRef>
        </p:style>
        <p:txBody>
          <a:bodyPr/>
          <a:lstStyle/>
          <a:p>
            <a:r>
              <a:rPr lang="ar-IQ" dirty="0" smtClean="0">
                <a:latin typeface="Arial" pitchFamily="34" charset="0"/>
                <a:cs typeface="Arial" pitchFamily="34" charset="0"/>
              </a:rPr>
              <a:t>نجد ملاحظة  ذلك في تصفيات سباقات العاب القوى – السباحة والجمباز والمصارعة وكرة السلة وكرة اليد , فيتم تعويض كمية كبيرة من الكلايكوجين خلال (ساعتين) إثناء فترة الاستشفاء بعد تناول مواد غذائية غنية بالكاربوهيدرات ,ويتم تعويض الجزء الباقي خلال 24ساعة </a:t>
            </a:r>
            <a:endParaRPr lang="ar-IQ" dirty="0">
              <a:latin typeface="Arial" pitchFamily="34" charset="0"/>
              <a:cs typeface="Arial" pitchFamily="34" charset="0"/>
            </a:endParaRPr>
          </a:p>
        </p:txBody>
      </p:sp>
      <p:pic>
        <p:nvPicPr>
          <p:cNvPr id="2050" name="Picture 2" descr="C:\Documents and Settings\Administrator\Desktop\صور رياضية\G9ICALG6SRNCAG05RKOCAV4CKJCCAEONDB5CA1XB0AYCAHWVN2QCAMDQ36SCAUNO8R4CAQW78RHCACG3UAACAM3V5P0CAL22I91CAC278UDCA8GG6GVCAR4KFEJCA9SUWX0CAA2X0TLCANI6523CAA2JOAT.jpg"/>
          <p:cNvPicPr>
            <a:picLocks noChangeAspect="1" noChangeArrowheads="1"/>
          </p:cNvPicPr>
          <p:nvPr/>
        </p:nvPicPr>
        <p:blipFill>
          <a:blip r:embed="rId2"/>
          <a:srcRect/>
          <a:stretch>
            <a:fillRect/>
          </a:stretch>
        </p:blipFill>
        <p:spPr bwMode="auto">
          <a:xfrm>
            <a:off x="785786" y="4143380"/>
            <a:ext cx="3219469" cy="235745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ssolv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 to="" calcmode="lin" valueType="num">
                                      <p:cBhvr>
                                        <p:cTn id="22" dur="1" fill="hold"/>
                                        <p:tgtEl>
                                          <p:spTgt spid="20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320040"/>
            <a:ext cx="7242048" cy="822944"/>
          </a:xfrm>
        </p:spPr>
        <p:txBody>
          <a:bodyPr anchor="ctr">
            <a:normAutofit/>
          </a:bodyPr>
          <a:lstStyle/>
          <a:p>
            <a:pPr algn="ctr"/>
            <a:r>
              <a:rPr lang="ar-SA" dirty="0" smtClean="0">
                <a:solidFill>
                  <a:srgbClr val="FF0000"/>
                </a:solidFill>
                <a:effectLst>
                  <a:glow rad="228600">
                    <a:schemeClr val="accent6">
                      <a:satMod val="175000"/>
                      <a:alpha val="40000"/>
                    </a:schemeClr>
                  </a:glow>
                  <a:reflection blurRad="6350" stA="50000" endA="300" endPos="50000" dist="29997" dir="5400000" sy="-100000" algn="bl" rotWithShape="0"/>
                </a:effectLst>
                <a:latin typeface="Arial" pitchFamily="34" charset="0"/>
                <a:cs typeface="Arial" pitchFamily="34" charset="0"/>
              </a:rPr>
              <a:t>طـرق تـعـبـئة العـضـلات بالـكـلايـكـوجـين</a:t>
            </a:r>
            <a:endParaRPr lang="ar-IQ" dirty="0">
              <a:solidFill>
                <a:srgbClr val="FF0000"/>
              </a:solidFill>
              <a:effectLst>
                <a:glow rad="228600">
                  <a:schemeClr val="accent6">
                    <a:satMod val="175000"/>
                    <a:alpha val="40000"/>
                  </a:schemeClr>
                </a:glow>
                <a:reflection blurRad="6350" stA="50000" endA="300" endPos="50000" dist="29997" dir="5400000" sy="-100000" algn="bl" rotWithShape="0"/>
              </a:effectLst>
              <a:latin typeface="Arial" pitchFamily="34" charset="0"/>
              <a:cs typeface="Arial" pitchFamily="34" charset="0"/>
            </a:endParaRPr>
          </a:p>
        </p:txBody>
      </p:sp>
      <p:sp>
        <p:nvSpPr>
          <p:cNvPr id="5" name="عنصر نائب للمحتوى 4"/>
          <p:cNvSpPr>
            <a:spLocks noGrp="1"/>
          </p:cNvSpPr>
          <p:nvPr>
            <p:ph sz="half"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gn="justLow"/>
            <a:r>
              <a:rPr lang="ar-IQ" b="1" dirty="0" smtClean="0">
                <a:latin typeface="Arial" pitchFamily="34" charset="0"/>
                <a:cs typeface="Arial" pitchFamily="34" charset="0"/>
              </a:rPr>
              <a:t>الطريقة الثانية:</a:t>
            </a:r>
            <a:r>
              <a:rPr lang="ar-IQ" dirty="0" smtClean="0">
                <a:latin typeface="Arial" pitchFamily="34" charset="0"/>
                <a:cs typeface="Arial" pitchFamily="34" charset="0"/>
              </a:rPr>
              <a:t> تضم التمرين والغذاء قبل السباق ,فالعضلات المراد تخزينها تفرغ أولا عن طريق التمرين ذو الشدة العالية (الشديد) لمدة (3) أيام , ثم يتبع ذلك نظام غذائي معتمد على النشويات مع انخفاض مستوى شدة التمرين . وقد لوحظ من خلال الدراسات والأبحاث في هذه الطريقة مضاعفة مخزون الكلايكوجي العضلي (35غم/كغم) عضل </a:t>
            </a:r>
            <a:endParaRPr lang="ar-IQ" dirty="0">
              <a:latin typeface="Arial" pitchFamily="34" charset="0"/>
              <a:cs typeface="Arial" pitchFamily="34" charset="0"/>
            </a:endParaRPr>
          </a:p>
        </p:txBody>
      </p:sp>
      <p:sp>
        <p:nvSpPr>
          <p:cNvPr id="6" name="عنصر نائب للمحتوى 5"/>
          <p:cNvSpPr>
            <a:spLocks noGrp="1"/>
          </p:cNvSpPr>
          <p:nvPr>
            <p:ph sz="half" idx="2"/>
          </p:nvPr>
        </p:nvSpPr>
        <p:spPr>
          <a:xfrm>
            <a:off x="4178808" y="1285860"/>
            <a:ext cx="3520440" cy="2686056"/>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gn="justLow"/>
            <a:r>
              <a:rPr lang="ar-IQ" b="1" dirty="0" smtClean="0">
                <a:latin typeface="Arial" pitchFamily="34" charset="0"/>
                <a:cs typeface="Arial" pitchFamily="34" charset="0"/>
              </a:rPr>
              <a:t>الطريقة الأولى:</a:t>
            </a:r>
            <a:r>
              <a:rPr lang="ar-IQ" dirty="0" smtClean="0">
                <a:latin typeface="Arial" pitchFamily="34" charset="0"/>
                <a:cs typeface="Arial" pitchFamily="34" charset="0"/>
              </a:rPr>
              <a:t> يتعرض الرياضي لغذاء يحتوي على النشويات فقط قبل (3) أيام من السباق , وهذا يزيد مخزون العضلة من (15) إلى (25غم/كغم) عضل. مع خفض مستوى شدة التمرين في تلك الأيام الثلاثة </a:t>
            </a:r>
            <a:endParaRPr lang="ar-IQ" dirty="0">
              <a:latin typeface="Arial" pitchFamily="34" charset="0"/>
              <a:cs typeface="Arial" pitchFamily="34" charset="0"/>
            </a:endParaRPr>
          </a:p>
        </p:txBody>
      </p:sp>
      <p:pic>
        <p:nvPicPr>
          <p:cNvPr id="3074" name="Picture 2" descr="C:\Documents and Settings\Administrator\Desktop\صور رياضية\HSTCATRYQCKCA7KJSGLCA9WY1FCCAYYCZFFCAUZBRJUCANWHBJOCAOGN6SDCAM534S2CAYKSCLXCAOQCZTPCATLBLT6CA5DJ7V9CA9DD7I2CA2KD21TCASQWX8QCAUQYL5LCAUOC62DCAP2VJITCAFBHLI7.jpg"/>
          <p:cNvPicPr>
            <a:picLocks noChangeAspect="1" noChangeArrowheads="1"/>
          </p:cNvPicPr>
          <p:nvPr/>
        </p:nvPicPr>
        <p:blipFill>
          <a:blip r:embed="rId2"/>
          <a:srcRect/>
          <a:stretch>
            <a:fillRect/>
          </a:stretch>
        </p:blipFill>
        <p:spPr bwMode="auto">
          <a:xfrm>
            <a:off x="4214810" y="4143380"/>
            <a:ext cx="3429024" cy="221457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dissolve">
                                      <p:cBhvr>
                                        <p:cTn id="12" dur="500"/>
                                        <p:tgtEl>
                                          <p:spTgt spid="6">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dissolv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Effect transition="in" filter="diamond(in)">
                                      <p:cBhvr>
                                        <p:cTn id="22" dur="2000"/>
                                        <p:tgtEl>
                                          <p:spTgt spid="5">
                                            <p:bg/>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diamond(in)">
                                      <p:cBhvr>
                                        <p:cTn id="27" dur="20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P spid="6"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5143504" y="214290"/>
            <a:ext cx="3674594" cy="6643710"/>
          </a:xfrm>
        </p:spPr>
        <p:txBody>
          <a:bodyPr>
            <a:noAutofit/>
          </a:bodyPr>
          <a:lstStyle/>
          <a:p>
            <a:pPr algn="justLow"/>
            <a:r>
              <a:rPr lang="ar-IQ" sz="2400"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rPr>
              <a:t>الطريقة الثالثة : تعتمد هذه الطريقة على التمرين ونوعين من الغذاء ,وهنا لابد أن يبدأ بالتدريب القاسي لتفريغ العضلات من الكلايكوجين لمدة (3) أيام مع غذاء يحتوي على نشويات قليلة ولكنه غني بالمواد الدهنية والبروتينية , ثم يتبع ذلك تناول نشويات عالية (الثلاثة أيام) . وهنا لابد أن نتذكر بأن شدة التمرين تكون مرتفعة خلال الأيام الثلاثة الأولى التي اعتمد الرياضي فيها على الدهون والبروتين , وتقل شدة التمرين في الأيام الأخيرة عند الاعتماد على النشويات . وهذه الطريقة تزيد من كمية الكلايكوجين العضلي إلى حوالي (50) غرام لكل كغم في العضلة </a:t>
            </a:r>
            <a:endParaRPr lang="ar-IQ" sz="2400"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p:txBody>
      </p:sp>
      <p:pic>
        <p:nvPicPr>
          <p:cNvPr id="8" name="عنصر نائب للصورة 7" descr="vlcsnap-2012-01-07-12h19m40s176.png"/>
          <p:cNvPicPr>
            <a:picLocks noGrp="1" noChangeAspect="1"/>
          </p:cNvPicPr>
          <p:nvPr>
            <p:ph type="pic" idx="1"/>
          </p:nvPr>
        </p:nvPicPr>
        <p:blipFill>
          <a:blip r:embed="rId2"/>
          <a:stretch>
            <a:fillRect/>
          </a:stretch>
        </p:blipFill>
        <p:spPr>
          <a:xfrm>
            <a:off x="663682" y="1687517"/>
            <a:ext cx="4206240" cy="291321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ctr"/>
          <a:lstStyle/>
          <a:p>
            <a:pPr algn="ctr"/>
            <a:r>
              <a:rPr lang="ar-IQ" dirty="0" smtClean="0"/>
              <a:t>أنظمة إنتاج الطاقة</a:t>
            </a:r>
            <a:endParaRPr lang="ar-IQ" dirty="0"/>
          </a:p>
        </p:txBody>
      </p:sp>
      <p:graphicFrame>
        <p:nvGraphicFramePr>
          <p:cNvPr id="5" name="عنصر نائب للمحتوى 4"/>
          <p:cNvGraphicFramePr>
            <a:graphicFrameLocks noGrp="1"/>
          </p:cNvGraphicFramePr>
          <p:nvPr>
            <p:ph idx="1"/>
          </p:nvPr>
        </p:nvGraphicFramePr>
        <p:xfrm>
          <a:off x="457200" y="1609416"/>
          <a:ext cx="7239000" cy="484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sz="half" idx="1"/>
          </p:nvPr>
        </p:nvSpPr>
        <p:spPr>
          <a:xfrm>
            <a:off x="457200" y="357166"/>
            <a:ext cx="3686172" cy="5768997"/>
          </a:xfrm>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ar-IQ" sz="2400" b="1" dirty="0" smtClean="0">
                <a:latin typeface="Arial" pitchFamily="34" charset="0"/>
                <a:cs typeface="Arial" pitchFamily="34" charset="0"/>
              </a:rPr>
              <a:t>النظام الفوسفاجيني (</a:t>
            </a:r>
            <a:r>
              <a:rPr lang="en-US" sz="2400" b="1" dirty="0" smtClean="0">
                <a:latin typeface="Arial" pitchFamily="34" charset="0"/>
                <a:cs typeface="Arial" pitchFamily="34" charset="0"/>
              </a:rPr>
              <a:t>ATP _ CP SYSTEM </a:t>
            </a:r>
            <a:r>
              <a:rPr lang="ar-IQ" sz="2400" b="1" dirty="0" smtClean="0">
                <a:latin typeface="Arial" pitchFamily="34" charset="0"/>
                <a:cs typeface="Arial" pitchFamily="34" charset="0"/>
              </a:rPr>
              <a:t>)</a:t>
            </a:r>
          </a:p>
          <a:p>
            <a:endParaRPr lang="ar-IQ" sz="2400" b="1" dirty="0" smtClean="0">
              <a:latin typeface="Arial" pitchFamily="34" charset="0"/>
              <a:cs typeface="Arial" pitchFamily="34" charset="0"/>
            </a:endParaRPr>
          </a:p>
          <a:p>
            <a:pPr>
              <a:buNone/>
            </a:pPr>
            <a:endParaRPr lang="ar-IQ" sz="2400" b="1" dirty="0" smtClean="0">
              <a:latin typeface="Arial" pitchFamily="34" charset="0"/>
              <a:cs typeface="Arial" pitchFamily="34" charset="0"/>
            </a:endParaRPr>
          </a:p>
          <a:p>
            <a:r>
              <a:rPr lang="en-US" sz="2000" dirty="0" smtClean="0">
                <a:solidFill>
                  <a:srgbClr val="0070C0"/>
                </a:solidFill>
              </a:rPr>
              <a:t>PC              P +C + Energy</a:t>
            </a:r>
            <a:r>
              <a:rPr lang="en-US" dirty="0" smtClean="0">
                <a:solidFill>
                  <a:srgbClr val="0070C0"/>
                </a:solidFill>
              </a:rPr>
              <a:t>   </a:t>
            </a:r>
          </a:p>
          <a:p>
            <a:pPr>
              <a:buNone/>
            </a:pPr>
            <a:r>
              <a:rPr lang="ar-IQ" sz="2000" dirty="0" smtClean="0">
                <a:latin typeface="Arial" pitchFamily="34" charset="0"/>
                <a:cs typeface="Arial" pitchFamily="34" charset="0"/>
              </a:rPr>
              <a:t>                        </a:t>
            </a:r>
          </a:p>
          <a:p>
            <a:r>
              <a:rPr lang="ar-IQ" sz="2000" b="1" dirty="0" smtClean="0">
                <a:solidFill>
                  <a:srgbClr val="FF0000"/>
                </a:solidFill>
                <a:latin typeface="Arial" pitchFamily="34" charset="0"/>
                <a:cs typeface="Arial" pitchFamily="34" charset="0"/>
              </a:rPr>
              <a:t>                           كرياتين فوسفات</a:t>
            </a:r>
            <a:r>
              <a:rPr lang="en-US" sz="2000" b="1" dirty="0" smtClean="0">
                <a:solidFill>
                  <a:srgbClr val="FF0000"/>
                </a:solidFill>
                <a:latin typeface="Arial" pitchFamily="34" charset="0"/>
                <a:cs typeface="Arial" pitchFamily="34" charset="0"/>
              </a:rPr>
              <a:t>          </a:t>
            </a:r>
            <a:endParaRPr lang="ar-IQ" sz="2000" b="1" dirty="0" smtClean="0">
              <a:solidFill>
                <a:srgbClr val="FF0000"/>
              </a:solidFill>
              <a:latin typeface="Arial" pitchFamily="34" charset="0"/>
              <a:cs typeface="Arial" pitchFamily="34" charset="0"/>
            </a:endParaRPr>
          </a:p>
          <a:p>
            <a:pPr>
              <a:buNone/>
            </a:pPr>
            <a:r>
              <a:rPr lang="ar-IQ" sz="2000" b="1" dirty="0" smtClean="0">
                <a:solidFill>
                  <a:srgbClr val="FF0000"/>
                </a:solidFill>
                <a:latin typeface="Arial" pitchFamily="34" charset="0"/>
                <a:cs typeface="Arial" pitchFamily="34" charset="0"/>
              </a:rPr>
              <a:t>              طاقة  + كريتين + فوسفات</a:t>
            </a:r>
          </a:p>
          <a:p>
            <a:pPr>
              <a:buNone/>
            </a:pPr>
            <a:r>
              <a:rPr lang="en-US" sz="2000" dirty="0" smtClean="0">
                <a:solidFill>
                  <a:schemeClr val="accent4">
                    <a:lumMod val="75000"/>
                  </a:schemeClr>
                </a:solidFill>
              </a:rPr>
              <a:t>Energy + ADP + P            ATP</a:t>
            </a:r>
            <a:endParaRPr lang="ar-IQ" sz="2000" dirty="0" smtClean="0">
              <a:solidFill>
                <a:schemeClr val="accent4">
                  <a:lumMod val="75000"/>
                </a:schemeClr>
              </a:solidFill>
            </a:endParaRPr>
          </a:p>
          <a:p>
            <a:pPr>
              <a:buNone/>
            </a:pPr>
            <a:r>
              <a:rPr lang="ar-IQ" sz="2000" dirty="0" smtClean="0">
                <a:solidFill>
                  <a:srgbClr val="FF0000"/>
                </a:solidFill>
              </a:rPr>
              <a:t>طاقة +</a:t>
            </a:r>
            <a:r>
              <a:rPr lang="en-US" sz="2000" dirty="0" smtClean="0">
                <a:solidFill>
                  <a:srgbClr val="FF0000"/>
                </a:solidFill>
              </a:rPr>
              <a:t>+ ADP</a:t>
            </a:r>
            <a:r>
              <a:rPr lang="ar-IQ" sz="2000" dirty="0" smtClean="0">
                <a:solidFill>
                  <a:srgbClr val="FF0000"/>
                </a:solidFill>
              </a:rPr>
              <a:t>فوسفات        </a:t>
            </a:r>
            <a:r>
              <a:rPr lang="en-US" sz="2000" dirty="0" smtClean="0">
                <a:solidFill>
                  <a:srgbClr val="FF0000"/>
                </a:solidFill>
              </a:rPr>
              <a:t>ATP</a:t>
            </a:r>
            <a:endParaRPr lang="ar-IQ" sz="2000" dirty="0" smtClean="0">
              <a:solidFill>
                <a:srgbClr val="FF0000"/>
              </a:solidFill>
              <a:latin typeface="Arial" pitchFamily="34" charset="0"/>
              <a:cs typeface="Arial" pitchFamily="34" charset="0"/>
            </a:endParaRPr>
          </a:p>
          <a:p>
            <a:pPr>
              <a:buNone/>
            </a:pPr>
            <a:endParaRPr lang="ar-IQ" sz="2000" dirty="0" smtClean="0">
              <a:latin typeface="Arial" pitchFamily="34" charset="0"/>
              <a:cs typeface="Arial" pitchFamily="34" charset="0"/>
            </a:endParaRPr>
          </a:p>
          <a:p>
            <a:pPr>
              <a:buNone/>
            </a:pPr>
            <a:endParaRPr lang="en-US" sz="3600" dirty="0" smtClean="0">
              <a:latin typeface="Arial" pitchFamily="34" charset="0"/>
              <a:cs typeface="Arial" pitchFamily="34" charset="0"/>
            </a:endParaRPr>
          </a:p>
          <a:p>
            <a:pPr>
              <a:buNone/>
            </a:pPr>
            <a:r>
              <a:rPr lang="ar-IQ" dirty="0" smtClean="0"/>
              <a:t>                    </a:t>
            </a:r>
            <a:endParaRPr lang="ar-IQ" dirty="0"/>
          </a:p>
        </p:txBody>
      </p:sp>
      <p:sp>
        <p:nvSpPr>
          <p:cNvPr id="6" name="عنصر نائب للمحتوى 5"/>
          <p:cNvSpPr>
            <a:spLocks noGrp="1"/>
          </p:cNvSpPr>
          <p:nvPr>
            <p:ph sz="half" idx="2"/>
          </p:nvPr>
        </p:nvSpPr>
        <p:spPr>
          <a:xfrm>
            <a:off x="4178808" y="428605"/>
            <a:ext cx="4250844" cy="3357586"/>
          </a:xfrm>
        </p:spPr>
        <p:txBody>
          <a:bodyPr>
            <a:normAutofit lnSpcReduction="10000"/>
          </a:bodyPr>
          <a:lstStyle/>
          <a:p>
            <a:pPr lvl="0" algn="justLow"/>
            <a:r>
              <a:rPr lang="ar-IQ" b="1" dirty="0" smtClean="0">
                <a:effectLst>
                  <a:glow rad="139700">
                    <a:schemeClr val="accent3">
                      <a:satMod val="175000"/>
                      <a:alpha val="40000"/>
                    </a:schemeClr>
                  </a:glow>
                </a:effectLst>
                <a:latin typeface="Arial" pitchFamily="34" charset="0"/>
                <a:cs typeface="Arial" pitchFamily="34" charset="0"/>
              </a:rPr>
              <a:t>نظم الطاقة اللاأوكسجينية : </a:t>
            </a:r>
            <a:endParaRPr lang="en-US" dirty="0" smtClean="0">
              <a:effectLst>
                <a:glow rad="139700">
                  <a:schemeClr val="accent3">
                    <a:satMod val="175000"/>
                    <a:alpha val="40000"/>
                  </a:schemeClr>
                </a:glow>
              </a:effectLst>
              <a:latin typeface="Arial" pitchFamily="34" charset="0"/>
              <a:cs typeface="Arial" pitchFamily="34" charset="0"/>
            </a:endParaRPr>
          </a:p>
          <a:p>
            <a:pPr algn="justLow"/>
            <a:r>
              <a:rPr lang="ar-IQ" dirty="0" smtClean="0">
                <a:latin typeface="Arial" pitchFamily="34" charset="0"/>
                <a:cs typeface="Arial" pitchFamily="34" charset="0"/>
              </a:rPr>
              <a:t>  هي النظم التي يتم فيها إعادة تكوين ثلاثي فوسفات الأدينوسين (</a:t>
            </a:r>
            <a:r>
              <a:rPr lang="en-US" dirty="0" smtClean="0">
                <a:latin typeface="Arial" pitchFamily="34" charset="0"/>
                <a:cs typeface="Arial" pitchFamily="34" charset="0"/>
              </a:rPr>
              <a:t>ATP </a:t>
            </a:r>
            <a:r>
              <a:rPr lang="ar-IQ" dirty="0" smtClean="0">
                <a:latin typeface="Arial" pitchFamily="34" charset="0"/>
                <a:cs typeface="Arial" pitchFamily="34" charset="0"/>
              </a:rPr>
              <a:t>) لتحرير الطاقة اللازمة للنشاط البدني من خلال تفاعلات كيميائية بدون الحاجة لوجود الأوكسجين, وهذه النظم هي</a:t>
            </a:r>
            <a:endParaRPr lang="ar-IQ" dirty="0">
              <a:latin typeface="Arial" pitchFamily="34" charset="0"/>
              <a:cs typeface="Arial" pitchFamily="34" charset="0"/>
            </a:endParaRPr>
          </a:p>
        </p:txBody>
      </p:sp>
      <p:cxnSp>
        <p:nvCxnSpPr>
          <p:cNvPr id="9" name="رابط كسهم مستقيم 8"/>
          <p:cNvCxnSpPr/>
          <p:nvPr/>
        </p:nvCxnSpPr>
        <p:spPr>
          <a:xfrm>
            <a:off x="1142976" y="2141528"/>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rot="5400000">
            <a:off x="1143770" y="321389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رابط كسهم مستقيم 14"/>
          <p:cNvCxnSpPr/>
          <p:nvPr/>
        </p:nvCxnSpPr>
        <p:spPr>
          <a:xfrm>
            <a:off x="2928926" y="3857628"/>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7" name="Picture 3" descr="C:\Documents and Settings\Administrator\Desktop\صور رياضية\BI9CAP3HXWDCAJR7IEOCAV3ZY99CAALYEMRCA80FYXQCACFYLK0CAUBH07QCAKKC9W6CAO62KDHCA1D375MCAUNDBSZCAGMRD0VCAFEL3FDCA1UQJRBCALVZR7CCAZST96GCA19ZHQUCAQKGWVJCAM4Y8KN.jpg"/>
          <p:cNvPicPr>
            <a:picLocks noChangeAspect="1" noChangeArrowheads="1"/>
          </p:cNvPicPr>
          <p:nvPr/>
        </p:nvPicPr>
        <p:blipFill>
          <a:blip r:embed="rId2"/>
          <a:srcRect/>
          <a:stretch>
            <a:fillRect/>
          </a:stretch>
        </p:blipFill>
        <p:spPr bwMode="auto">
          <a:xfrm>
            <a:off x="4786314" y="3571876"/>
            <a:ext cx="2786082" cy="2500329"/>
          </a:xfrm>
          <a:prstGeom prst="rect">
            <a:avLst/>
          </a:prstGeom>
          <a:noFill/>
        </p:spPr>
      </p:pic>
      <p:cxnSp>
        <p:nvCxnSpPr>
          <p:cNvPr id="19" name="رابط كسهم مستقيم 18"/>
          <p:cNvCxnSpPr/>
          <p:nvPr/>
        </p:nvCxnSpPr>
        <p:spPr>
          <a:xfrm rot="10800000">
            <a:off x="1214414" y="4214818"/>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to="" calcmode="lin" valueType="num">
                                      <p:cBhvr>
                                        <p:cTn id="7" dur="1" fill="hold"/>
                                        <p:tgtEl>
                                          <p:spTgt spid="102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Effect transition="in" filter="blinds(horizontal)">
                                      <p:cBhvr>
                                        <p:cTn id="22" dur="500"/>
                                        <p:tgtEl>
                                          <p:spTgt spid="5">
                                            <p:bg/>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blinds(horizontal)">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blinds(horizontal)">
                                      <p:cBhvr>
                                        <p:cTn id="32" dur="5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blinds(horizontal)">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blinds(horizontal)">
                                      <p:cBhvr>
                                        <p:cTn id="42" dur="500"/>
                                        <p:tgtEl>
                                          <p:spTgt spid="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Effect transition="in" filter="blinds(horizontal)">
                                      <p:cBhvr>
                                        <p:cTn id="47" dur="500"/>
                                        <p:tgtEl>
                                          <p:spTgt spid="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
                                            <p:txEl>
                                              <p:pRg st="7" end="7"/>
                                            </p:txEl>
                                          </p:spTgt>
                                        </p:tgtEl>
                                        <p:attrNameLst>
                                          <p:attrName>style.visibility</p:attrName>
                                        </p:attrNameLst>
                                      </p:cBhvr>
                                      <p:to>
                                        <p:strVal val="visible"/>
                                      </p:to>
                                    </p:set>
                                    <p:animEffect transition="in" filter="blinds(horizontal)">
                                      <p:cBhvr>
                                        <p:cTn id="52" dur="500"/>
                                        <p:tgtEl>
                                          <p:spTgt spid="5">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
                                            <p:txEl>
                                              <p:pRg st="8" end="8"/>
                                            </p:txEl>
                                          </p:spTgt>
                                        </p:tgtEl>
                                        <p:attrNameLst>
                                          <p:attrName>style.visibility</p:attrName>
                                        </p:attrNameLst>
                                      </p:cBhvr>
                                      <p:to>
                                        <p:strVal val="visible"/>
                                      </p:to>
                                    </p:set>
                                    <p:animEffect transition="in" filter="blinds(horizontal)">
                                      <p:cBhvr>
                                        <p:cTn id="57" dur="500"/>
                                        <p:tgtEl>
                                          <p:spTgt spid="5">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linds(horizontal)">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txBody>
          <a:bodyPr anchor="ctr">
            <a:normAutofit fontScale="90000"/>
          </a:bodyPr>
          <a:lstStyle/>
          <a:p>
            <a:r>
              <a:rPr lang="ar-IQ" dirty="0" smtClean="0">
                <a:latin typeface="Arial" pitchFamily="34" charset="0"/>
                <a:cs typeface="Arial" pitchFamily="34" charset="0"/>
              </a:rPr>
              <a:t>نظام حامض اللاكتيك (</a:t>
            </a:r>
            <a:r>
              <a:rPr lang="en-US" sz="2700" dirty="0" smtClean="0">
                <a:latin typeface="Arial" pitchFamily="34" charset="0"/>
                <a:cs typeface="Arial" pitchFamily="34" charset="0"/>
              </a:rPr>
              <a:t>Lactic Acid system </a:t>
            </a:r>
            <a:r>
              <a:rPr lang="ar-IQ" sz="2700" dirty="0" smtClean="0">
                <a:latin typeface="Arial" pitchFamily="34" charset="0"/>
                <a:cs typeface="Arial" pitchFamily="34" charset="0"/>
              </a:rPr>
              <a:t> </a:t>
            </a:r>
            <a:r>
              <a:rPr lang="ar-IQ" dirty="0" smtClean="0">
                <a:latin typeface="Arial" pitchFamily="34" charset="0"/>
                <a:cs typeface="Arial" pitchFamily="34" charset="0"/>
              </a:rPr>
              <a:t>)</a:t>
            </a:r>
            <a:endParaRPr lang="ar-IQ" dirty="0">
              <a:latin typeface="Arial" pitchFamily="34" charset="0"/>
              <a:cs typeface="Arial" pitchFamily="34" charset="0"/>
            </a:endParaRPr>
          </a:p>
        </p:txBody>
      </p:sp>
      <p:sp>
        <p:nvSpPr>
          <p:cNvPr id="6" name="عنصر نائب للمحتوى 5"/>
          <p:cNvSpPr>
            <a:spLocks noGrp="1"/>
          </p:cNvSpPr>
          <p:nvPr>
            <p:ph idx="1"/>
          </p:nvPr>
        </p:nvSpPr>
        <p:spPr>
          <a:xfrm>
            <a:off x="457200" y="1609416"/>
            <a:ext cx="7239000" cy="3819848"/>
          </a:xfrm>
        </p:spPr>
        <p:txBody>
          <a:bodyPr/>
          <a:lstStyle/>
          <a:p>
            <a:pPr algn="justLow"/>
            <a:r>
              <a:rPr lang="ar-IQ" dirty="0" smtClean="0">
                <a:latin typeface="Arial" pitchFamily="34" charset="0"/>
                <a:cs typeface="Arial" pitchFamily="34" charset="0"/>
              </a:rPr>
              <a:t>إن هذا النظام معروف بالتحليل السكري اللااوكسجيني وهذا يشير إلى تحويل السكر إلى كلوكوز بدون توافر الأوكسجين الإنتاج (</a:t>
            </a:r>
            <a:r>
              <a:rPr lang="en-US" dirty="0" smtClean="0">
                <a:latin typeface="Arial" pitchFamily="34" charset="0"/>
                <a:cs typeface="Arial" pitchFamily="34" charset="0"/>
              </a:rPr>
              <a:t>ATP</a:t>
            </a:r>
            <a:r>
              <a:rPr lang="ar-IQ" dirty="0" smtClean="0">
                <a:latin typeface="Arial" pitchFamily="34" charset="0"/>
                <a:cs typeface="Arial" pitchFamily="34" charset="0"/>
              </a:rPr>
              <a:t>) بسبب متطلبات الطاقة العالية التي تزيد عن معدل إنتاج نظام الأكسدة , لأن الحامض البيروفيكي المنتج أولاً يتحول إلى حامض لاكتيكي , وتراكم هذا الحامض يسبب التعب العضلي الموضعي , كما أن عدداً قليلاً من (</a:t>
            </a:r>
            <a:r>
              <a:rPr lang="en-US" dirty="0" smtClean="0">
                <a:latin typeface="Arial" pitchFamily="34" charset="0"/>
                <a:cs typeface="Arial" pitchFamily="34" charset="0"/>
              </a:rPr>
              <a:t>ATP</a:t>
            </a:r>
            <a:r>
              <a:rPr lang="ar-IQ" dirty="0" smtClean="0">
                <a:latin typeface="Arial" pitchFamily="34" charset="0"/>
                <a:cs typeface="Arial" pitchFamily="34" charset="0"/>
              </a:rPr>
              <a:t>) يمكن تشكيله من تفكيك السكر بهذه الطريقة عندما يقارن بما ينتج بتوافر الأوكسجين.</a:t>
            </a:r>
            <a:endParaRPr lang="en-US" dirty="0" smtClean="0">
              <a:latin typeface="Arial" pitchFamily="34" charset="0"/>
              <a:cs typeface="Arial" pitchFamily="34" charset="0"/>
            </a:endParaRPr>
          </a:p>
          <a:p>
            <a:pPr algn="justLow"/>
            <a:endParaRPr lang="ar-IQ"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amond(in)">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ctr"/>
          <a:lstStyle/>
          <a:p>
            <a:pPr algn="ctr"/>
            <a:r>
              <a:rPr lang="ar-SA" dirty="0" smtClean="0">
                <a:latin typeface="Arial" pitchFamily="34" charset="0"/>
                <a:cs typeface="Arial" pitchFamily="34" charset="0"/>
              </a:rPr>
              <a:t>نظام أنتاج الطاقة الأوكسجيني</a:t>
            </a:r>
            <a:endParaRPr lang="ar-IQ" dirty="0">
              <a:latin typeface="Arial" pitchFamily="34" charset="0"/>
              <a:cs typeface="Arial" pitchFamily="34" charset="0"/>
            </a:endParaRPr>
          </a:p>
        </p:txBody>
      </p:sp>
      <p:sp>
        <p:nvSpPr>
          <p:cNvPr id="3" name="عنصر نائب للمحتوى 2"/>
          <p:cNvSpPr>
            <a:spLocks noGrp="1"/>
          </p:cNvSpPr>
          <p:nvPr>
            <p:ph idx="1"/>
          </p:nvPr>
        </p:nvSpPr>
        <p:spPr/>
        <p:txBody>
          <a:bodyPr>
            <a:normAutofit lnSpcReduction="10000"/>
          </a:bodyPr>
          <a:lstStyle/>
          <a:p>
            <a:pPr algn="justLow"/>
            <a:r>
              <a:rPr lang="ar-SA" dirty="0" smtClean="0">
                <a:latin typeface="Arial" pitchFamily="34" charset="0"/>
                <a:cs typeface="Arial" pitchFamily="34" charset="0"/>
              </a:rPr>
              <a:t>وهو النظام الذي يتم فيه إنتاج الطاقة بوجود الأوكسجين ويحدث في التدريبات التي تكون شدتها أقل من (80%) من أفضل انجاز أو يصل في</a:t>
            </a:r>
            <a:r>
              <a:rPr lang="ar-IQ" dirty="0" smtClean="0">
                <a:latin typeface="Arial" pitchFamily="34" charset="0"/>
                <a:cs typeface="Arial" pitchFamily="34" charset="0"/>
              </a:rPr>
              <a:t>ه</a:t>
            </a:r>
            <a:r>
              <a:rPr lang="ar-SA" dirty="0" smtClean="0">
                <a:latin typeface="Arial" pitchFamily="34" charset="0"/>
                <a:cs typeface="Arial" pitchFamily="34" charset="0"/>
              </a:rPr>
              <a:t> معدل ضربات القلب إلى حوالي أقل من (160) ضربة في الدقيقة , ويستمر لفترة من (5 دقائق حتى عدة ساعات ) ويتم أنتاج الطاقة في داخل الألياف العضلية في المايتوكندريا (بيوت الطاقة ) حيث توجد في السلسلة التنفسية الهوائية التي تتكون من مجموعة من الإنزيمات الهوائية , ويستخدم هذا النظام ثلاث مصادر من المواد الغذائية لإعادة تكوين </a:t>
            </a:r>
            <a:r>
              <a:rPr lang="en-US" dirty="0" smtClean="0">
                <a:latin typeface="Arial" pitchFamily="34" charset="0"/>
                <a:cs typeface="Arial" pitchFamily="34" charset="0"/>
              </a:rPr>
              <a:t>ATP </a:t>
            </a:r>
            <a:r>
              <a:rPr lang="ar-SA" dirty="0" smtClean="0">
                <a:latin typeface="Arial" pitchFamily="34" charset="0"/>
                <a:cs typeface="Arial" pitchFamily="34" charset="0"/>
              </a:rPr>
              <a:t> وهي الكربوهيدرات ويتمثل في الجلوكوز الذي مصدرة الحبيبات الكلايكوجينية المخزونة في الليف العضلي والكبد وجلوكوز الدم وفي الدهون ويتمثل في الحوامض الدهني</a:t>
            </a:r>
            <a:r>
              <a:rPr lang="ar-IQ" dirty="0" smtClean="0">
                <a:latin typeface="Arial" pitchFamily="34" charset="0"/>
                <a:cs typeface="Arial" pitchFamily="34" charset="0"/>
              </a:rPr>
              <a:t>ه</a:t>
            </a:r>
            <a:r>
              <a:rPr lang="ar-SA" dirty="0" smtClean="0">
                <a:latin typeface="Arial" pitchFamily="34" charset="0"/>
                <a:cs typeface="Arial" pitchFamily="34" charset="0"/>
              </a:rPr>
              <a:t> التي مصدرها الشحم المخزون في الليف العضلي والحوامض الدهني</a:t>
            </a:r>
            <a:r>
              <a:rPr lang="ar-IQ" dirty="0" smtClean="0">
                <a:latin typeface="Arial" pitchFamily="34" charset="0"/>
                <a:cs typeface="Arial" pitchFamily="34" charset="0"/>
              </a:rPr>
              <a:t>ه</a:t>
            </a:r>
            <a:r>
              <a:rPr lang="ar-SA" dirty="0" smtClean="0">
                <a:latin typeface="Arial" pitchFamily="34" charset="0"/>
                <a:cs typeface="Arial" pitchFamily="34" charset="0"/>
              </a:rPr>
              <a:t> الحرة في الدم وفي البروتين يتمثل في الأحماض الأميني</a:t>
            </a:r>
            <a:r>
              <a:rPr lang="ar-IQ" dirty="0" smtClean="0">
                <a:latin typeface="Arial" pitchFamily="34" charset="0"/>
                <a:cs typeface="Arial" pitchFamily="34" charset="0"/>
              </a:rPr>
              <a:t>ه</a:t>
            </a:r>
            <a:endParaRPr lang="ar-IQ"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chor="ctr">
            <a:normAutofit/>
          </a:bodyPr>
          <a:lstStyle/>
          <a:p>
            <a:pPr algn="ctr"/>
            <a:r>
              <a:rPr lang="ar-IQ" dirty="0" smtClean="0">
                <a:latin typeface="Arial" pitchFamily="34" charset="0"/>
                <a:cs typeface="Arial" pitchFamily="34" charset="0"/>
              </a:rPr>
              <a:t>مميزات نظام الطاقة الاوكسجيني</a:t>
            </a:r>
            <a:endParaRPr lang="ar-IQ" dirty="0">
              <a:latin typeface="Arial" pitchFamily="34" charset="0"/>
              <a:cs typeface="Arial" pitchFamily="34" charset="0"/>
            </a:endParaRPr>
          </a:p>
        </p:txBody>
      </p:sp>
      <p:sp>
        <p:nvSpPr>
          <p:cNvPr id="3" name="عنصر نائب للمحتوى 2"/>
          <p:cNvSpPr>
            <a:spLocks noGrp="1"/>
          </p:cNvSpPr>
          <p:nvPr>
            <p:ph idx="1"/>
          </p:nvPr>
        </p:nvSpPr>
        <p:spPr>
          <a:gradFill>
            <a:gsLst>
              <a:gs pos="0">
                <a:srgbClr val="FF0000"/>
              </a:gs>
              <a:gs pos="17999">
                <a:srgbClr val="FEE7F2"/>
              </a:gs>
              <a:gs pos="36000">
                <a:srgbClr val="FAC77D"/>
              </a:gs>
              <a:gs pos="61000">
                <a:srgbClr val="FBA97D"/>
              </a:gs>
              <a:gs pos="82001">
                <a:srgbClr val="FBD49C"/>
              </a:gs>
              <a:gs pos="100000">
                <a:srgbClr val="FEE7F2"/>
              </a:gs>
            </a:gsLst>
            <a:lin ang="5400000" scaled="0"/>
          </a:gradFill>
        </p:spPr>
        <p:txBody>
          <a:bodyPr>
            <a:normAutofit fontScale="92500" lnSpcReduction="10000"/>
          </a:bodyPr>
          <a:lstStyle/>
          <a:p>
            <a:pPr lvl="0"/>
            <a:r>
              <a:rPr lang="ar-IQ" dirty="0" smtClean="0">
                <a:effectLst>
                  <a:glow rad="63500">
                    <a:schemeClr val="accent3">
                      <a:satMod val="175000"/>
                      <a:alpha val="40000"/>
                    </a:schemeClr>
                  </a:glow>
                </a:effectLst>
                <a:latin typeface="Arial" pitchFamily="34" charset="0"/>
                <a:cs typeface="Arial" pitchFamily="34" charset="0"/>
              </a:rPr>
              <a:t>يعتمد على وجود الأوكسجين في أنتاج الطاقة .</a:t>
            </a:r>
            <a:endParaRPr lang="en-US" dirty="0" smtClean="0">
              <a:effectLst>
                <a:glow rad="63500">
                  <a:schemeClr val="accent3">
                    <a:satMod val="175000"/>
                    <a:alpha val="40000"/>
                  </a:schemeClr>
                </a:glow>
              </a:effectLst>
              <a:latin typeface="Arial" pitchFamily="34" charset="0"/>
              <a:cs typeface="Arial" pitchFamily="34" charset="0"/>
            </a:endParaRPr>
          </a:p>
          <a:p>
            <a:pPr lvl="0"/>
            <a:r>
              <a:rPr lang="ar-IQ" dirty="0" smtClean="0">
                <a:effectLst>
                  <a:glow rad="63500">
                    <a:schemeClr val="accent3">
                      <a:satMod val="175000"/>
                      <a:alpha val="40000"/>
                    </a:schemeClr>
                  </a:glow>
                </a:effectLst>
                <a:latin typeface="Arial" pitchFamily="34" charset="0"/>
                <a:cs typeface="Arial" pitchFamily="34" charset="0"/>
              </a:rPr>
              <a:t>يعمل في الفعاليات ذات الشدة المعتدلة ولفترات زمنية طويلة تتراوح ما بين (3د _ 3ساعات ) أو أكثر . </a:t>
            </a:r>
            <a:endParaRPr lang="en-US" dirty="0" smtClean="0">
              <a:effectLst>
                <a:glow rad="63500">
                  <a:schemeClr val="accent3">
                    <a:satMod val="175000"/>
                    <a:alpha val="40000"/>
                  </a:schemeClr>
                </a:glow>
              </a:effectLst>
              <a:latin typeface="Arial" pitchFamily="34" charset="0"/>
              <a:cs typeface="Arial" pitchFamily="34" charset="0"/>
            </a:endParaRPr>
          </a:p>
          <a:p>
            <a:pPr lvl="0"/>
            <a:r>
              <a:rPr lang="ar-IQ" dirty="0" smtClean="0">
                <a:effectLst>
                  <a:glow rad="63500">
                    <a:schemeClr val="accent3">
                      <a:satMod val="175000"/>
                      <a:alpha val="40000"/>
                    </a:schemeClr>
                  </a:glow>
                </a:effectLst>
                <a:latin typeface="Arial" pitchFamily="34" charset="0"/>
                <a:cs typeface="Arial" pitchFamily="34" charset="0"/>
              </a:rPr>
              <a:t>تستخدم الكاربوهيدرات لإنتاج الطاقة عن طريق الأكسدة باستخدام (</a:t>
            </a:r>
            <a:r>
              <a:rPr lang="en-US" dirty="0" smtClean="0">
                <a:effectLst>
                  <a:glow rad="63500">
                    <a:schemeClr val="accent3">
                      <a:satMod val="175000"/>
                      <a:alpha val="40000"/>
                    </a:schemeClr>
                  </a:glow>
                </a:effectLst>
                <a:latin typeface="Arial" pitchFamily="34" charset="0"/>
                <a:cs typeface="Arial" pitchFamily="34" charset="0"/>
              </a:rPr>
              <a:t>O2</a:t>
            </a:r>
            <a:r>
              <a:rPr lang="ar-IQ" dirty="0" smtClean="0">
                <a:effectLst>
                  <a:glow rad="63500">
                    <a:schemeClr val="accent3">
                      <a:satMod val="175000"/>
                      <a:alpha val="40000"/>
                    </a:schemeClr>
                  </a:glow>
                </a:effectLst>
                <a:latin typeface="Arial" pitchFamily="34" charset="0"/>
                <a:cs typeface="Arial" pitchFamily="34" charset="0"/>
              </a:rPr>
              <a:t> ) . </a:t>
            </a:r>
            <a:endParaRPr lang="en-US" dirty="0" smtClean="0">
              <a:effectLst>
                <a:glow rad="63500">
                  <a:schemeClr val="accent3">
                    <a:satMod val="175000"/>
                    <a:alpha val="40000"/>
                  </a:schemeClr>
                </a:glow>
              </a:effectLst>
              <a:latin typeface="Arial" pitchFamily="34" charset="0"/>
              <a:cs typeface="Arial" pitchFamily="34" charset="0"/>
            </a:endParaRPr>
          </a:p>
          <a:p>
            <a:pPr lvl="0"/>
            <a:r>
              <a:rPr lang="ar-IQ" dirty="0" smtClean="0">
                <a:effectLst>
                  <a:glow rad="63500">
                    <a:schemeClr val="accent3">
                      <a:satMod val="175000"/>
                      <a:alpha val="40000"/>
                    </a:schemeClr>
                  </a:glow>
                </a:effectLst>
                <a:latin typeface="Arial" pitchFamily="34" charset="0"/>
                <a:cs typeface="Arial" pitchFamily="34" charset="0"/>
              </a:rPr>
              <a:t>تستخدم الدهون والبروتينات في أحيان نادرة جدا لإنتاج الطاقة . </a:t>
            </a:r>
            <a:endParaRPr lang="en-US" dirty="0" smtClean="0">
              <a:effectLst>
                <a:glow rad="63500">
                  <a:schemeClr val="accent3">
                    <a:satMod val="175000"/>
                    <a:alpha val="40000"/>
                  </a:schemeClr>
                </a:glow>
              </a:effectLst>
              <a:latin typeface="Arial" pitchFamily="34" charset="0"/>
              <a:cs typeface="Arial" pitchFamily="34" charset="0"/>
            </a:endParaRPr>
          </a:p>
          <a:p>
            <a:pPr lvl="0"/>
            <a:r>
              <a:rPr lang="ar-IQ" dirty="0" smtClean="0">
                <a:effectLst>
                  <a:glow rad="63500">
                    <a:schemeClr val="accent3">
                      <a:satMod val="175000"/>
                      <a:alpha val="40000"/>
                    </a:schemeClr>
                  </a:glow>
                </a:effectLst>
                <a:latin typeface="Arial" pitchFamily="34" charset="0"/>
                <a:cs typeface="Arial" pitchFamily="34" charset="0"/>
              </a:rPr>
              <a:t>الطاقة المتولدة من هذا النظام كبيرة جداً إذ أن جزيئه واحدة من الكلوكوز تعطي (</a:t>
            </a:r>
            <a:r>
              <a:rPr lang="en-US" dirty="0" smtClean="0">
                <a:effectLst>
                  <a:glow rad="63500">
                    <a:schemeClr val="accent3">
                      <a:satMod val="175000"/>
                      <a:alpha val="40000"/>
                    </a:schemeClr>
                  </a:glow>
                </a:effectLst>
                <a:latin typeface="Arial" pitchFamily="34" charset="0"/>
                <a:cs typeface="Arial" pitchFamily="34" charset="0"/>
              </a:rPr>
              <a:t>36ATP</a:t>
            </a:r>
            <a:r>
              <a:rPr lang="ar-IQ" dirty="0" smtClean="0">
                <a:effectLst>
                  <a:glow rad="63500">
                    <a:schemeClr val="accent3">
                      <a:satMod val="175000"/>
                      <a:alpha val="40000"/>
                    </a:schemeClr>
                  </a:glow>
                </a:effectLst>
                <a:latin typeface="Arial" pitchFamily="34" charset="0"/>
                <a:cs typeface="Arial" pitchFamily="34" charset="0"/>
              </a:rPr>
              <a:t> ) في حين تعطي (</a:t>
            </a:r>
            <a:r>
              <a:rPr lang="en-US" dirty="0" smtClean="0">
                <a:effectLst>
                  <a:glow rad="63500">
                    <a:schemeClr val="accent3">
                      <a:satMod val="175000"/>
                      <a:alpha val="40000"/>
                    </a:schemeClr>
                  </a:glow>
                </a:effectLst>
                <a:latin typeface="Arial" pitchFamily="34" charset="0"/>
                <a:cs typeface="Arial" pitchFamily="34" charset="0"/>
              </a:rPr>
              <a:t>2ATP</a:t>
            </a:r>
            <a:r>
              <a:rPr lang="ar-IQ" dirty="0" smtClean="0">
                <a:effectLst>
                  <a:glow rad="63500">
                    <a:schemeClr val="accent3">
                      <a:satMod val="175000"/>
                      <a:alpha val="40000"/>
                    </a:schemeClr>
                  </a:glow>
                </a:effectLst>
                <a:latin typeface="Arial" pitchFamily="34" charset="0"/>
                <a:cs typeface="Arial" pitchFamily="34" charset="0"/>
              </a:rPr>
              <a:t>) في النظام (</a:t>
            </a:r>
            <a:r>
              <a:rPr lang="en-US" dirty="0" smtClean="0">
                <a:effectLst>
                  <a:glow rad="63500">
                    <a:schemeClr val="accent3">
                      <a:satMod val="175000"/>
                      <a:alpha val="40000"/>
                    </a:schemeClr>
                  </a:glow>
                </a:effectLst>
                <a:latin typeface="Arial" pitchFamily="34" charset="0"/>
                <a:cs typeface="Arial" pitchFamily="34" charset="0"/>
              </a:rPr>
              <a:t>LA</a:t>
            </a:r>
            <a:r>
              <a:rPr lang="ar-IQ" dirty="0" smtClean="0">
                <a:effectLst>
                  <a:glow rad="63500">
                    <a:schemeClr val="accent3">
                      <a:satMod val="175000"/>
                      <a:alpha val="40000"/>
                    </a:schemeClr>
                  </a:glow>
                </a:effectLst>
                <a:latin typeface="Arial" pitchFamily="34" charset="0"/>
                <a:cs typeface="Arial" pitchFamily="34" charset="0"/>
              </a:rPr>
              <a:t>) . </a:t>
            </a:r>
            <a:endParaRPr lang="en-US" dirty="0" smtClean="0">
              <a:effectLst>
                <a:glow rad="63500">
                  <a:schemeClr val="accent3">
                    <a:satMod val="175000"/>
                    <a:alpha val="40000"/>
                  </a:schemeClr>
                </a:glow>
              </a:effectLst>
              <a:latin typeface="Arial" pitchFamily="34" charset="0"/>
              <a:cs typeface="Arial" pitchFamily="34" charset="0"/>
            </a:endParaRPr>
          </a:p>
          <a:p>
            <a:pPr lvl="0"/>
            <a:r>
              <a:rPr lang="ar-IQ" dirty="0" smtClean="0">
                <a:effectLst>
                  <a:glow rad="63500">
                    <a:schemeClr val="accent3">
                      <a:satMod val="175000"/>
                      <a:alpha val="40000"/>
                    </a:schemeClr>
                  </a:glow>
                </a:effectLst>
                <a:latin typeface="Arial" pitchFamily="34" charset="0"/>
                <a:cs typeface="Arial" pitchFamily="34" charset="0"/>
              </a:rPr>
              <a:t>أن تحرير الطاقة في هذا النظام تحتاج إلى فترة زمنية أطول من بقية الأنظمة . </a:t>
            </a:r>
            <a:endParaRPr lang="en-US" dirty="0" smtClean="0">
              <a:effectLst>
                <a:glow rad="63500">
                  <a:schemeClr val="accent3">
                    <a:satMod val="175000"/>
                    <a:alpha val="40000"/>
                  </a:schemeClr>
                </a:glow>
              </a:effectLst>
              <a:latin typeface="Arial" pitchFamily="34" charset="0"/>
              <a:cs typeface="Arial" pitchFamily="34" charset="0"/>
            </a:endParaRPr>
          </a:p>
          <a:p>
            <a:r>
              <a:rPr lang="ar-IQ" dirty="0" smtClean="0">
                <a:effectLst>
                  <a:glow rad="63500">
                    <a:schemeClr val="accent3">
                      <a:satMod val="175000"/>
                      <a:alpha val="40000"/>
                    </a:schemeClr>
                  </a:glow>
                </a:effectLst>
                <a:latin typeface="Arial" pitchFamily="34" charset="0"/>
                <a:cs typeface="Arial" pitchFamily="34" charset="0"/>
              </a:rPr>
              <a:t>لغرض أنتاج الطاقة في هذا النظام يجب أن تحدث عدة تفاعلات كيميائية معقدة , قد تصل إلى (36 ) تفاعل</a:t>
            </a:r>
            <a:endParaRPr lang="ar-IQ" dirty="0">
              <a:effectLst>
                <a:glow rad="63500">
                  <a:schemeClr val="accent3">
                    <a:satMod val="175000"/>
                    <a:alpha val="40000"/>
                  </a:schemeClr>
                </a:glo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circle(in)">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circle(in)">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circle(in)">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circle(in)">
                                      <p:cBhvr>
                                        <p:cTn id="4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822944"/>
          </a:xfrm>
        </p:spPr>
        <p:txBody>
          <a:bodyPr anchor="ctr">
            <a:normAutofit/>
          </a:bodyPr>
          <a:lstStyle/>
          <a:p>
            <a:pPr algn="ctr"/>
            <a:r>
              <a:rPr lang="ar-SA" dirty="0" smtClean="0">
                <a:latin typeface="Arial" pitchFamily="34" charset="0"/>
                <a:cs typeface="Arial" pitchFamily="34" charset="0"/>
              </a:rPr>
              <a:t>جدول المقارنة بين أنظمة أنتاج الطاقة</a:t>
            </a:r>
            <a:endParaRPr lang="ar-IQ" dirty="0">
              <a:latin typeface="Arial" pitchFamily="34" charset="0"/>
              <a:cs typeface="Arial" pitchFamily="34" charset="0"/>
            </a:endParaRPr>
          </a:p>
        </p:txBody>
      </p:sp>
      <p:graphicFrame>
        <p:nvGraphicFramePr>
          <p:cNvPr id="4" name="عنصر نائب للمحتوى 3"/>
          <p:cNvGraphicFramePr>
            <a:graphicFrameLocks noGrp="1"/>
          </p:cNvGraphicFramePr>
          <p:nvPr>
            <p:ph idx="1"/>
          </p:nvPr>
        </p:nvGraphicFramePr>
        <p:xfrm>
          <a:off x="457200" y="1214422"/>
          <a:ext cx="7239000" cy="5373903"/>
        </p:xfrm>
        <a:graphic>
          <a:graphicData uri="http://schemas.openxmlformats.org/drawingml/2006/table">
            <a:tbl>
              <a:tblPr rtl="1" firstRow="1" bandRow="1">
                <a:tableStyleId>{F5AB1C69-6EDB-4FF4-983F-18BD219EF322}</a:tableStyleId>
              </a:tblPr>
              <a:tblGrid>
                <a:gridCol w="1809750"/>
                <a:gridCol w="1809750"/>
                <a:gridCol w="1809750"/>
                <a:gridCol w="1809750"/>
              </a:tblGrid>
              <a:tr h="593529">
                <a:tc rowSpan="2">
                  <a:txBody>
                    <a:bodyPr/>
                    <a:lstStyle/>
                    <a:p>
                      <a:pPr algn="ctr" rtl="1">
                        <a:spcAft>
                          <a:spcPts val="0"/>
                        </a:spcAft>
                      </a:pPr>
                      <a:endParaRPr lang="en-US" sz="1600" b="1" dirty="0">
                        <a:latin typeface="Arial" pitchFamily="34" charset="0"/>
                        <a:cs typeface="Arial" pitchFamily="34" charset="0"/>
                      </a:endParaRPr>
                    </a:p>
                    <a:p>
                      <a:pPr algn="ctr" rtl="1">
                        <a:spcAft>
                          <a:spcPts val="0"/>
                        </a:spcAft>
                      </a:pPr>
                      <a:r>
                        <a:rPr lang="ar-SA" sz="1600" b="1" dirty="0" smtClean="0">
                          <a:latin typeface="Arial" pitchFamily="34" charset="0"/>
                          <a:cs typeface="Arial" pitchFamily="34" charset="0"/>
                        </a:rPr>
                        <a:t>وجه </a:t>
                      </a:r>
                      <a:r>
                        <a:rPr lang="ar-SA" sz="1600" b="1" dirty="0">
                          <a:latin typeface="Arial" pitchFamily="34" charset="0"/>
                          <a:cs typeface="Arial" pitchFamily="34" charset="0"/>
                        </a:rPr>
                        <a:t>المقارنة</a:t>
                      </a:r>
                      <a:endParaRPr lang="en-US" sz="1600" b="1" dirty="0">
                        <a:solidFill>
                          <a:srgbClr val="000000"/>
                        </a:solidFill>
                        <a:latin typeface="Arial" pitchFamily="34" charset="0"/>
                        <a:ea typeface="Calibri"/>
                        <a:cs typeface="Arial" pitchFamily="34" charset="0"/>
                      </a:endParaRPr>
                    </a:p>
                  </a:txBody>
                  <a:tcPr marL="68580" marR="68580" marT="0" marB="0"/>
                </a:tc>
                <a:tc gridSpan="2">
                  <a:txBody>
                    <a:bodyPr/>
                    <a:lstStyle/>
                    <a:p>
                      <a:pPr algn="ctr" rtl="1">
                        <a:spcAft>
                          <a:spcPts val="0"/>
                        </a:spcAft>
                      </a:pPr>
                      <a:r>
                        <a:rPr lang="ar-SA" sz="1600" b="1" dirty="0">
                          <a:latin typeface="Arial" pitchFamily="34" charset="0"/>
                          <a:cs typeface="Arial" pitchFamily="34" charset="0"/>
                        </a:rPr>
                        <a:t>التفاعلات اللاهوائية</a:t>
                      </a:r>
                      <a:endParaRPr lang="en-US" sz="1600" b="1" dirty="0">
                        <a:solidFill>
                          <a:srgbClr val="000000"/>
                        </a:solidFill>
                        <a:latin typeface="Arial" pitchFamily="34" charset="0"/>
                        <a:ea typeface="Calibri"/>
                        <a:cs typeface="Arial" pitchFamily="34" charset="0"/>
                      </a:endParaRPr>
                    </a:p>
                  </a:txBody>
                  <a:tcPr marL="68580" marR="68580" marT="0" marB="0"/>
                </a:tc>
                <a:tc hMerge="1">
                  <a:txBody>
                    <a:bodyPr/>
                    <a:lstStyle/>
                    <a:p>
                      <a:pPr rtl="1"/>
                      <a:endParaRPr lang="ar-IQ"/>
                    </a:p>
                  </a:txBody>
                  <a:tcPr/>
                </a:tc>
                <a:tc rowSpan="2">
                  <a:txBody>
                    <a:bodyPr/>
                    <a:lstStyle/>
                    <a:p>
                      <a:pPr algn="ctr" rtl="1">
                        <a:spcAft>
                          <a:spcPts val="0"/>
                        </a:spcAft>
                      </a:pPr>
                      <a:endParaRPr lang="en-US" sz="1600" b="1">
                        <a:latin typeface="Arial" pitchFamily="34" charset="0"/>
                        <a:cs typeface="Arial" pitchFamily="34" charset="0"/>
                      </a:endParaRPr>
                    </a:p>
                    <a:p>
                      <a:pPr algn="ctr" rtl="1">
                        <a:spcAft>
                          <a:spcPts val="0"/>
                        </a:spcAft>
                      </a:pPr>
                      <a:r>
                        <a:rPr lang="ar-SA" sz="1600" b="1">
                          <a:latin typeface="Arial" pitchFamily="34" charset="0"/>
                          <a:cs typeface="Arial" pitchFamily="34" charset="0"/>
                        </a:rPr>
                        <a:t>التفاعلات الهوائية</a:t>
                      </a:r>
                      <a:endParaRPr lang="en-US" sz="1600" b="1">
                        <a:solidFill>
                          <a:srgbClr val="000000"/>
                        </a:solidFill>
                        <a:latin typeface="Arial" pitchFamily="34" charset="0"/>
                        <a:ea typeface="Calibri"/>
                        <a:cs typeface="Arial" pitchFamily="34" charset="0"/>
                      </a:endParaRPr>
                    </a:p>
                  </a:txBody>
                  <a:tcPr marL="68580" marR="68580" marT="0" marB="0"/>
                </a:tc>
              </a:tr>
              <a:tr h="593529">
                <a:tc vMerge="1">
                  <a:txBody>
                    <a:bodyPr/>
                    <a:lstStyle/>
                    <a:p>
                      <a:pPr rtl="1"/>
                      <a:endParaRPr lang="ar-IQ"/>
                    </a:p>
                  </a:txBody>
                  <a:tcPr/>
                </a:tc>
                <a:tc>
                  <a:txBody>
                    <a:bodyPr/>
                    <a:lstStyle/>
                    <a:p>
                      <a:pPr algn="ctr" rtl="1">
                        <a:spcAft>
                          <a:spcPts val="0"/>
                        </a:spcAft>
                      </a:pPr>
                      <a:r>
                        <a:rPr lang="ar-SA" sz="1600" b="1">
                          <a:latin typeface="Arial" pitchFamily="34" charset="0"/>
                          <a:cs typeface="Arial" pitchFamily="34" charset="0"/>
                        </a:rPr>
                        <a:t>النظام الفوسفاتي</a:t>
                      </a:r>
                      <a:endParaRPr lang="en-US" sz="1600" b="1">
                        <a:latin typeface="Arial" pitchFamily="34" charset="0"/>
                        <a:cs typeface="Arial" pitchFamily="34" charset="0"/>
                      </a:endParaRPr>
                    </a:p>
                    <a:p>
                      <a:pPr algn="ctr" rtl="1">
                        <a:spcAft>
                          <a:spcPts val="0"/>
                        </a:spcAft>
                      </a:pPr>
                      <a:r>
                        <a:rPr lang="en-US" sz="1600" b="1">
                          <a:latin typeface="Arial" pitchFamily="34" charset="0"/>
                          <a:cs typeface="Arial" pitchFamily="34" charset="0"/>
                        </a:rPr>
                        <a:t>A T P - PC</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IQ" sz="1600" b="1">
                          <a:latin typeface="Arial" pitchFamily="34" charset="0"/>
                          <a:cs typeface="Arial" pitchFamily="34" charset="0"/>
                        </a:rPr>
                        <a:t>نظام التحليل الجليكوجي</a:t>
                      </a:r>
                      <a:endParaRPr lang="en-US" sz="1600" b="1">
                        <a:solidFill>
                          <a:srgbClr val="000000"/>
                        </a:solidFill>
                        <a:latin typeface="Arial" pitchFamily="34" charset="0"/>
                        <a:ea typeface="Calibri"/>
                        <a:cs typeface="Arial" pitchFamily="34" charset="0"/>
                      </a:endParaRPr>
                    </a:p>
                  </a:txBody>
                  <a:tcPr marL="68580" marR="68580" marT="0" marB="0"/>
                </a:tc>
                <a:tc vMerge="1">
                  <a:txBody>
                    <a:bodyPr/>
                    <a:lstStyle/>
                    <a:p>
                      <a:pPr rtl="1"/>
                      <a:endParaRPr lang="ar-IQ"/>
                    </a:p>
                  </a:txBody>
                  <a:tcPr/>
                </a:tc>
              </a:tr>
              <a:tr h="593529">
                <a:tc>
                  <a:txBody>
                    <a:bodyPr/>
                    <a:lstStyle/>
                    <a:p>
                      <a:pPr algn="ctr" rtl="1">
                        <a:spcAft>
                          <a:spcPts val="0"/>
                        </a:spcAft>
                      </a:pPr>
                      <a:r>
                        <a:rPr lang="ar-SA" sz="1600" b="1">
                          <a:latin typeface="Arial" pitchFamily="34" charset="0"/>
                          <a:cs typeface="Arial" pitchFamily="34" charset="0"/>
                        </a:rPr>
                        <a:t>مصدر الطاقة</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a:latin typeface="Arial" pitchFamily="34" charset="0"/>
                          <a:cs typeface="Arial" pitchFamily="34" charset="0"/>
                        </a:rPr>
                        <a:t>كيميائي</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a:latin typeface="Arial" pitchFamily="34" charset="0"/>
                          <a:cs typeface="Arial" pitchFamily="34" charset="0"/>
                        </a:rPr>
                        <a:t>غذائي (جليكوجين)</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a:latin typeface="Arial" pitchFamily="34" charset="0"/>
                          <a:cs typeface="Arial" pitchFamily="34" charset="0"/>
                        </a:rPr>
                        <a:t>غذائي (كربوهيدرات ,دهون)</a:t>
                      </a:r>
                      <a:endParaRPr lang="en-US" sz="1600" b="1">
                        <a:solidFill>
                          <a:srgbClr val="000000"/>
                        </a:solidFill>
                        <a:latin typeface="Arial" pitchFamily="34" charset="0"/>
                        <a:ea typeface="Calibri"/>
                        <a:cs typeface="Arial" pitchFamily="34" charset="0"/>
                      </a:endParaRPr>
                    </a:p>
                  </a:txBody>
                  <a:tcPr marL="68580" marR="68580" marT="0" marB="0"/>
                </a:tc>
              </a:tr>
              <a:tr h="593529">
                <a:tc>
                  <a:txBody>
                    <a:bodyPr/>
                    <a:lstStyle/>
                    <a:p>
                      <a:pPr algn="ctr" rtl="1">
                        <a:spcAft>
                          <a:spcPts val="0"/>
                        </a:spcAft>
                      </a:pPr>
                      <a:r>
                        <a:rPr lang="ar-SA" sz="1600" b="1">
                          <a:latin typeface="Arial" pitchFamily="34" charset="0"/>
                          <a:cs typeface="Arial" pitchFamily="34" charset="0"/>
                        </a:rPr>
                        <a:t>سرعة أنتاج الطاقة</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a:latin typeface="Arial" pitchFamily="34" charset="0"/>
                          <a:cs typeface="Arial" pitchFamily="34" charset="0"/>
                        </a:rPr>
                        <a:t>سريع جداً</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dirty="0">
                          <a:latin typeface="Arial" pitchFamily="34" charset="0"/>
                          <a:cs typeface="Arial" pitchFamily="34" charset="0"/>
                        </a:rPr>
                        <a:t>سريع</a:t>
                      </a:r>
                      <a:endParaRPr lang="en-US" sz="1600" b="1" dirty="0">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a:latin typeface="Arial" pitchFamily="34" charset="0"/>
                          <a:cs typeface="Arial" pitchFamily="34" charset="0"/>
                        </a:rPr>
                        <a:t>بطئ</a:t>
                      </a:r>
                      <a:endParaRPr lang="en-US" sz="1600" b="1">
                        <a:solidFill>
                          <a:srgbClr val="000000"/>
                        </a:solidFill>
                        <a:latin typeface="Arial" pitchFamily="34" charset="0"/>
                        <a:ea typeface="Calibri"/>
                        <a:cs typeface="Arial" pitchFamily="34" charset="0"/>
                      </a:endParaRPr>
                    </a:p>
                  </a:txBody>
                  <a:tcPr marL="68580" marR="68580" marT="0" marB="0"/>
                </a:tc>
              </a:tr>
              <a:tr h="593529">
                <a:tc>
                  <a:txBody>
                    <a:bodyPr/>
                    <a:lstStyle/>
                    <a:p>
                      <a:pPr algn="ctr" rtl="1">
                        <a:spcAft>
                          <a:spcPts val="0"/>
                        </a:spcAft>
                      </a:pPr>
                      <a:r>
                        <a:rPr lang="ar-SA" sz="1600" b="1">
                          <a:latin typeface="Arial" pitchFamily="34" charset="0"/>
                          <a:cs typeface="Arial" pitchFamily="34" charset="0"/>
                        </a:rPr>
                        <a:t>استعادة بناء </a:t>
                      </a:r>
                      <a:r>
                        <a:rPr lang="en-US" sz="1600" b="1">
                          <a:latin typeface="Arial" pitchFamily="34" charset="0"/>
                          <a:cs typeface="Arial" pitchFamily="34" charset="0"/>
                        </a:rPr>
                        <a:t>ATP</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a:latin typeface="Arial" pitchFamily="34" charset="0"/>
                          <a:cs typeface="Arial" pitchFamily="34" charset="0"/>
                        </a:rPr>
                        <a:t>محدودة جداً</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a:latin typeface="Arial" pitchFamily="34" charset="0"/>
                          <a:cs typeface="Arial" pitchFamily="34" charset="0"/>
                        </a:rPr>
                        <a:t>محدودة</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a:latin typeface="Arial" pitchFamily="34" charset="0"/>
                          <a:cs typeface="Arial" pitchFamily="34" charset="0"/>
                        </a:rPr>
                        <a:t>بلا حدود</a:t>
                      </a:r>
                      <a:endParaRPr lang="en-US" sz="1600" b="1">
                        <a:solidFill>
                          <a:srgbClr val="000000"/>
                        </a:solidFill>
                        <a:latin typeface="Arial" pitchFamily="34" charset="0"/>
                        <a:ea typeface="Calibri"/>
                        <a:cs typeface="Arial" pitchFamily="34" charset="0"/>
                      </a:endParaRPr>
                    </a:p>
                  </a:txBody>
                  <a:tcPr marL="68580" marR="68580" marT="0" marB="0"/>
                </a:tc>
              </a:tr>
              <a:tr h="593529">
                <a:tc>
                  <a:txBody>
                    <a:bodyPr/>
                    <a:lstStyle/>
                    <a:p>
                      <a:pPr algn="ctr" rtl="1">
                        <a:spcAft>
                          <a:spcPts val="0"/>
                        </a:spcAft>
                      </a:pPr>
                      <a:r>
                        <a:rPr lang="ar-IQ" sz="1600" b="1">
                          <a:latin typeface="Arial" pitchFamily="34" charset="0"/>
                          <a:cs typeface="Arial" pitchFamily="34" charset="0"/>
                        </a:rPr>
                        <a:t>التعب العضلي</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a:latin typeface="Arial" pitchFamily="34" charset="0"/>
                          <a:cs typeface="Arial" pitchFamily="34" charset="0"/>
                        </a:rPr>
                        <a:t>لا يحدث</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a:latin typeface="Arial" pitchFamily="34" charset="0"/>
                          <a:cs typeface="Arial" pitchFamily="34" charset="0"/>
                        </a:rPr>
                        <a:t>يظهر التعب بسبب تراكم حمض اللكتيك</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a:latin typeface="Arial" pitchFamily="34" charset="0"/>
                          <a:cs typeface="Arial" pitchFamily="34" charset="0"/>
                        </a:rPr>
                        <a:t>لا يظهر التعب لأكسدة حمض اللكتيك</a:t>
                      </a:r>
                      <a:endParaRPr lang="en-US" sz="1600" b="1">
                        <a:solidFill>
                          <a:srgbClr val="000000"/>
                        </a:solidFill>
                        <a:latin typeface="Arial" pitchFamily="34" charset="0"/>
                        <a:ea typeface="Calibri"/>
                        <a:cs typeface="Arial" pitchFamily="34" charset="0"/>
                      </a:endParaRPr>
                    </a:p>
                  </a:txBody>
                  <a:tcPr marL="68580" marR="68580" marT="0" marB="0"/>
                </a:tc>
              </a:tr>
              <a:tr h="593529">
                <a:tc>
                  <a:txBody>
                    <a:bodyPr/>
                    <a:lstStyle/>
                    <a:p>
                      <a:pPr algn="ctr" rtl="1">
                        <a:spcAft>
                          <a:spcPts val="0"/>
                        </a:spcAft>
                      </a:pPr>
                      <a:r>
                        <a:rPr lang="ar-SA" sz="1600" b="1">
                          <a:latin typeface="Arial" pitchFamily="34" charset="0"/>
                          <a:cs typeface="Arial" pitchFamily="34" charset="0"/>
                        </a:rPr>
                        <a:t>الفترة الزمنية التي يستغرقها</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a:latin typeface="Arial" pitchFamily="34" charset="0"/>
                          <a:cs typeface="Arial" pitchFamily="34" charset="0"/>
                        </a:rPr>
                        <a:t>حتى 30 ثانية</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a:latin typeface="Arial" pitchFamily="34" charset="0"/>
                          <a:cs typeface="Arial" pitchFamily="34" charset="0"/>
                        </a:rPr>
                        <a:t>حتى 4دقائق</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a:latin typeface="Arial" pitchFamily="34" charset="0"/>
                          <a:cs typeface="Arial" pitchFamily="34" charset="0"/>
                        </a:rPr>
                        <a:t>4دقائق فأكثر , وقد تصل إلى عدة ساعات</a:t>
                      </a:r>
                      <a:endParaRPr lang="en-US" sz="1600" b="1">
                        <a:solidFill>
                          <a:srgbClr val="000000"/>
                        </a:solidFill>
                        <a:latin typeface="Arial" pitchFamily="34" charset="0"/>
                        <a:ea typeface="Calibri"/>
                        <a:cs typeface="Arial" pitchFamily="34" charset="0"/>
                      </a:endParaRPr>
                    </a:p>
                  </a:txBody>
                  <a:tcPr marL="68580" marR="68580" marT="0" marB="0"/>
                </a:tc>
              </a:tr>
              <a:tr h="593529">
                <a:tc>
                  <a:txBody>
                    <a:bodyPr/>
                    <a:lstStyle/>
                    <a:p>
                      <a:pPr algn="ctr" rtl="1">
                        <a:spcAft>
                          <a:spcPts val="0"/>
                        </a:spcAft>
                      </a:pPr>
                      <a:r>
                        <a:rPr lang="ar-SA" sz="1600" b="1">
                          <a:latin typeface="Arial" pitchFamily="34" charset="0"/>
                          <a:cs typeface="Arial" pitchFamily="34" charset="0"/>
                        </a:rPr>
                        <a:t>الأنشطة</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a:latin typeface="Arial" pitchFamily="34" charset="0"/>
                          <a:cs typeface="Arial" pitchFamily="34" charset="0"/>
                        </a:rPr>
                        <a:t>عدو 100 متر ,الرمي والدفع والوثب ,والتصويب في الألعاب</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a:latin typeface="Arial" pitchFamily="34" charset="0"/>
                          <a:cs typeface="Arial" pitchFamily="34" charset="0"/>
                        </a:rPr>
                        <a:t>جملة على أحد أجهزة الجمباز , الجولة الأولى في الملاكمة او في المصارعة , جري 400متر</a:t>
                      </a:r>
                      <a:endParaRPr lang="en-US" sz="1600" b="1">
                        <a:solidFill>
                          <a:srgbClr val="000000"/>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SA" sz="1600" b="1" dirty="0">
                          <a:latin typeface="Arial" pitchFamily="34" charset="0"/>
                          <a:cs typeface="Arial" pitchFamily="34" charset="0"/>
                        </a:rPr>
                        <a:t>الألعاب , اختراق الضاحية , المارثون , سباحة المسافات الطويلة ,الدراجات والمشي</a:t>
                      </a:r>
                      <a:endParaRPr lang="en-US" sz="1600" b="1" dirty="0">
                        <a:solidFill>
                          <a:srgbClr val="000000"/>
                        </a:solidFill>
                        <a:latin typeface="Arial" pitchFamily="34" charset="0"/>
                        <a:ea typeface="Calibri"/>
                        <a:cs typeface="Arial" pitchFamily="34" charset="0"/>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20000"/>
                <a:lumOff val="80000"/>
              </a:schemeClr>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ctr">
            <a:noAutofit/>
          </a:bodyPr>
          <a:lstStyle/>
          <a:p>
            <a:pPr algn="ctr"/>
            <a:r>
              <a:rPr lang="ar-IQ" sz="2400" dirty="0" smtClean="0">
                <a:latin typeface="Arial" pitchFamily="34" charset="0"/>
                <a:cs typeface="Arial" pitchFamily="34" charset="0"/>
              </a:rPr>
              <a:t>وحدات العمل (تحمل السرعة – التحمل الخاص الأول – التحمل الخاص الثاني ) ضمن نظام الطاقة</a:t>
            </a:r>
            <a:endParaRPr lang="ar-IQ" sz="2400" dirty="0">
              <a:latin typeface="Arial" pitchFamily="34" charset="0"/>
              <a:cs typeface="Arial" pitchFamily="34" charset="0"/>
            </a:endParaRPr>
          </a:p>
        </p:txBody>
      </p:sp>
      <p:graphicFrame>
        <p:nvGraphicFramePr>
          <p:cNvPr id="4" name="عنصر نائب للمحتوى 3"/>
          <p:cNvGraphicFramePr>
            <a:graphicFrameLocks noGrp="1"/>
          </p:cNvGraphicFramePr>
          <p:nvPr>
            <p:ph idx="1"/>
          </p:nvPr>
        </p:nvGraphicFramePr>
        <p:xfrm>
          <a:off x="457200" y="1609726"/>
          <a:ext cx="7239000" cy="5099976"/>
        </p:xfrm>
        <a:graphic>
          <a:graphicData uri="http://schemas.openxmlformats.org/drawingml/2006/table">
            <a:tbl>
              <a:tblPr rtl="1" firstRow="1" bandRow="1">
                <a:tableStyleId>{5C22544A-7EE6-4342-B048-85BDC9FD1C3A}</a:tableStyleId>
              </a:tblPr>
              <a:tblGrid>
                <a:gridCol w="1809750"/>
                <a:gridCol w="1809750"/>
                <a:gridCol w="1809750"/>
                <a:gridCol w="1809750"/>
              </a:tblGrid>
              <a:tr h="637497">
                <a:tc>
                  <a:txBody>
                    <a:bodyPr/>
                    <a:lstStyle/>
                    <a:p>
                      <a:pPr algn="ctr" rtl="1">
                        <a:spcAft>
                          <a:spcPts val="0"/>
                        </a:spcAft>
                      </a:pPr>
                      <a:r>
                        <a:rPr lang="ar-IQ" sz="2000" b="1" dirty="0" smtClean="0">
                          <a:latin typeface="Arial" pitchFamily="34" charset="0"/>
                          <a:ea typeface="Calibri"/>
                          <a:cs typeface="Arial" pitchFamily="34" charset="0"/>
                        </a:rPr>
                        <a:t>نوع الوحدات </a:t>
                      </a:r>
                      <a:endParaRPr lang="en-US" sz="2000" b="1" dirty="0">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dirty="0">
                          <a:solidFill>
                            <a:srgbClr val="FFFFFF"/>
                          </a:solidFill>
                          <a:latin typeface="Arial" pitchFamily="34" charset="0"/>
                          <a:ea typeface="Times New Roman"/>
                          <a:cs typeface="Arial" pitchFamily="34" charset="0"/>
                        </a:rPr>
                        <a:t>تحمل السرعة</a:t>
                      </a:r>
                      <a:endParaRPr lang="en-US" sz="2000" b="1" dirty="0">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solidFill>
                            <a:srgbClr val="FFFFFF"/>
                          </a:solidFill>
                          <a:latin typeface="Arial" pitchFamily="34" charset="0"/>
                          <a:ea typeface="Times New Roman"/>
                          <a:cs typeface="Arial" pitchFamily="34" charset="0"/>
                        </a:rPr>
                        <a:t>تحمل خاص (1)</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solidFill>
                            <a:srgbClr val="FFFFFF"/>
                          </a:solidFill>
                          <a:latin typeface="Arial" pitchFamily="34" charset="0"/>
                          <a:ea typeface="Times New Roman"/>
                          <a:cs typeface="Arial" pitchFamily="34" charset="0"/>
                        </a:rPr>
                        <a:t>تحمل خاص (2)</a:t>
                      </a:r>
                      <a:endParaRPr lang="en-US" sz="2000" b="1">
                        <a:latin typeface="Arial" pitchFamily="34" charset="0"/>
                        <a:ea typeface="Calibri"/>
                        <a:cs typeface="Arial" pitchFamily="34" charset="0"/>
                      </a:endParaRPr>
                    </a:p>
                  </a:txBody>
                  <a:tcPr marL="68580" marR="68580" marT="0" marB="0" anchor="ctr"/>
                </a:tc>
              </a:tr>
              <a:tr h="637497">
                <a:tc>
                  <a:txBody>
                    <a:bodyPr/>
                    <a:lstStyle/>
                    <a:p>
                      <a:pPr algn="ctr" rtl="1">
                        <a:spcAft>
                          <a:spcPts val="0"/>
                        </a:spcAft>
                      </a:pPr>
                      <a:r>
                        <a:rPr lang="ar-IQ" sz="2000" b="1">
                          <a:latin typeface="Arial" pitchFamily="34" charset="0"/>
                          <a:ea typeface="Times New Roman"/>
                          <a:cs typeface="Arial" pitchFamily="34" charset="0"/>
                        </a:rPr>
                        <a:t>الشدة</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dirty="0">
                          <a:latin typeface="Arial" pitchFamily="34" charset="0"/>
                          <a:ea typeface="Times New Roman"/>
                          <a:cs typeface="Arial" pitchFamily="34" charset="0"/>
                        </a:rPr>
                        <a:t>95, 100%</a:t>
                      </a:r>
                      <a:endParaRPr lang="en-US" sz="2000" b="1" dirty="0">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latin typeface="Arial" pitchFamily="34" charset="0"/>
                          <a:ea typeface="Times New Roman"/>
                          <a:cs typeface="Arial" pitchFamily="34" charset="0"/>
                        </a:rPr>
                        <a:t>90 , 100%</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latin typeface="Arial" pitchFamily="34" charset="0"/>
                          <a:ea typeface="Times New Roman"/>
                          <a:cs typeface="Arial" pitchFamily="34" charset="0"/>
                        </a:rPr>
                        <a:t>90 , 100%</a:t>
                      </a:r>
                      <a:endParaRPr lang="en-US" sz="2000" b="1">
                        <a:latin typeface="Arial" pitchFamily="34" charset="0"/>
                        <a:ea typeface="Calibri"/>
                        <a:cs typeface="Arial" pitchFamily="34" charset="0"/>
                      </a:endParaRPr>
                    </a:p>
                  </a:txBody>
                  <a:tcPr marL="68580" marR="68580" marT="0" marB="0" anchor="ctr"/>
                </a:tc>
              </a:tr>
              <a:tr h="637497">
                <a:tc>
                  <a:txBody>
                    <a:bodyPr/>
                    <a:lstStyle/>
                    <a:p>
                      <a:pPr algn="ctr" rtl="1">
                        <a:spcAft>
                          <a:spcPts val="0"/>
                        </a:spcAft>
                      </a:pPr>
                      <a:r>
                        <a:rPr lang="ar-IQ" sz="2000" b="1">
                          <a:latin typeface="Arial" pitchFamily="34" charset="0"/>
                          <a:ea typeface="Times New Roman"/>
                          <a:cs typeface="Arial" pitchFamily="34" charset="0"/>
                        </a:rPr>
                        <a:t>المسافة</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latin typeface="Arial" pitchFamily="34" charset="0"/>
                          <a:ea typeface="Times New Roman"/>
                          <a:cs typeface="Arial" pitchFamily="34" charset="0"/>
                        </a:rPr>
                        <a:t>80- 150م</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latin typeface="Arial" pitchFamily="34" charset="0"/>
                          <a:ea typeface="Times New Roman"/>
                          <a:cs typeface="Arial" pitchFamily="34" charset="0"/>
                        </a:rPr>
                        <a:t>150 – 300م</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latin typeface="Arial" pitchFamily="34" charset="0"/>
                          <a:ea typeface="Times New Roman"/>
                          <a:cs typeface="Arial" pitchFamily="34" charset="0"/>
                        </a:rPr>
                        <a:t>300 – 600م</a:t>
                      </a:r>
                      <a:endParaRPr lang="en-US" sz="2000" b="1">
                        <a:latin typeface="Arial" pitchFamily="34" charset="0"/>
                        <a:ea typeface="Calibri"/>
                        <a:cs typeface="Arial" pitchFamily="34" charset="0"/>
                      </a:endParaRPr>
                    </a:p>
                  </a:txBody>
                  <a:tcPr marL="68580" marR="68580" marT="0" marB="0" anchor="ctr"/>
                </a:tc>
              </a:tr>
              <a:tr h="637497">
                <a:tc>
                  <a:txBody>
                    <a:bodyPr/>
                    <a:lstStyle/>
                    <a:p>
                      <a:pPr algn="ctr" rtl="1">
                        <a:spcAft>
                          <a:spcPts val="0"/>
                        </a:spcAft>
                      </a:pPr>
                      <a:r>
                        <a:rPr lang="ar-IQ" sz="2000" b="1">
                          <a:latin typeface="Arial" pitchFamily="34" charset="0"/>
                          <a:ea typeface="Times New Roman"/>
                          <a:cs typeface="Arial" pitchFamily="34" charset="0"/>
                        </a:rPr>
                        <a:t>التكرارات المجاميع</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latin typeface="Arial" pitchFamily="34" charset="0"/>
                          <a:ea typeface="Times New Roman"/>
                          <a:cs typeface="Arial" pitchFamily="34" charset="0"/>
                        </a:rPr>
                        <a:t>2 – 5</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latin typeface="Arial" pitchFamily="34" charset="0"/>
                          <a:ea typeface="Times New Roman"/>
                          <a:cs typeface="Arial" pitchFamily="34" charset="0"/>
                        </a:rPr>
                        <a:t>5 – 1</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2000" b="1">
                          <a:latin typeface="Arial" pitchFamily="34" charset="0"/>
                          <a:ea typeface="Times New Roman"/>
                          <a:cs typeface="Arial" pitchFamily="34" charset="0"/>
                        </a:rPr>
                        <a:t>     4 -1</a:t>
                      </a:r>
                      <a:endParaRPr lang="en-US" sz="2000" b="1">
                        <a:latin typeface="Arial" pitchFamily="34" charset="0"/>
                        <a:ea typeface="Calibri"/>
                        <a:cs typeface="Arial" pitchFamily="34" charset="0"/>
                      </a:endParaRPr>
                    </a:p>
                  </a:txBody>
                  <a:tcPr marL="68580" marR="68580" marT="0" marB="0" anchor="ctr"/>
                </a:tc>
              </a:tr>
              <a:tr h="637497">
                <a:tc>
                  <a:txBody>
                    <a:bodyPr/>
                    <a:lstStyle/>
                    <a:p>
                      <a:pPr algn="ctr" rtl="1">
                        <a:spcAft>
                          <a:spcPts val="0"/>
                        </a:spcAft>
                      </a:pPr>
                      <a:r>
                        <a:rPr lang="ar-IQ" sz="2000" b="1">
                          <a:latin typeface="Arial" pitchFamily="34" charset="0"/>
                          <a:ea typeface="Times New Roman"/>
                          <a:cs typeface="Arial" pitchFamily="34" charset="0"/>
                        </a:rPr>
                        <a:t>المجاميع</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latin typeface="Arial" pitchFamily="34" charset="0"/>
                          <a:ea typeface="Times New Roman"/>
                          <a:cs typeface="Arial" pitchFamily="34" charset="0"/>
                        </a:rPr>
                        <a:t>2 – 3</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latin typeface="Arial" pitchFamily="34" charset="0"/>
                          <a:ea typeface="Times New Roman"/>
                          <a:cs typeface="Arial" pitchFamily="34" charset="0"/>
                        </a:rPr>
                        <a:t>1</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latin typeface="Arial" pitchFamily="34" charset="0"/>
                          <a:ea typeface="Times New Roman"/>
                          <a:cs typeface="Arial" pitchFamily="34" charset="0"/>
                        </a:rPr>
                        <a:t>1</a:t>
                      </a:r>
                      <a:endParaRPr lang="en-US" sz="2000" b="1">
                        <a:latin typeface="Arial" pitchFamily="34" charset="0"/>
                        <a:ea typeface="Calibri"/>
                        <a:cs typeface="Arial" pitchFamily="34" charset="0"/>
                      </a:endParaRPr>
                    </a:p>
                  </a:txBody>
                  <a:tcPr marL="68580" marR="68580" marT="0" marB="0" anchor="ctr"/>
                </a:tc>
              </a:tr>
              <a:tr h="637497">
                <a:tc>
                  <a:txBody>
                    <a:bodyPr/>
                    <a:lstStyle/>
                    <a:p>
                      <a:pPr algn="ctr" rtl="1">
                        <a:spcAft>
                          <a:spcPts val="0"/>
                        </a:spcAft>
                      </a:pPr>
                      <a:r>
                        <a:rPr lang="ar-IQ" sz="2000" b="1">
                          <a:latin typeface="Arial" pitchFamily="34" charset="0"/>
                          <a:ea typeface="Times New Roman"/>
                          <a:cs typeface="Arial" pitchFamily="34" charset="0"/>
                        </a:rPr>
                        <a:t>مدة/ المسافة الكلية</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latin typeface="Arial" pitchFamily="34" charset="0"/>
                          <a:ea typeface="Times New Roman"/>
                          <a:cs typeface="Arial" pitchFamily="34" charset="0"/>
                        </a:rPr>
                        <a:t>300 – 1200م</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latin typeface="Arial" pitchFamily="34" charset="0"/>
                          <a:ea typeface="Times New Roman"/>
                          <a:cs typeface="Arial" pitchFamily="34" charset="0"/>
                        </a:rPr>
                        <a:t>300 – 1200م</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latin typeface="Arial" pitchFamily="34" charset="0"/>
                          <a:ea typeface="Times New Roman"/>
                          <a:cs typeface="Arial" pitchFamily="34" charset="0"/>
                        </a:rPr>
                        <a:t>300- 1200م</a:t>
                      </a:r>
                      <a:endParaRPr lang="en-US" sz="2000" b="1">
                        <a:latin typeface="Arial" pitchFamily="34" charset="0"/>
                        <a:ea typeface="Calibri"/>
                        <a:cs typeface="Arial" pitchFamily="34" charset="0"/>
                      </a:endParaRPr>
                    </a:p>
                  </a:txBody>
                  <a:tcPr marL="68580" marR="68580" marT="0" marB="0" anchor="ctr"/>
                </a:tc>
              </a:tr>
              <a:tr h="637497">
                <a:tc>
                  <a:txBody>
                    <a:bodyPr/>
                    <a:lstStyle/>
                    <a:p>
                      <a:pPr algn="ctr" rtl="1">
                        <a:spcAft>
                          <a:spcPts val="0"/>
                        </a:spcAft>
                      </a:pPr>
                      <a:r>
                        <a:rPr lang="ar-IQ" sz="2000" b="1">
                          <a:latin typeface="Arial" pitchFamily="34" charset="0"/>
                          <a:ea typeface="Times New Roman"/>
                          <a:cs typeface="Arial" pitchFamily="34" charset="0"/>
                        </a:rPr>
                        <a:t>الراحة</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latin typeface="Arial" pitchFamily="34" charset="0"/>
                          <a:ea typeface="Times New Roman"/>
                          <a:cs typeface="Arial" pitchFamily="34" charset="0"/>
                        </a:rPr>
                        <a:t>كاملة</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a:latin typeface="Arial" pitchFamily="34" charset="0"/>
                          <a:ea typeface="Times New Roman"/>
                          <a:cs typeface="Arial" pitchFamily="34" charset="0"/>
                        </a:rPr>
                        <a:t>كاملة</a:t>
                      </a:r>
                      <a:endParaRPr lang="en-US" sz="2000" b="1">
                        <a:latin typeface="Arial" pitchFamily="34" charset="0"/>
                        <a:ea typeface="Calibri"/>
                        <a:cs typeface="Arial" pitchFamily="34" charset="0"/>
                      </a:endParaRPr>
                    </a:p>
                  </a:txBody>
                  <a:tcPr marL="68580" marR="68580" marT="0" marB="0" anchor="ctr"/>
                </a:tc>
                <a:tc>
                  <a:txBody>
                    <a:bodyPr/>
                    <a:lstStyle/>
                    <a:p>
                      <a:pPr algn="ctr" rtl="1">
                        <a:spcAft>
                          <a:spcPts val="0"/>
                        </a:spcAft>
                      </a:pPr>
                      <a:r>
                        <a:rPr lang="ar-IQ" sz="2000" b="1" dirty="0">
                          <a:latin typeface="Arial" pitchFamily="34" charset="0"/>
                          <a:ea typeface="Times New Roman"/>
                          <a:cs typeface="Arial" pitchFamily="34" charset="0"/>
                        </a:rPr>
                        <a:t>كاملة</a:t>
                      </a:r>
                      <a:endParaRPr lang="en-US" sz="2000" b="1" dirty="0">
                        <a:latin typeface="Arial" pitchFamily="34" charset="0"/>
                        <a:ea typeface="Calibri"/>
                        <a:cs typeface="Arial" pitchFamily="34" charset="0"/>
                      </a:endParaRPr>
                    </a:p>
                  </a:txBody>
                  <a:tcPr marL="68580" marR="68580" marT="0" marB="0" anchor="ctr"/>
                </a:tc>
              </a:tr>
              <a:tr h="637497">
                <a:tc>
                  <a:txBody>
                    <a:bodyPr/>
                    <a:lstStyle/>
                    <a:p>
                      <a:pPr algn="ctr" rtl="1">
                        <a:spcAft>
                          <a:spcPts val="0"/>
                        </a:spcAft>
                      </a:pPr>
                      <a:r>
                        <a:rPr lang="ar-IQ" sz="2000" b="1" dirty="0">
                          <a:solidFill>
                            <a:schemeClr val="tx1"/>
                          </a:solidFill>
                          <a:latin typeface="Arial" pitchFamily="34" charset="0"/>
                          <a:ea typeface="Times New Roman"/>
                          <a:cs typeface="Arial" pitchFamily="34" charset="0"/>
                        </a:rPr>
                        <a:t>مثال</a:t>
                      </a:r>
                      <a:endParaRPr lang="en-US" sz="2000" b="1" dirty="0">
                        <a:solidFill>
                          <a:schemeClr val="tx1"/>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IQ" sz="2000" b="1">
                          <a:solidFill>
                            <a:schemeClr val="tx1"/>
                          </a:solidFill>
                          <a:latin typeface="Arial" pitchFamily="34" charset="0"/>
                          <a:ea typeface="Times New Roman"/>
                          <a:cs typeface="Arial" pitchFamily="34" charset="0"/>
                        </a:rPr>
                        <a:t>3 × (60, 80 , 100)</a:t>
                      </a:r>
                      <a:endParaRPr lang="en-US" sz="2000" b="1">
                        <a:solidFill>
                          <a:schemeClr val="tx1"/>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IQ" sz="2000" b="1">
                          <a:solidFill>
                            <a:schemeClr val="tx1"/>
                          </a:solidFill>
                          <a:latin typeface="Arial" pitchFamily="34" charset="0"/>
                          <a:ea typeface="Times New Roman"/>
                          <a:cs typeface="Arial" pitchFamily="34" charset="0"/>
                        </a:rPr>
                        <a:t>2 ×150م + 2 ×200م</a:t>
                      </a:r>
                      <a:endParaRPr lang="en-US" sz="2000" b="1">
                        <a:solidFill>
                          <a:schemeClr val="tx1"/>
                        </a:solidFill>
                        <a:latin typeface="Arial" pitchFamily="34" charset="0"/>
                        <a:ea typeface="Calibri"/>
                        <a:cs typeface="Arial" pitchFamily="34" charset="0"/>
                      </a:endParaRPr>
                    </a:p>
                  </a:txBody>
                  <a:tcPr marL="68580" marR="68580" marT="0" marB="0"/>
                </a:tc>
                <a:tc>
                  <a:txBody>
                    <a:bodyPr/>
                    <a:lstStyle/>
                    <a:p>
                      <a:pPr algn="ctr" rtl="1">
                        <a:spcAft>
                          <a:spcPts val="0"/>
                        </a:spcAft>
                      </a:pPr>
                      <a:r>
                        <a:rPr lang="ar-IQ" sz="2000" b="1" dirty="0">
                          <a:solidFill>
                            <a:schemeClr val="tx1"/>
                          </a:solidFill>
                          <a:latin typeface="Arial" pitchFamily="34" charset="0"/>
                          <a:ea typeface="Times New Roman"/>
                          <a:cs typeface="Arial" pitchFamily="34" charset="0"/>
                        </a:rPr>
                        <a:t>3 ×500م</a:t>
                      </a:r>
                      <a:endParaRPr lang="en-US" sz="2000" b="1" dirty="0">
                        <a:solidFill>
                          <a:schemeClr val="tx1"/>
                        </a:solidFill>
                        <a:latin typeface="Arial" pitchFamily="34" charset="0"/>
                        <a:ea typeface="Calibri"/>
                        <a:cs typeface="Arial" pitchFamily="34" charset="0"/>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822944"/>
          </a:xfrm>
        </p:spPr>
        <p:txBody>
          <a:bodyPr anchor="ctr">
            <a:noAutofit/>
          </a:bodyPr>
          <a:lstStyle/>
          <a:p>
            <a:pPr algn="ctr"/>
            <a:r>
              <a:rPr lang="ar-IQ" sz="2800" dirty="0" smtClean="0">
                <a:latin typeface="Arial" pitchFamily="34" charset="0"/>
                <a:cs typeface="Arial" pitchFamily="34" charset="0"/>
              </a:rPr>
              <a:t>يبين طرق تدريب القدرات الاوكسجينية واللااوكسجينية</a:t>
            </a:r>
            <a:endParaRPr lang="ar-IQ" sz="2800" dirty="0">
              <a:latin typeface="Arial" pitchFamily="34" charset="0"/>
              <a:cs typeface="Arial" pitchFamily="34" charset="0"/>
            </a:endParaRPr>
          </a:p>
        </p:txBody>
      </p:sp>
      <p:graphicFrame>
        <p:nvGraphicFramePr>
          <p:cNvPr id="4" name="عنصر نائب للمحتوى 3"/>
          <p:cNvGraphicFramePr>
            <a:graphicFrameLocks noGrp="1"/>
          </p:cNvGraphicFramePr>
          <p:nvPr>
            <p:ph idx="1"/>
          </p:nvPr>
        </p:nvGraphicFramePr>
        <p:xfrm>
          <a:off x="457200" y="1142984"/>
          <a:ext cx="7239000" cy="5468320"/>
        </p:xfrm>
        <a:graphic>
          <a:graphicData uri="http://schemas.openxmlformats.org/drawingml/2006/table">
            <a:tbl>
              <a:tblPr rtl="1" firstRow="1" bandRow="1">
                <a:tableStyleId>{E8B1032C-EA38-4F05-BA0D-38AFFFC7BED3}</a:tableStyleId>
              </a:tblPr>
              <a:tblGrid>
                <a:gridCol w="557854"/>
                <a:gridCol w="3436472"/>
                <a:gridCol w="1098490"/>
                <a:gridCol w="1008550"/>
                <a:gridCol w="1137634"/>
              </a:tblGrid>
              <a:tr h="467680">
                <a:tc>
                  <a:txBody>
                    <a:bodyPr/>
                    <a:lstStyle/>
                    <a:p>
                      <a:pPr algn="r" rtl="1">
                        <a:spcAft>
                          <a:spcPts val="0"/>
                        </a:spcAft>
                      </a:pPr>
                      <a:r>
                        <a:rPr lang="ar-IQ" sz="1800" b="1" dirty="0">
                          <a:latin typeface="Arial" pitchFamily="34" charset="0"/>
                          <a:cs typeface="Arial" pitchFamily="34" charset="0"/>
                        </a:rPr>
                        <a:t>ت</a:t>
                      </a:r>
                      <a:endParaRPr lang="en-US" sz="2000" b="1" dirty="0">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dirty="0">
                          <a:latin typeface="Arial" pitchFamily="34" charset="0"/>
                          <a:cs typeface="Arial" pitchFamily="34" charset="0"/>
                        </a:rPr>
                        <a:t>وصف الجرعة </a:t>
                      </a:r>
                      <a:r>
                        <a:rPr lang="ar-IQ" sz="1800" b="1" dirty="0" smtClean="0">
                          <a:latin typeface="Arial" pitchFamily="34" charset="0"/>
                          <a:cs typeface="Arial" pitchFamily="34" charset="0"/>
                        </a:rPr>
                        <a:t>التدريبية</a:t>
                      </a:r>
                      <a:endParaRPr lang="en-US" sz="2000" b="1" dirty="0">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مستوى قمة القدرة</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dirty="0">
                          <a:latin typeface="Arial" pitchFamily="34" charset="0"/>
                          <a:cs typeface="Arial" pitchFamily="34" charset="0"/>
                        </a:rPr>
                        <a:t>إدامة قمة القدرة</a:t>
                      </a:r>
                      <a:endParaRPr lang="en-US" sz="2000" b="1" dirty="0">
                        <a:latin typeface="Arial" pitchFamily="34" charset="0"/>
                        <a:ea typeface="Calibri"/>
                        <a:cs typeface="Arial" pitchFamily="34" charset="0"/>
                      </a:endParaRPr>
                    </a:p>
                  </a:txBody>
                  <a:tcPr marL="68580" marR="68580" marT="0" marB="0" anchor="ctr"/>
                </a:tc>
                <a:tc>
                  <a:txBody>
                    <a:bodyPr/>
                    <a:lstStyle/>
                    <a:p>
                      <a:pPr algn="r" rtl="1">
                        <a:spcAft>
                          <a:spcPts val="0"/>
                        </a:spcAft>
                      </a:pPr>
                      <a:r>
                        <a:rPr kumimoji="0" lang="ar-IQ" sz="1800" b="1" kern="1200" dirty="0">
                          <a:latin typeface="Arial" pitchFamily="34" charset="0"/>
                          <a:cs typeface="Arial" pitchFamily="34" charset="0"/>
                        </a:rPr>
                        <a:t>قابلية قمة القدرة</a:t>
                      </a:r>
                      <a:endParaRPr kumimoji="0" lang="en-US" sz="1800" b="1" kern="1200" dirty="0">
                        <a:solidFill>
                          <a:srgbClr val="FFFFFF"/>
                        </a:solidFill>
                        <a:latin typeface="Arial" pitchFamily="34" charset="0"/>
                        <a:ea typeface="Times New Roman"/>
                        <a:cs typeface="Arial" pitchFamily="34" charset="0"/>
                      </a:endParaRPr>
                    </a:p>
                  </a:txBody>
                  <a:tcPr marL="68580" marR="68580" marT="0" marB="0" anchor="ctr"/>
                </a:tc>
              </a:tr>
              <a:tr h="467680">
                <a:tc>
                  <a:txBody>
                    <a:bodyPr/>
                    <a:lstStyle/>
                    <a:p>
                      <a:pPr algn="r" rtl="1">
                        <a:spcAft>
                          <a:spcPts val="0"/>
                        </a:spcAft>
                      </a:pPr>
                      <a:r>
                        <a:rPr lang="ar-IQ" sz="1800" b="1">
                          <a:latin typeface="Arial" pitchFamily="34" charset="0"/>
                          <a:cs typeface="Arial" pitchFamily="34" charset="0"/>
                        </a:rPr>
                        <a:t>1</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مرحلة الجهد بالثأنية</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1-5ثا</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5-15 ثا</a:t>
                      </a:r>
                      <a:endParaRPr lang="en-US" sz="2000" b="1">
                        <a:solidFill>
                          <a:schemeClr val="tx1"/>
                        </a:solidFill>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15-30 ثا</a:t>
                      </a:r>
                      <a:endParaRPr lang="en-US" sz="2000" b="1">
                        <a:solidFill>
                          <a:schemeClr val="tx1"/>
                        </a:solidFill>
                        <a:latin typeface="Arial" pitchFamily="34" charset="0"/>
                        <a:ea typeface="Calibri"/>
                        <a:cs typeface="Arial" pitchFamily="34" charset="0"/>
                      </a:endParaRPr>
                    </a:p>
                  </a:txBody>
                  <a:tcPr marL="68580" marR="68580" marT="0" marB="0" anchor="ctr"/>
                </a:tc>
              </a:tr>
              <a:tr h="467680">
                <a:tc>
                  <a:txBody>
                    <a:bodyPr/>
                    <a:lstStyle/>
                    <a:p>
                      <a:pPr algn="r" rtl="1">
                        <a:spcAft>
                          <a:spcPts val="0"/>
                        </a:spcAft>
                      </a:pPr>
                      <a:r>
                        <a:rPr lang="ar-IQ" sz="1800" b="1">
                          <a:latin typeface="Arial" pitchFamily="34" charset="0"/>
                          <a:cs typeface="Arial" pitchFamily="34" charset="0"/>
                        </a:rPr>
                        <a:t>2</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dirty="0">
                          <a:latin typeface="Arial" pitchFamily="34" charset="0"/>
                          <a:cs typeface="Arial" pitchFamily="34" charset="0"/>
                        </a:rPr>
                        <a:t>مرحلة الراحة </a:t>
                      </a:r>
                      <a:r>
                        <a:rPr lang="ar-IQ" sz="1800" b="1" dirty="0" err="1">
                          <a:latin typeface="Arial" pitchFamily="34" charset="0"/>
                          <a:cs typeface="Arial" pitchFamily="34" charset="0"/>
                        </a:rPr>
                        <a:t>بالثأنية</a:t>
                      </a:r>
                      <a:endParaRPr lang="en-US" sz="2000" b="1" dirty="0">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2-10 ثا</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25-90 ثا</a:t>
                      </a:r>
                      <a:endParaRPr lang="en-US" sz="2000" b="1">
                        <a:solidFill>
                          <a:schemeClr val="tx1"/>
                        </a:solidFill>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90-180 ثا</a:t>
                      </a:r>
                      <a:endParaRPr lang="en-US" sz="2000" b="1">
                        <a:solidFill>
                          <a:schemeClr val="tx1"/>
                        </a:solidFill>
                        <a:latin typeface="Arial" pitchFamily="34" charset="0"/>
                        <a:ea typeface="Calibri"/>
                        <a:cs typeface="Arial" pitchFamily="34" charset="0"/>
                      </a:endParaRPr>
                    </a:p>
                  </a:txBody>
                  <a:tcPr marL="68580" marR="68580" marT="0" marB="0" anchor="ctr"/>
                </a:tc>
              </a:tr>
              <a:tr h="467680">
                <a:tc>
                  <a:txBody>
                    <a:bodyPr/>
                    <a:lstStyle/>
                    <a:p>
                      <a:pPr algn="r" rtl="1">
                        <a:spcAft>
                          <a:spcPts val="0"/>
                        </a:spcAft>
                      </a:pPr>
                      <a:r>
                        <a:rPr lang="ar-IQ" sz="1800" b="1">
                          <a:latin typeface="Arial" pitchFamily="34" charset="0"/>
                          <a:cs typeface="Arial" pitchFamily="34" charset="0"/>
                        </a:rPr>
                        <a:t>3</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نسبة الجهد إلى الراحة </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1: 2</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dirty="0">
                          <a:latin typeface="Arial" pitchFamily="34" charset="0"/>
                          <a:cs typeface="Arial" pitchFamily="34" charset="0"/>
                        </a:rPr>
                        <a:t>1: 5 </a:t>
                      </a:r>
                      <a:r>
                        <a:rPr lang="ar-IQ" sz="1800" b="1" dirty="0" err="1">
                          <a:latin typeface="Arial" pitchFamily="34" charset="0"/>
                          <a:cs typeface="Arial" pitchFamily="34" charset="0"/>
                        </a:rPr>
                        <a:t>او</a:t>
                      </a:r>
                      <a:r>
                        <a:rPr lang="ar-IQ" sz="1800" b="1" dirty="0">
                          <a:latin typeface="Arial" pitchFamily="34" charset="0"/>
                          <a:cs typeface="Arial" pitchFamily="34" charset="0"/>
                        </a:rPr>
                        <a:t> 1: 6</a:t>
                      </a:r>
                      <a:endParaRPr lang="en-US" sz="2000" b="1" dirty="0">
                        <a:solidFill>
                          <a:schemeClr val="tx1"/>
                        </a:solidFill>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dirty="0">
                          <a:latin typeface="Arial" pitchFamily="34" charset="0"/>
                          <a:cs typeface="Arial" pitchFamily="34" charset="0"/>
                        </a:rPr>
                        <a:t>1:6</a:t>
                      </a:r>
                      <a:endParaRPr lang="en-US" sz="2000" b="1" dirty="0">
                        <a:solidFill>
                          <a:schemeClr val="tx1"/>
                        </a:solidFill>
                        <a:latin typeface="Arial" pitchFamily="34" charset="0"/>
                        <a:ea typeface="Calibri"/>
                        <a:cs typeface="Arial" pitchFamily="34" charset="0"/>
                      </a:endParaRPr>
                    </a:p>
                  </a:txBody>
                  <a:tcPr marL="68580" marR="68580" marT="0" marB="0" anchor="ctr"/>
                </a:tc>
              </a:tr>
              <a:tr h="467680">
                <a:tc>
                  <a:txBody>
                    <a:bodyPr/>
                    <a:lstStyle/>
                    <a:p>
                      <a:pPr algn="r" rtl="1">
                        <a:spcAft>
                          <a:spcPts val="0"/>
                        </a:spcAft>
                      </a:pPr>
                      <a:r>
                        <a:rPr lang="ar-IQ" sz="1800" b="1">
                          <a:latin typeface="Arial" pitchFamily="34" charset="0"/>
                          <a:cs typeface="Arial" pitchFamily="34" charset="0"/>
                        </a:rPr>
                        <a:t>4</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شدة نسبة </a:t>
                      </a:r>
                      <a:r>
                        <a:rPr lang="en-US" sz="1800" b="1">
                          <a:latin typeface="Arial" pitchFamily="34" charset="0"/>
                          <a:cs typeface="Arial" pitchFamily="34" charset="0"/>
                        </a:rPr>
                        <a:t>VO2max</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95-100%</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900-100%</a:t>
                      </a:r>
                      <a:endParaRPr lang="en-US" sz="2000" b="1">
                        <a:solidFill>
                          <a:schemeClr val="tx1"/>
                        </a:solidFill>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85-90%</a:t>
                      </a:r>
                      <a:endParaRPr lang="en-US" sz="2000" b="1">
                        <a:solidFill>
                          <a:schemeClr val="tx1"/>
                        </a:solidFill>
                        <a:latin typeface="Arial" pitchFamily="34" charset="0"/>
                        <a:ea typeface="Calibri"/>
                        <a:cs typeface="Arial" pitchFamily="34" charset="0"/>
                      </a:endParaRPr>
                    </a:p>
                  </a:txBody>
                  <a:tcPr marL="68580" marR="68580" marT="0" marB="0" anchor="ctr"/>
                </a:tc>
              </a:tr>
              <a:tr h="467680">
                <a:tc>
                  <a:txBody>
                    <a:bodyPr/>
                    <a:lstStyle/>
                    <a:p>
                      <a:pPr algn="r" rtl="1">
                        <a:spcAft>
                          <a:spcPts val="0"/>
                        </a:spcAft>
                      </a:pPr>
                      <a:r>
                        <a:rPr lang="ar-IQ" sz="1800" b="1">
                          <a:latin typeface="Arial" pitchFamily="34" charset="0"/>
                          <a:cs typeface="Arial" pitchFamily="34" charset="0"/>
                        </a:rPr>
                        <a:t>5</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عدد التكرارات </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1-7</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5-6</a:t>
                      </a:r>
                      <a:endParaRPr lang="en-US" sz="2000" b="1">
                        <a:solidFill>
                          <a:schemeClr val="tx1"/>
                        </a:solidFill>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2-4</a:t>
                      </a:r>
                      <a:endParaRPr lang="en-US" sz="2000" b="1">
                        <a:solidFill>
                          <a:schemeClr val="tx1"/>
                        </a:solidFill>
                        <a:latin typeface="Arial" pitchFamily="34" charset="0"/>
                        <a:ea typeface="Calibri"/>
                        <a:cs typeface="Arial" pitchFamily="34" charset="0"/>
                      </a:endParaRPr>
                    </a:p>
                  </a:txBody>
                  <a:tcPr marL="68580" marR="68580" marT="0" marB="0" anchor="ctr"/>
                </a:tc>
              </a:tr>
              <a:tr h="467680">
                <a:tc>
                  <a:txBody>
                    <a:bodyPr/>
                    <a:lstStyle/>
                    <a:p>
                      <a:pPr algn="r" rtl="1">
                        <a:spcAft>
                          <a:spcPts val="0"/>
                        </a:spcAft>
                      </a:pPr>
                      <a:r>
                        <a:rPr lang="ar-IQ" sz="1800" b="1">
                          <a:latin typeface="Arial" pitchFamily="34" charset="0"/>
                          <a:cs typeface="Arial" pitchFamily="34" charset="0"/>
                        </a:rPr>
                        <a:t>6</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زمن المجموعة (السيت)بالثأنية</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60ثا</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60ثا</a:t>
                      </a:r>
                      <a:endParaRPr lang="en-US" sz="2000" b="1">
                        <a:solidFill>
                          <a:schemeClr val="tx1"/>
                        </a:solidFill>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60ثا</a:t>
                      </a:r>
                      <a:endParaRPr lang="en-US" sz="2000" b="1">
                        <a:solidFill>
                          <a:schemeClr val="tx1"/>
                        </a:solidFill>
                        <a:latin typeface="Arial" pitchFamily="34" charset="0"/>
                        <a:ea typeface="Calibri"/>
                        <a:cs typeface="Arial" pitchFamily="34" charset="0"/>
                      </a:endParaRPr>
                    </a:p>
                  </a:txBody>
                  <a:tcPr marL="68580" marR="68580" marT="0" marB="0" anchor="ctr"/>
                </a:tc>
              </a:tr>
              <a:tr h="467680">
                <a:tc>
                  <a:txBody>
                    <a:bodyPr/>
                    <a:lstStyle/>
                    <a:p>
                      <a:pPr algn="r" rtl="1">
                        <a:spcAft>
                          <a:spcPts val="0"/>
                        </a:spcAft>
                      </a:pPr>
                      <a:r>
                        <a:rPr lang="ar-IQ" sz="1800" b="1">
                          <a:latin typeface="Arial" pitchFamily="34" charset="0"/>
                          <a:cs typeface="Arial" pitchFamily="34" charset="0"/>
                        </a:rPr>
                        <a:t>7</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عدد المجموعات (السيتات)</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2-4</a:t>
                      </a:r>
                      <a:endParaRPr lang="en-US" sz="2000" b="1">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dirty="0">
                          <a:latin typeface="Arial" pitchFamily="34" charset="0"/>
                          <a:cs typeface="Arial" pitchFamily="34" charset="0"/>
                        </a:rPr>
                        <a:t>5-6</a:t>
                      </a:r>
                      <a:endParaRPr lang="en-US" sz="2000" b="1" dirty="0">
                        <a:solidFill>
                          <a:schemeClr val="tx1"/>
                        </a:solidFill>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dirty="0">
                          <a:latin typeface="Arial" pitchFamily="34" charset="0"/>
                          <a:cs typeface="Arial" pitchFamily="34" charset="0"/>
                        </a:rPr>
                        <a:t>2-4</a:t>
                      </a:r>
                      <a:endParaRPr lang="en-US" sz="2000" b="1" dirty="0">
                        <a:solidFill>
                          <a:schemeClr val="tx1"/>
                        </a:solidFill>
                        <a:latin typeface="Arial" pitchFamily="34" charset="0"/>
                        <a:ea typeface="Calibri"/>
                        <a:cs typeface="Arial" pitchFamily="34" charset="0"/>
                      </a:endParaRPr>
                    </a:p>
                  </a:txBody>
                  <a:tcPr marL="68580" marR="68580" marT="0" marB="0" anchor="ctr"/>
                </a:tc>
              </a:tr>
              <a:tr h="467680">
                <a:tc>
                  <a:txBody>
                    <a:bodyPr/>
                    <a:lstStyle/>
                    <a:p>
                      <a:pPr algn="r" rtl="1">
                        <a:spcAft>
                          <a:spcPts val="0"/>
                        </a:spcAft>
                      </a:pPr>
                      <a:r>
                        <a:rPr lang="ar-IQ" sz="1800" b="1" dirty="0">
                          <a:latin typeface="Arial" pitchFamily="34" charset="0"/>
                          <a:cs typeface="Arial" pitchFamily="34" charset="0"/>
                        </a:rPr>
                        <a:t>8</a:t>
                      </a:r>
                      <a:endParaRPr lang="en-US" sz="2000" b="1" dirty="0">
                        <a:solidFill>
                          <a:schemeClr val="tx1"/>
                        </a:solidFill>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dirty="0">
                          <a:latin typeface="Arial" pitchFamily="34" charset="0"/>
                          <a:cs typeface="Arial" pitchFamily="34" charset="0"/>
                        </a:rPr>
                        <a:t>زمن الراحة بين مجموعة وأخرى بالدقائق </a:t>
                      </a:r>
                      <a:endParaRPr lang="en-US" sz="2000" b="1" dirty="0">
                        <a:solidFill>
                          <a:schemeClr val="tx1"/>
                        </a:solidFill>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dirty="0">
                          <a:latin typeface="Arial" pitchFamily="34" charset="0"/>
                          <a:cs typeface="Arial" pitchFamily="34" charset="0"/>
                        </a:rPr>
                        <a:t>5-10ثاد</a:t>
                      </a:r>
                      <a:endParaRPr lang="en-US" sz="2000" b="1" dirty="0">
                        <a:solidFill>
                          <a:schemeClr val="tx1"/>
                        </a:solidFill>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dirty="0">
                          <a:latin typeface="Arial" pitchFamily="34" charset="0"/>
                          <a:cs typeface="Arial" pitchFamily="34" charset="0"/>
                        </a:rPr>
                        <a:t>5-10د</a:t>
                      </a:r>
                      <a:endParaRPr lang="en-US" sz="2000" b="1" dirty="0">
                        <a:solidFill>
                          <a:schemeClr val="tx1"/>
                        </a:solidFill>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dirty="0">
                          <a:latin typeface="Arial" pitchFamily="34" charset="0"/>
                          <a:cs typeface="Arial" pitchFamily="34" charset="0"/>
                        </a:rPr>
                        <a:t>10-15د</a:t>
                      </a:r>
                      <a:endParaRPr lang="en-US" sz="2000" b="1" dirty="0">
                        <a:solidFill>
                          <a:schemeClr val="tx1"/>
                        </a:solidFill>
                        <a:latin typeface="Arial" pitchFamily="34" charset="0"/>
                        <a:ea typeface="Calibri"/>
                        <a:cs typeface="Arial" pitchFamily="34" charset="0"/>
                      </a:endParaRPr>
                    </a:p>
                  </a:txBody>
                  <a:tcPr marL="68580" marR="68580" marT="0" marB="0" anchor="ctr"/>
                </a:tc>
              </a:tr>
              <a:tr h="467680">
                <a:tc>
                  <a:txBody>
                    <a:bodyPr/>
                    <a:lstStyle/>
                    <a:p>
                      <a:pPr algn="r" rtl="1">
                        <a:spcAft>
                          <a:spcPts val="0"/>
                        </a:spcAft>
                      </a:pPr>
                      <a:r>
                        <a:rPr lang="ar-IQ" sz="1800" b="1" dirty="0">
                          <a:latin typeface="Arial" pitchFamily="34" charset="0"/>
                          <a:cs typeface="Arial" pitchFamily="34" charset="0"/>
                        </a:rPr>
                        <a:t>9</a:t>
                      </a:r>
                      <a:endParaRPr lang="en-US" sz="2000" b="1" dirty="0">
                        <a:solidFill>
                          <a:schemeClr val="tx1"/>
                        </a:solidFill>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dirty="0">
                          <a:latin typeface="Arial" pitchFamily="34" charset="0"/>
                          <a:cs typeface="Arial" pitchFamily="34" charset="0"/>
                        </a:rPr>
                        <a:t>التدرج في حجم التمرين وزمن التمرين الدقائق</a:t>
                      </a:r>
                      <a:endParaRPr lang="en-US" sz="2000" b="1" dirty="0">
                        <a:solidFill>
                          <a:schemeClr val="tx1"/>
                        </a:solidFill>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a:latin typeface="Arial" pitchFamily="34" charset="0"/>
                          <a:cs typeface="Arial" pitchFamily="34" charset="0"/>
                        </a:rPr>
                        <a:t>صفر-1,5د</a:t>
                      </a:r>
                      <a:endParaRPr lang="en-US" sz="2000" b="1">
                        <a:solidFill>
                          <a:schemeClr val="tx1"/>
                        </a:solidFill>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dirty="0">
                          <a:latin typeface="Arial" pitchFamily="34" charset="0"/>
                          <a:cs typeface="Arial" pitchFamily="34" charset="0"/>
                        </a:rPr>
                        <a:t>1-8د</a:t>
                      </a:r>
                      <a:endParaRPr lang="en-US" sz="2000" b="1" dirty="0">
                        <a:solidFill>
                          <a:schemeClr val="tx1"/>
                        </a:solidFill>
                        <a:latin typeface="Arial" pitchFamily="34" charset="0"/>
                        <a:ea typeface="Calibri"/>
                        <a:cs typeface="Arial" pitchFamily="34" charset="0"/>
                      </a:endParaRPr>
                    </a:p>
                  </a:txBody>
                  <a:tcPr marL="68580" marR="68580" marT="0" marB="0" anchor="ctr"/>
                </a:tc>
                <a:tc>
                  <a:txBody>
                    <a:bodyPr/>
                    <a:lstStyle/>
                    <a:p>
                      <a:pPr algn="r" rtl="1">
                        <a:spcAft>
                          <a:spcPts val="0"/>
                        </a:spcAft>
                      </a:pPr>
                      <a:r>
                        <a:rPr lang="ar-IQ" sz="1800" b="1" dirty="0">
                          <a:latin typeface="Arial" pitchFamily="34" charset="0"/>
                          <a:cs typeface="Arial" pitchFamily="34" charset="0"/>
                        </a:rPr>
                        <a:t>1-8د</a:t>
                      </a:r>
                      <a:endParaRPr lang="en-US" sz="2000" b="1" dirty="0">
                        <a:solidFill>
                          <a:schemeClr val="tx1"/>
                        </a:solidFill>
                        <a:latin typeface="Arial" pitchFamily="34" charset="0"/>
                        <a:ea typeface="Calibri"/>
                        <a:cs typeface="Arial" pitchFamily="34" charset="0"/>
                      </a:endParaRPr>
                    </a:p>
                  </a:txBody>
                  <a:tcPr marL="68580" marR="68580" marT="0" marB="0" anchor="ctr"/>
                </a:tc>
              </a:tr>
              <a:tr h="467680">
                <a:tc>
                  <a:txBody>
                    <a:bodyPr/>
                    <a:lstStyle/>
                    <a:p>
                      <a:pPr algn="r" rtl="1">
                        <a:spcAft>
                          <a:spcPts val="0"/>
                        </a:spcAft>
                      </a:pPr>
                      <a:r>
                        <a:rPr lang="ar-IQ" sz="1400" b="1" dirty="0">
                          <a:solidFill>
                            <a:schemeClr val="tx1"/>
                          </a:solidFill>
                          <a:latin typeface="Simplified Arabic"/>
                          <a:ea typeface="Times New Roman"/>
                          <a:cs typeface="Arial"/>
                        </a:rPr>
                        <a:t>10</a:t>
                      </a:r>
                      <a:endParaRPr lang="en-US" sz="1600" b="1" dirty="0">
                        <a:solidFill>
                          <a:schemeClr val="tx1"/>
                        </a:solidFill>
                        <a:latin typeface="Simplified Arabic"/>
                        <a:ea typeface="Calibri"/>
                        <a:cs typeface="Arial"/>
                      </a:endParaRPr>
                    </a:p>
                  </a:txBody>
                  <a:tcPr marL="68580" marR="68580" marT="0" marB="0" anchor="ctr"/>
                </a:tc>
                <a:tc>
                  <a:txBody>
                    <a:bodyPr/>
                    <a:lstStyle/>
                    <a:p>
                      <a:pPr algn="r" rtl="1">
                        <a:spcAft>
                          <a:spcPts val="0"/>
                        </a:spcAft>
                      </a:pPr>
                      <a:r>
                        <a:rPr lang="ar-IQ" sz="1400" b="1" dirty="0">
                          <a:solidFill>
                            <a:schemeClr val="tx1"/>
                          </a:solidFill>
                          <a:latin typeface="Simplified Arabic"/>
                          <a:ea typeface="Times New Roman"/>
                          <a:cs typeface="Arial"/>
                        </a:rPr>
                        <a:t>مجمل زمن التدريب التقريبي خلال الجرعة بالدقائق</a:t>
                      </a:r>
                      <a:endParaRPr lang="en-US" sz="1600" b="1" dirty="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000" b="1" dirty="0">
                          <a:solidFill>
                            <a:schemeClr val="tx1"/>
                          </a:solidFill>
                          <a:latin typeface="Simplified Arabic"/>
                          <a:ea typeface="Times New Roman"/>
                          <a:cs typeface="Arial"/>
                        </a:rPr>
                        <a:t>25د</a:t>
                      </a:r>
                      <a:endParaRPr lang="en-US" sz="2400" b="1" dirty="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000" b="1" dirty="0">
                          <a:solidFill>
                            <a:schemeClr val="tx1"/>
                          </a:solidFill>
                          <a:latin typeface="Simplified Arabic"/>
                          <a:ea typeface="Times New Roman"/>
                          <a:cs typeface="Arial"/>
                        </a:rPr>
                        <a:t>35-60د</a:t>
                      </a:r>
                      <a:endParaRPr lang="en-US" sz="2400" b="1" dirty="0">
                        <a:solidFill>
                          <a:schemeClr val="tx1"/>
                        </a:solidFill>
                        <a:latin typeface="Simplified Arabic"/>
                        <a:ea typeface="Calibri"/>
                        <a:cs typeface="Arial"/>
                      </a:endParaRPr>
                    </a:p>
                  </a:txBody>
                  <a:tcPr marL="68580" marR="68580" marT="0" marB="0" anchor="ctr"/>
                </a:tc>
                <a:tc>
                  <a:txBody>
                    <a:bodyPr/>
                    <a:lstStyle/>
                    <a:p>
                      <a:pPr algn="ctr" rtl="1">
                        <a:spcAft>
                          <a:spcPts val="0"/>
                        </a:spcAft>
                      </a:pPr>
                      <a:r>
                        <a:rPr lang="ar-IQ" sz="2000" b="1" dirty="0">
                          <a:solidFill>
                            <a:schemeClr val="tx1"/>
                          </a:solidFill>
                          <a:latin typeface="Simplified Arabic"/>
                          <a:ea typeface="Times New Roman"/>
                          <a:cs typeface="Arial"/>
                        </a:rPr>
                        <a:t>35-45د</a:t>
                      </a:r>
                      <a:endParaRPr lang="en-US" sz="2400" b="1" dirty="0">
                        <a:solidFill>
                          <a:schemeClr val="tx1"/>
                        </a:solidFill>
                        <a:latin typeface="Simplified Arabic"/>
                        <a:ea typeface="Calibri"/>
                        <a:cs typeface="Arial"/>
                      </a:endParaRPr>
                    </a:p>
                  </a:txBody>
                  <a:tcPr marL="68580" marR="68580" marT="0" marB="0"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186</TotalTime>
  <Words>1875</Words>
  <PresentationFormat>عرض على الشاشة (3:4)‏</PresentationFormat>
  <Paragraphs>296</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وافر</vt:lpstr>
      <vt:lpstr>أنظمة إنتاج الطاقة</vt:lpstr>
      <vt:lpstr>أنظمة إنتاج الطاقة</vt:lpstr>
      <vt:lpstr>الشريحة 3</vt:lpstr>
      <vt:lpstr>نظام حامض اللاكتيك (Lactic Acid system  )</vt:lpstr>
      <vt:lpstr>نظام أنتاج الطاقة الأوكسجيني</vt:lpstr>
      <vt:lpstr>مميزات نظام الطاقة الاوكسجيني</vt:lpstr>
      <vt:lpstr>جدول المقارنة بين أنظمة أنتاج الطاقة</vt:lpstr>
      <vt:lpstr>وحدات العمل (تحمل السرعة – التحمل الخاص الأول – التحمل الخاص الثاني ) ضمن نظام الطاقة</vt:lpstr>
      <vt:lpstr>يبين طرق تدريب القدرات الاوكسجينية واللااوكسجينية</vt:lpstr>
      <vt:lpstr>يبين طرق تدريب القدرات اللاأوكسجينية اللاكتيكي</vt:lpstr>
      <vt:lpstr>يبين التدريب الاوكسجيني ونسبة H.R max ونسبة VO2max</vt:lpstr>
      <vt:lpstr>مميزات التدريب الاوكسجيني</vt:lpstr>
      <vt:lpstr>أساليب لتنمية القدرات اللاوكسجينيه </vt:lpstr>
      <vt:lpstr>تدريب العتبة الفارقة اللاأوكسجينية </vt:lpstr>
      <vt:lpstr>تدريب تحمل الحمل الزائد </vt:lpstr>
      <vt:lpstr>تعويض الكلايكوجين بعد النشاط البدني المستمر </vt:lpstr>
      <vt:lpstr>تعويض الكلايكوجين بعد النشاط البدني المتقطع ولفترة قصيرة </vt:lpstr>
      <vt:lpstr>طـرق تـعـبـئة العـضـلات بالـكـلايـكـوجـين</vt:lpstr>
      <vt:lpstr>الطريقة الثالثة : تعتمد هذه الطريقة على التمرين ونوعين من الغذاء ,وهنا لابد أن يبدأ بالتدريب القاسي لتفريغ العضلات من الكلايكوجين لمدة (3) أيام مع غذاء يحتوي على نشويات قليلة ولكنه غني بالمواد الدهنية والبروتينية , ثم يتبع ذلك تناول نشويات عالية (الثلاثة أيام) . وهنا لابد أن نتذكر بأن شدة التمرين تكون مرتفعة خلال الأيام الثلاثة الأولى التي اعتمد الرياضي فيها على الدهون والبروتين , وتقل شدة التمرين في الأيام الأخيرة عند الاعتماد على النشويات . وهذه الطريقة تزيد من كمية الكلايكوجين العضلي إلى حوالي (50) غرام لكل كغم في العضلة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أنظمة إنتاج الطاقة</dc:title>
  <cp:lastModifiedBy>fatma</cp:lastModifiedBy>
  <cp:revision>36</cp:revision>
  <dcterms:modified xsi:type="dcterms:W3CDTF">2015-11-17T18:11:03Z</dcterms:modified>
</cp:coreProperties>
</file>