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7"/>
  </p:notesMasterIdLst>
  <p:sldIdLst>
    <p:sldId id="256" r:id="rId2"/>
    <p:sldId id="257" r:id="rId3"/>
    <p:sldId id="258" r:id="rId4"/>
    <p:sldId id="259" r:id="rId5"/>
    <p:sldId id="260" r:id="rId6"/>
    <p:sldId id="270" r:id="rId7"/>
    <p:sldId id="261" r:id="rId8"/>
    <p:sldId id="262" r:id="rId9"/>
    <p:sldId id="263" r:id="rId10"/>
    <p:sldId id="264" r:id="rId11"/>
    <p:sldId id="265" r:id="rId12"/>
    <p:sldId id="266" r:id="rId13"/>
    <p:sldId id="269" r:id="rId14"/>
    <p:sldId id="267" r:id="rId15"/>
    <p:sldId id="26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3EF44-9FDA-4BAE-A983-D7C721527A9A}" type="doc">
      <dgm:prSet loTypeId="urn:microsoft.com/office/officeart/2005/8/layout/vList4" loCatId="list" qsTypeId="urn:microsoft.com/office/officeart/2005/8/quickstyle/simple1" qsCatId="simple" csTypeId="urn:microsoft.com/office/officeart/2005/8/colors/colorful4" csCatId="colorful" phldr="1"/>
      <dgm:spPr/>
      <dgm:t>
        <a:bodyPr/>
        <a:lstStyle/>
        <a:p>
          <a:pPr rtl="1"/>
          <a:endParaRPr lang="ar-IQ"/>
        </a:p>
      </dgm:t>
    </dgm:pt>
    <dgm:pt modelId="{8A2858BC-815F-4312-8B68-616D592EF5DA}">
      <dgm:prSet/>
      <dgm:spPr>
        <a:gradFill rotWithShape="0">
          <a:gsLst>
            <a:gs pos="0">
              <a:srgbClr val="CCCCFF"/>
            </a:gs>
            <a:gs pos="17999">
              <a:srgbClr val="99CCFF"/>
            </a:gs>
            <a:gs pos="36000">
              <a:srgbClr val="9966FF"/>
            </a:gs>
            <a:gs pos="61000">
              <a:srgbClr val="CC99FF"/>
            </a:gs>
            <a:gs pos="82001">
              <a:srgbClr val="99CCFF"/>
            </a:gs>
            <a:gs pos="100000">
              <a:srgbClr val="CCCCFF"/>
            </a:gs>
          </a:gsLst>
          <a:lin ang="8100000" scaled="0"/>
        </a:gradFill>
      </dgm:spPr>
      <dgm:t>
        <a:bodyPr/>
        <a:lstStyle/>
        <a:p>
          <a:pPr rtl="1"/>
          <a:r>
            <a:rPr lang="ar-IQ" b="1" cap="none" spc="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شكل يبين الموجات القلبية</a:t>
          </a:r>
          <a:endParaRPr lang="ar-IQ" b="1" cap="none" spc="0" baseline="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dgm:t>
    </dgm:pt>
    <dgm:pt modelId="{68A5C0C8-7038-4EF4-B728-6FB1431A2DEB}" type="parTrans" cxnId="{4CDCE00A-51BD-4EBA-82DA-2357E3182159}">
      <dgm:prSet/>
      <dgm:spPr/>
      <dgm:t>
        <a:bodyPr/>
        <a:lstStyle/>
        <a:p>
          <a:pPr rtl="1"/>
          <a:endParaRPr lang="ar-IQ"/>
        </a:p>
      </dgm:t>
    </dgm:pt>
    <dgm:pt modelId="{0E8EE396-18E1-4A8F-91BB-6A328AD0204C}" type="sibTrans" cxnId="{4CDCE00A-51BD-4EBA-82DA-2357E3182159}">
      <dgm:prSet/>
      <dgm:spPr/>
      <dgm:t>
        <a:bodyPr/>
        <a:lstStyle/>
        <a:p>
          <a:pPr rtl="1"/>
          <a:endParaRPr lang="ar-IQ"/>
        </a:p>
      </dgm:t>
    </dgm:pt>
    <dgm:pt modelId="{13928705-B304-49E2-8CFE-B11AD9845076}" type="pres">
      <dgm:prSet presAssocID="{46A3EF44-9FDA-4BAE-A983-D7C721527A9A}" presName="linear" presStyleCnt="0">
        <dgm:presLayoutVars>
          <dgm:dir/>
          <dgm:resizeHandles val="exact"/>
        </dgm:presLayoutVars>
      </dgm:prSet>
      <dgm:spPr/>
      <dgm:t>
        <a:bodyPr/>
        <a:lstStyle/>
        <a:p>
          <a:pPr rtl="1"/>
          <a:endParaRPr lang="ar-SA"/>
        </a:p>
      </dgm:t>
    </dgm:pt>
    <dgm:pt modelId="{42960CEE-3E3D-43E6-9942-CDBAD4B884B8}" type="pres">
      <dgm:prSet presAssocID="{8A2858BC-815F-4312-8B68-616D592EF5DA}" presName="comp" presStyleCnt="0"/>
      <dgm:spPr/>
    </dgm:pt>
    <dgm:pt modelId="{A02B1B02-1563-4634-B63E-270BDB4A425C}" type="pres">
      <dgm:prSet presAssocID="{8A2858BC-815F-4312-8B68-616D592EF5DA}" presName="box" presStyleLbl="node1" presStyleIdx="0" presStyleCnt="1" custLinFactNeighborX="-395" custLinFactNeighborY="-3002"/>
      <dgm:spPr/>
      <dgm:t>
        <a:bodyPr/>
        <a:lstStyle/>
        <a:p>
          <a:pPr rtl="1"/>
          <a:endParaRPr lang="ar-SA"/>
        </a:p>
      </dgm:t>
    </dgm:pt>
    <dgm:pt modelId="{BBBC63B1-FDB6-4A74-B4AA-7247E552C827}" type="pres">
      <dgm:prSet presAssocID="{8A2858BC-815F-4312-8B68-616D592EF5DA}" presName="img" presStyleLbl="fgImgPlace1" presStyleIdx="0" presStyleCnt="1" custScaleY="125000"/>
      <dgm:spPr>
        <a:blipFill rotWithShape="0">
          <a:blip xmlns:r="http://schemas.openxmlformats.org/officeDocument/2006/relationships" r:embed="rId1"/>
          <a:stretch>
            <a:fillRect/>
          </a:stretch>
        </a:blipFill>
      </dgm:spPr>
    </dgm:pt>
    <dgm:pt modelId="{1FA45EFA-37AA-43C2-981C-D7E4057FDD92}" type="pres">
      <dgm:prSet presAssocID="{8A2858BC-815F-4312-8B68-616D592EF5DA}" presName="text" presStyleLbl="node1" presStyleIdx="0" presStyleCnt="1">
        <dgm:presLayoutVars>
          <dgm:bulletEnabled val="1"/>
        </dgm:presLayoutVars>
      </dgm:prSet>
      <dgm:spPr/>
      <dgm:t>
        <a:bodyPr/>
        <a:lstStyle/>
        <a:p>
          <a:pPr rtl="1"/>
          <a:endParaRPr lang="ar-SA"/>
        </a:p>
      </dgm:t>
    </dgm:pt>
  </dgm:ptLst>
  <dgm:cxnLst>
    <dgm:cxn modelId="{D0C33DA1-7E86-4C84-8A73-FBB3D7EFF3BA}" type="presOf" srcId="{8A2858BC-815F-4312-8B68-616D592EF5DA}" destId="{1FA45EFA-37AA-43C2-981C-D7E4057FDD92}" srcOrd="1" destOrd="0" presId="urn:microsoft.com/office/officeart/2005/8/layout/vList4"/>
    <dgm:cxn modelId="{2470B9F3-365A-4740-A830-34FF500450FE}" type="presOf" srcId="{46A3EF44-9FDA-4BAE-A983-D7C721527A9A}" destId="{13928705-B304-49E2-8CFE-B11AD9845076}" srcOrd="0" destOrd="0" presId="urn:microsoft.com/office/officeart/2005/8/layout/vList4"/>
    <dgm:cxn modelId="{15BDFCA9-C645-4D3B-AB07-F29BC47C340E}" type="presOf" srcId="{8A2858BC-815F-4312-8B68-616D592EF5DA}" destId="{A02B1B02-1563-4634-B63E-270BDB4A425C}" srcOrd="0" destOrd="0" presId="urn:microsoft.com/office/officeart/2005/8/layout/vList4"/>
    <dgm:cxn modelId="{4CDCE00A-51BD-4EBA-82DA-2357E3182159}" srcId="{46A3EF44-9FDA-4BAE-A983-D7C721527A9A}" destId="{8A2858BC-815F-4312-8B68-616D592EF5DA}" srcOrd="0" destOrd="0" parTransId="{68A5C0C8-7038-4EF4-B728-6FB1431A2DEB}" sibTransId="{0E8EE396-18E1-4A8F-91BB-6A328AD0204C}"/>
    <dgm:cxn modelId="{ABD6A92D-C6E1-4A62-9AB5-E175954D3B36}" type="presParOf" srcId="{13928705-B304-49E2-8CFE-B11AD9845076}" destId="{42960CEE-3E3D-43E6-9942-CDBAD4B884B8}" srcOrd="0" destOrd="0" presId="urn:microsoft.com/office/officeart/2005/8/layout/vList4"/>
    <dgm:cxn modelId="{A27596CB-6776-4F7A-B9A0-9AAB774FCC0F}" type="presParOf" srcId="{42960CEE-3E3D-43E6-9942-CDBAD4B884B8}" destId="{A02B1B02-1563-4634-B63E-270BDB4A425C}" srcOrd="0" destOrd="0" presId="urn:microsoft.com/office/officeart/2005/8/layout/vList4"/>
    <dgm:cxn modelId="{5FE90CC9-2199-4445-A233-602BE2E89FE3}" type="presParOf" srcId="{42960CEE-3E3D-43E6-9942-CDBAD4B884B8}" destId="{BBBC63B1-FDB6-4A74-B4AA-7247E552C827}" srcOrd="1" destOrd="0" presId="urn:microsoft.com/office/officeart/2005/8/layout/vList4"/>
    <dgm:cxn modelId="{55864A51-0135-43CB-BD86-68345DD04892}" type="presParOf" srcId="{42960CEE-3E3D-43E6-9942-CDBAD4B884B8}" destId="{1FA45EFA-37AA-43C2-981C-D7E4057FDD92}"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E09467-CF01-4E74-B6B1-A37F36D3A5BE}" type="datetimeFigureOut">
              <a:rPr lang="ar-IQ" smtClean="0"/>
              <a:pPr/>
              <a:t>05/02/1437</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4A5FEBC-D20D-46D1-9071-F244AFB4B168}"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44A5FEBC-D20D-46D1-9071-F244AFB4B168}"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2/5/1437</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2/5/1437</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2/5/1437</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3366868" y="533400"/>
            <a:ext cx="5105400" cy="1395402"/>
          </a:xfrm>
        </p:spPr>
        <p:txBody>
          <a:bodyPr anchor="ctr"/>
          <a:lstStyle/>
          <a:p>
            <a:pPr algn="ctr"/>
            <a:r>
              <a:rPr lang="ar-IQ" sz="6000" dirty="0" smtClean="0">
                <a:latin typeface="Arial" pitchFamily="34" charset="0"/>
                <a:cs typeface="Arial" pitchFamily="34" charset="0"/>
              </a:rPr>
              <a:t>القلب </a:t>
            </a:r>
            <a:r>
              <a:rPr lang="ar-IQ" dirty="0" smtClean="0"/>
              <a:t>– </a:t>
            </a:r>
            <a:r>
              <a:rPr lang="en-US" dirty="0" smtClean="0"/>
              <a:t>heart </a:t>
            </a:r>
            <a:endParaRPr lang="ar-IQ" dirty="0"/>
          </a:p>
        </p:txBody>
      </p:sp>
      <p:sp>
        <p:nvSpPr>
          <p:cNvPr id="6" name="عنوان فرعي 5"/>
          <p:cNvSpPr>
            <a:spLocks noGrp="1"/>
          </p:cNvSpPr>
          <p:nvPr>
            <p:ph type="subTitle" idx="1"/>
          </p:nvPr>
        </p:nvSpPr>
        <p:spPr>
          <a:xfrm>
            <a:off x="3354442" y="3502772"/>
            <a:ext cx="5114778" cy="2355120"/>
          </a:xfrm>
        </p:spPr>
        <p:txBody>
          <a:bodyPr/>
          <a:lstStyle/>
          <a:p>
            <a:pPr algn="ctr"/>
            <a:r>
              <a:rPr lang="ar-IQ"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تقدم </a:t>
            </a: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به</a:t>
            </a:r>
          </a:p>
          <a:p>
            <a:pPr algn="ct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مشتاق عبد الرضا ماشي</a:t>
            </a:r>
          </a:p>
          <a:p>
            <a:pPr algn="ctr"/>
            <a:endPar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descr="C:\Documents and Settings\Administrator\Desktop\صور رياضية\untitled.bmp"/>
          <p:cNvPicPr>
            <a:picLocks noChangeAspect="1" noChangeArrowheads="1"/>
          </p:cNvPicPr>
          <p:nvPr/>
        </p:nvPicPr>
        <p:blipFill>
          <a:blip r:embed="rId3"/>
          <a:srcRect/>
          <a:stretch>
            <a:fillRect/>
          </a:stretch>
        </p:blipFill>
        <p:spPr bwMode="auto">
          <a:xfrm>
            <a:off x="1428728" y="1643050"/>
            <a:ext cx="2143140" cy="307183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246020" y="228600"/>
            <a:ext cx="5897880" cy="700070"/>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ar-SA"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4">
                      <a:satMod val="175000"/>
                      <a:alpha val="40000"/>
                    </a:schemeClr>
                  </a:glow>
                  <a:innerShdw blurRad="69850" dist="43180" dir="5400000">
                    <a:srgbClr val="000000">
                      <a:alpha val="65000"/>
                    </a:srgbClr>
                  </a:innerShdw>
                </a:effectLst>
                <a:latin typeface="Arial" pitchFamily="34" charset="0"/>
                <a:cs typeface="Arial" pitchFamily="34" charset="0"/>
              </a:rPr>
              <a:t>معدل ضربات القلب والعوامل المؤثرة عليه </a:t>
            </a:r>
            <a:endParaRPr lang="ar-IQ" sz="28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4">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6" name="عنصر نائب للنص 5"/>
          <p:cNvSpPr>
            <a:spLocks noGrp="1"/>
          </p:cNvSpPr>
          <p:nvPr>
            <p:ph type="body" idx="2"/>
          </p:nvPr>
        </p:nvSpPr>
        <p:spPr>
          <a:xfrm>
            <a:off x="457200" y="928670"/>
            <a:ext cx="5897880" cy="642942"/>
          </a:xfrm>
        </p:spPr>
        <p:style>
          <a:lnRef idx="2">
            <a:schemeClr val="accent2"/>
          </a:lnRef>
          <a:fillRef idx="1">
            <a:schemeClr val="lt1"/>
          </a:fillRef>
          <a:effectRef idx="0">
            <a:schemeClr val="accent2"/>
          </a:effectRef>
          <a:fontRef idx="minor">
            <a:schemeClr val="dk1"/>
          </a:fontRef>
        </p:style>
        <p:txBody>
          <a:bodyPr>
            <a:normAutofit/>
          </a:bodyPr>
          <a:lstStyle/>
          <a:p>
            <a:pPr algn="justLow"/>
            <a:r>
              <a:rPr lang="ar-IQ" sz="1600" b="1" dirty="0" smtClean="0">
                <a:latin typeface="Arial" pitchFamily="34" charset="0"/>
                <a:cs typeface="Arial" pitchFamily="34" charset="0"/>
              </a:rPr>
              <a:t> </a:t>
            </a:r>
            <a:r>
              <a:rPr lang="ar-SA" sz="1600" b="1" dirty="0" smtClean="0">
                <a:latin typeface="Arial" pitchFamily="34" charset="0"/>
                <a:cs typeface="Arial" pitchFamily="34" charset="0"/>
              </a:rPr>
              <a:t>إن المعدل الطبيعي لضربات القلب للإنسان تكون بحدود (70-80) </a:t>
            </a:r>
            <a:r>
              <a:rPr lang="ar-SA" sz="1600" b="1" dirty="0" err="1" smtClean="0">
                <a:latin typeface="Arial" pitchFamily="34" charset="0"/>
                <a:cs typeface="Arial" pitchFamily="34" charset="0"/>
              </a:rPr>
              <a:t>ض</a:t>
            </a:r>
            <a:r>
              <a:rPr lang="ar-SA" sz="1600" b="1" dirty="0" smtClean="0">
                <a:latin typeface="Arial" pitchFamily="34" charset="0"/>
                <a:cs typeface="Arial" pitchFamily="34" charset="0"/>
              </a:rPr>
              <a:t>/د ولكن لا يمكن التحدث عن نبض واحد للإفراد وهذا يعتمد على </a:t>
            </a:r>
            <a:endParaRPr lang="ar-IQ" sz="1600" b="1" dirty="0">
              <a:latin typeface="Arial" pitchFamily="34" charset="0"/>
              <a:cs typeface="Arial" pitchFamily="34" charset="0"/>
            </a:endParaRPr>
          </a:p>
        </p:txBody>
      </p:sp>
      <p:sp>
        <p:nvSpPr>
          <p:cNvPr id="5" name="عنصر نائب للمحتوى 4"/>
          <p:cNvSpPr>
            <a:spLocks noGrp="1"/>
          </p:cNvSpPr>
          <p:nvPr>
            <p:ph sz="half" idx="1"/>
          </p:nvPr>
        </p:nvSpPr>
        <p:spPr>
          <a:xfrm>
            <a:off x="457200" y="1571612"/>
            <a:ext cx="7239000" cy="4933740"/>
          </a:xfrm>
        </p:spPr>
        <p:style>
          <a:lnRef idx="0">
            <a:scrgbClr r="0" g="0" b="0"/>
          </a:lnRef>
          <a:fillRef idx="1001">
            <a:schemeClr val="lt2"/>
          </a:fillRef>
          <a:effectRef idx="0">
            <a:scrgbClr r="0" g="0" b="0"/>
          </a:effectRef>
          <a:fontRef idx="major"/>
        </p:style>
        <p:txBody>
          <a:bodyPr>
            <a:normAutofit fontScale="62500" lnSpcReduction="20000"/>
          </a:bodyPr>
          <a:lstStyle/>
          <a:p>
            <a:pPr algn="justLow"/>
            <a:r>
              <a:rPr lang="ar-SA" b="1" dirty="0" smtClean="0">
                <a:solidFill>
                  <a:srgbClr val="FF0000"/>
                </a:solidFill>
                <a:latin typeface="Arial" pitchFamily="34" charset="0"/>
                <a:cs typeface="Arial" pitchFamily="34" charset="0"/>
              </a:rPr>
              <a:t>1. العمر :</a:t>
            </a:r>
            <a:r>
              <a:rPr lang="ar-SA" b="1" dirty="0" smtClean="0">
                <a:latin typeface="Arial" pitchFamily="34" charset="0"/>
                <a:cs typeface="Arial" pitchFamily="34" charset="0"/>
              </a:rPr>
              <a:t> يكون بحدود (130-150) ض/د عند الولادة </a:t>
            </a:r>
            <a:endParaRPr lang="ar-IQ" b="1" dirty="0" smtClean="0">
              <a:latin typeface="Arial" pitchFamily="34" charset="0"/>
              <a:cs typeface="Arial" pitchFamily="34" charset="0"/>
            </a:endParaRPr>
          </a:p>
          <a:p>
            <a:pPr algn="justLow"/>
            <a:r>
              <a:rPr lang="ar-SA" b="1" dirty="0" smtClean="0">
                <a:latin typeface="Arial" pitchFamily="34" charset="0"/>
                <a:cs typeface="Arial" pitchFamily="34" charset="0"/>
              </a:rPr>
              <a:t>2. أوقات اليوم الواحد : تنخفض في ساعات النوم إلى (10-30)%ض/د عن معدله في اليقظة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3. الجنس : </a:t>
            </a:r>
            <a:r>
              <a:rPr lang="ar-SA" b="1" dirty="0" smtClean="0">
                <a:latin typeface="Arial" pitchFamily="34" charset="0"/>
                <a:cs typeface="Arial" pitchFamily="34" charset="0"/>
              </a:rPr>
              <a:t>بسبب كفاءة الأجهزة الحيوية الجسمية وحجمها وكتلتها وقياساتها الأخرى يحصل ارتفاع في ضربات القلب لدى النساء عن الرجال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4. وضع الجسم : </a:t>
            </a:r>
            <a:r>
              <a:rPr lang="ar-SA" b="1" dirty="0" smtClean="0">
                <a:latin typeface="Arial" pitchFamily="34" charset="0"/>
                <a:cs typeface="Arial" pitchFamily="34" charset="0"/>
              </a:rPr>
              <a:t>عند الاستلقاء ينخفض عما هو عليه في الجلوس والأخير اقل من حالة الوقوف والاختلاف يكون بين (1-5) </a:t>
            </a:r>
            <a:r>
              <a:rPr lang="ar-SA" b="1" dirty="0" err="1" smtClean="0">
                <a:latin typeface="Arial" pitchFamily="34" charset="0"/>
                <a:cs typeface="Arial" pitchFamily="34" charset="0"/>
              </a:rPr>
              <a:t>ض</a:t>
            </a:r>
            <a:r>
              <a:rPr lang="ar-SA" b="1" dirty="0" smtClean="0">
                <a:latin typeface="Arial" pitchFamily="34" charset="0"/>
                <a:cs typeface="Arial" pitchFamily="34" charset="0"/>
              </a:rPr>
              <a:t>/د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5. الحرارة : </a:t>
            </a:r>
            <a:r>
              <a:rPr lang="ar-SA" b="1" dirty="0" smtClean="0">
                <a:latin typeface="Arial" pitchFamily="34" charset="0"/>
                <a:cs typeface="Arial" pitchFamily="34" charset="0"/>
              </a:rPr>
              <a:t>إن ارتفاع درجة حرارة الجسم والمحيط تزيد من ارتفاع ضربات القلب والعكس بالعكس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6. المرتفعات : </a:t>
            </a:r>
            <a:r>
              <a:rPr lang="ar-SA" b="1" dirty="0" smtClean="0">
                <a:latin typeface="Arial" pitchFamily="34" charset="0"/>
                <a:cs typeface="Arial" pitchFamily="34" charset="0"/>
              </a:rPr>
              <a:t>في المرتفعات ينخفض الضغط الجزيئي للأوكسجين مما يقلل من تشبع </a:t>
            </a:r>
            <a:r>
              <a:rPr lang="ar-SA" b="1" dirty="0" err="1" smtClean="0">
                <a:latin typeface="Arial" pitchFamily="34" charset="0"/>
                <a:cs typeface="Arial" pitchFamily="34" charset="0"/>
              </a:rPr>
              <a:t>الهيموغلوبين</a:t>
            </a:r>
            <a:r>
              <a:rPr lang="ar-SA" b="1" dirty="0" smtClean="0">
                <a:latin typeface="Arial" pitchFamily="34" charset="0"/>
                <a:cs typeface="Arial" pitchFamily="34" charset="0"/>
              </a:rPr>
              <a:t> بالأوكسجين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7. الضغط الأذيني : </a:t>
            </a:r>
            <a:r>
              <a:rPr lang="ar-SA" b="1" dirty="0" smtClean="0">
                <a:latin typeface="Arial" pitchFamily="34" charset="0"/>
                <a:cs typeface="Arial" pitchFamily="34" charset="0"/>
              </a:rPr>
              <a:t>ويسبب زيادة في سرعة ضربات القلب وينتج جزء من هذه الزيادة عن التأثير المباشر لزيادة حجم الأذين الذي يمدد العقدة الجيبية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8. الحوافز العصبية : </a:t>
            </a:r>
            <a:r>
              <a:rPr lang="ar-SA" b="1" dirty="0" smtClean="0">
                <a:latin typeface="Arial" pitchFamily="34" charset="0"/>
                <a:cs typeface="Arial" pitchFamily="34" charset="0"/>
              </a:rPr>
              <a:t>حيث تأتي من الأعصاب السمبثاوية والباراسمبثاوية لتتحكم بمعدل ضربات القلب </a:t>
            </a:r>
            <a:endParaRPr lang="ar-IQ" b="1" dirty="0" smtClean="0">
              <a:latin typeface="Arial" pitchFamily="34" charset="0"/>
              <a:cs typeface="Arial" pitchFamily="34" charset="0"/>
            </a:endParaRPr>
          </a:p>
          <a:p>
            <a:pPr algn="justLow"/>
            <a:r>
              <a:rPr lang="ar-SA" b="1" dirty="0" smtClean="0">
                <a:solidFill>
                  <a:srgbClr val="FF0000"/>
                </a:solidFill>
                <a:latin typeface="Arial" pitchFamily="34" charset="0"/>
                <a:cs typeface="Arial" pitchFamily="34" charset="0"/>
              </a:rPr>
              <a:t>9. التمرين البدني : </a:t>
            </a:r>
            <a:r>
              <a:rPr lang="ar-SA" b="1" dirty="0" smtClean="0">
                <a:latin typeface="Arial" pitchFamily="34" charset="0"/>
                <a:cs typeface="Arial" pitchFamily="34" charset="0"/>
              </a:rPr>
              <a:t>حيث إن التدريب المنظم لـ 3 سنوات يخفض معدل ضربات القلب </a:t>
            </a:r>
            <a:endParaRPr lang="ar-IQ" b="1" dirty="0">
              <a:latin typeface="Arial" pitchFamily="34" charset="0"/>
              <a:cs typeface="Arial" pitchFamily="34" charset="0"/>
            </a:endParaRPr>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357818" y="857232"/>
            <a:ext cx="3429000" cy="785802"/>
          </a:xfrm>
        </p:spPr>
        <p:style>
          <a:lnRef idx="2">
            <a:schemeClr val="accent2"/>
          </a:lnRef>
          <a:fillRef idx="1">
            <a:schemeClr val="lt1"/>
          </a:fillRef>
          <a:effectRef idx="0">
            <a:schemeClr val="accent2"/>
          </a:effectRef>
          <a:fontRef idx="minor">
            <a:schemeClr val="dk1"/>
          </a:fontRef>
        </p:style>
        <p:txBody>
          <a:bodyPr anchor="ctr">
            <a:normAutofit/>
          </a:bodyPr>
          <a:lstStyle/>
          <a:p>
            <a:pPr algn="ctr"/>
            <a:r>
              <a:rPr lang="ar-IQ" sz="4800" dirty="0" smtClean="0">
                <a:latin typeface="Arial" pitchFamily="34" charset="0"/>
                <a:cs typeface="Arial" pitchFamily="34" charset="0"/>
              </a:rPr>
              <a:t>حجم الضربة</a:t>
            </a:r>
            <a:endParaRPr lang="ar-IQ" sz="4800" dirty="0">
              <a:latin typeface="Arial" pitchFamily="34" charset="0"/>
              <a:cs typeface="Arial" pitchFamily="34" charset="0"/>
            </a:endParaRPr>
          </a:p>
        </p:txBody>
      </p:sp>
      <p:sp>
        <p:nvSpPr>
          <p:cNvPr id="7" name="عنصر نائب للنص 6"/>
          <p:cNvSpPr>
            <a:spLocks noGrp="1"/>
          </p:cNvSpPr>
          <p:nvPr>
            <p:ph type="body" sz="half" idx="2"/>
          </p:nvPr>
        </p:nvSpPr>
        <p:spPr>
          <a:xfrm>
            <a:off x="5389098" y="2428868"/>
            <a:ext cx="3429000" cy="3714776"/>
          </a:xfrm>
        </p:spPr>
        <p:txBody>
          <a:bodyPr>
            <a:noAutofit/>
          </a:bodyPr>
          <a:lstStyle/>
          <a:p>
            <a:pPr algn="justLow"/>
            <a:r>
              <a:rPr lang="ar-SA" sz="2400" b="1" dirty="0" smtClean="0">
                <a:latin typeface="Arial" pitchFamily="34" charset="0"/>
                <a:cs typeface="Arial" pitchFamily="34" charset="0"/>
              </a:rPr>
              <a:t>ويرمز له بالرمز (</a:t>
            </a:r>
            <a:r>
              <a:rPr lang="en-US" sz="2400" b="1" dirty="0" smtClean="0">
                <a:latin typeface="Arial" pitchFamily="34" charset="0"/>
                <a:cs typeface="Arial" pitchFamily="34" charset="0"/>
              </a:rPr>
              <a:t>SV</a:t>
            </a:r>
            <a:r>
              <a:rPr lang="ar-SA" sz="2400" b="1" dirty="0" smtClean="0">
                <a:latin typeface="Arial" pitchFamily="34" charset="0"/>
                <a:cs typeface="Arial" pitchFamily="34" charset="0"/>
              </a:rPr>
              <a:t>) ، تسمى كمية الدم التي يتم اندفاعها من البطين الأيسر إثناء انقباضه بحجم الدم الديستولي (</a:t>
            </a:r>
            <a:r>
              <a:rPr lang="en-US" sz="2400" b="1" dirty="0" smtClean="0">
                <a:latin typeface="Arial" pitchFamily="34" charset="0"/>
                <a:cs typeface="Arial" pitchFamily="34" charset="0"/>
              </a:rPr>
              <a:t>EDV</a:t>
            </a:r>
            <a:r>
              <a:rPr lang="ar-SA" sz="2400" b="1" dirty="0" smtClean="0">
                <a:latin typeface="Arial" pitchFamily="34" charset="0"/>
                <a:cs typeface="Arial" pitchFamily="34" charset="0"/>
              </a:rPr>
              <a:t>) بينما كمية الدم المتبقية في البطين بعد خروج الدم إلى الابهر تسمى الحجم السيستولي (</a:t>
            </a:r>
            <a:r>
              <a:rPr lang="en-US" sz="2400" b="1" dirty="0" smtClean="0">
                <a:latin typeface="Arial" pitchFamily="34" charset="0"/>
                <a:cs typeface="Arial" pitchFamily="34" charset="0"/>
              </a:rPr>
              <a:t>ESV</a:t>
            </a:r>
            <a:r>
              <a:rPr lang="ar-SA" sz="2400" b="1" dirty="0" smtClean="0">
                <a:latin typeface="Arial" pitchFamily="34" charset="0"/>
                <a:cs typeface="Arial" pitchFamily="34" charset="0"/>
              </a:rPr>
              <a:t>) والفرق بينهما يمثل حجم الضربة الحقيقية .    </a:t>
            </a:r>
            <a:r>
              <a:rPr lang="en-US" sz="2400" b="1" dirty="0" smtClean="0">
                <a:latin typeface="Arial" pitchFamily="34" charset="0"/>
                <a:cs typeface="Arial" pitchFamily="34" charset="0"/>
              </a:rPr>
              <a:t>                  </a:t>
            </a:r>
            <a:r>
              <a:rPr lang="ar-SA" sz="2400" b="1" dirty="0" smtClean="0">
                <a:latin typeface="Arial" pitchFamily="34" charset="0"/>
                <a:cs typeface="Arial" pitchFamily="34" charset="0"/>
              </a:rPr>
              <a:t>(</a:t>
            </a:r>
            <a:r>
              <a:rPr lang="en-US" sz="2400" b="1" dirty="0" smtClean="0">
                <a:latin typeface="Arial" pitchFamily="34" charset="0"/>
                <a:cs typeface="Arial" pitchFamily="34" charset="0"/>
              </a:rPr>
              <a:t>SV= EDV - ESV</a:t>
            </a:r>
            <a:r>
              <a:rPr lang="ar-SA" sz="2400" b="1" dirty="0" smtClean="0">
                <a:latin typeface="Arial" pitchFamily="34" charset="0"/>
                <a:cs typeface="Arial" pitchFamily="34" charset="0"/>
              </a:rPr>
              <a:t>)           </a:t>
            </a:r>
            <a:endParaRPr lang="ar-IQ" sz="2400" b="1" dirty="0">
              <a:latin typeface="Arial" pitchFamily="34" charset="0"/>
              <a:cs typeface="Arial" pitchFamily="34" charset="0"/>
            </a:endParaRPr>
          </a:p>
        </p:txBody>
      </p:sp>
      <p:pic>
        <p:nvPicPr>
          <p:cNvPr id="8" name="عنصر نائب للصورة 7" descr="get-8-2008-36iezvg4js1.gif"/>
          <p:cNvPicPr>
            <a:picLocks noGrp="1" noChangeAspect="1"/>
          </p:cNvPicPr>
          <p:nvPr>
            <p:ph type="pic" idx="1"/>
          </p:nvPr>
        </p:nvPicPr>
        <p:blipFill>
          <a:blip r:embed="rId2"/>
          <a:stretch>
            <a:fillRect/>
          </a:stretch>
        </p:blipFill>
        <p:spPr>
          <a:xfrm>
            <a:off x="663682" y="1285860"/>
            <a:ext cx="4206240" cy="378621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3000">
              <a:srgbClr val="D4DEFF"/>
            </a:gs>
            <a:gs pos="83000">
              <a:srgbClr val="D4DEFF"/>
            </a:gs>
            <a:gs pos="100000">
              <a:srgbClr val="96AB94"/>
            </a:gs>
          </a:gsLst>
          <a:lin ang="8100000" scaled="0"/>
          <a:tileRect/>
        </a:gradFill>
        <a:effectLst/>
      </p:bgPr>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4643446"/>
            <a:ext cx="3520440" cy="1071570"/>
          </a:xfrm>
        </p:spPr>
        <p:style>
          <a:lnRef idx="1">
            <a:schemeClr val="accent4"/>
          </a:lnRef>
          <a:fillRef idx="3">
            <a:schemeClr val="accent4"/>
          </a:fillRef>
          <a:effectRef idx="2">
            <a:schemeClr val="accent4"/>
          </a:effectRef>
          <a:fontRef idx="minor">
            <a:schemeClr val="lt1"/>
          </a:fontRef>
        </p:style>
        <p:txBody>
          <a:bodyPr>
            <a:noAutofit/>
          </a:bodyPr>
          <a:lstStyle/>
          <a:p>
            <a:r>
              <a:rPr lang="ar-SA" sz="3200" dirty="0" smtClean="0">
                <a:latin typeface="Arial" pitchFamily="34" charset="0"/>
                <a:cs typeface="Arial" pitchFamily="34" charset="0"/>
              </a:rPr>
              <a:t>الدفع القلبي </a:t>
            </a:r>
            <a:r>
              <a:rPr lang="ar-IQ" sz="3200" dirty="0" smtClean="0">
                <a:latin typeface="Arial" pitchFamily="34" charset="0"/>
                <a:cs typeface="Arial" pitchFamily="34" charset="0"/>
              </a:rPr>
              <a:t>         </a:t>
            </a:r>
            <a:r>
              <a:rPr lang="ar-SA" sz="3200" dirty="0" smtClean="0">
                <a:latin typeface="Arial" pitchFamily="34" charset="0"/>
                <a:cs typeface="Arial" pitchFamily="34" charset="0"/>
              </a:rPr>
              <a:t>(الناتج القلبي) </a:t>
            </a:r>
            <a:endParaRPr lang="ar-IQ" sz="3200" dirty="0" smtClean="0">
              <a:latin typeface="Arial" pitchFamily="34" charset="0"/>
              <a:cs typeface="Arial" pitchFamily="34" charset="0"/>
            </a:endParaRPr>
          </a:p>
        </p:txBody>
      </p:sp>
      <p:sp>
        <p:nvSpPr>
          <p:cNvPr id="11" name="عنصر نائب للنص 10"/>
          <p:cNvSpPr>
            <a:spLocks noGrp="1"/>
          </p:cNvSpPr>
          <p:nvPr>
            <p:ph type="body" sz="half" idx="3"/>
          </p:nvPr>
        </p:nvSpPr>
        <p:spPr>
          <a:xfrm>
            <a:off x="4178808" y="5867400"/>
            <a:ext cx="3520440" cy="633434"/>
          </a:xfrm>
        </p:spPr>
        <p:style>
          <a:lnRef idx="1">
            <a:schemeClr val="accent2"/>
          </a:lnRef>
          <a:fillRef idx="2">
            <a:schemeClr val="accent2"/>
          </a:fillRef>
          <a:effectRef idx="1">
            <a:schemeClr val="accent2"/>
          </a:effectRef>
          <a:fontRef idx="minor">
            <a:schemeClr val="dk1"/>
          </a:fontRef>
        </p:style>
        <p:txBody>
          <a:bodyPr>
            <a:noAutofit/>
          </a:bodyPr>
          <a:lstStyle/>
          <a:p>
            <a:r>
              <a:rPr lang="ar-SA" sz="3200" dirty="0" smtClean="0">
                <a:latin typeface="Arial" pitchFamily="34" charset="0"/>
                <a:cs typeface="Arial" pitchFamily="34" charset="0"/>
              </a:rPr>
              <a:t>الجزء المقذوف </a:t>
            </a:r>
            <a:endParaRPr lang="ar-IQ" sz="3200" dirty="0" smtClean="0">
              <a:latin typeface="Arial" pitchFamily="34" charset="0"/>
              <a:cs typeface="Arial" pitchFamily="34" charset="0"/>
            </a:endParaRPr>
          </a:p>
        </p:txBody>
      </p:sp>
      <p:sp>
        <p:nvSpPr>
          <p:cNvPr id="10" name="عنصر نائب للمحتوى 9"/>
          <p:cNvSpPr>
            <a:spLocks noGrp="1"/>
          </p:cNvSpPr>
          <p:nvPr>
            <p:ph sz="quarter" idx="2"/>
          </p:nvPr>
        </p:nvSpPr>
        <p:spPr>
          <a:xfrm>
            <a:off x="457200" y="714356"/>
            <a:ext cx="3520440" cy="3929090"/>
          </a:xfrm>
        </p:spPr>
        <p:style>
          <a:lnRef idx="1">
            <a:schemeClr val="accent4"/>
          </a:lnRef>
          <a:fillRef idx="2">
            <a:schemeClr val="accent4"/>
          </a:fillRef>
          <a:effectRef idx="1">
            <a:schemeClr val="accent4"/>
          </a:effectRef>
          <a:fontRef idx="minor">
            <a:schemeClr val="dk1"/>
          </a:fontRef>
        </p:style>
        <p:txBody>
          <a:bodyPr/>
          <a:lstStyle/>
          <a:p>
            <a:pPr algn="justLow"/>
            <a:r>
              <a:rPr lang="ar-SA" dirty="0" smtClean="0">
                <a:latin typeface="Arial" pitchFamily="34" charset="0"/>
                <a:cs typeface="Arial" pitchFamily="34" charset="0"/>
              </a:rPr>
              <a:t>ويرمز له بالرمز (</a:t>
            </a:r>
            <a:r>
              <a:rPr lang="en-US" dirty="0" smtClean="0">
                <a:latin typeface="Arial" pitchFamily="34" charset="0"/>
                <a:cs typeface="Arial" pitchFamily="34" charset="0"/>
              </a:rPr>
              <a:t>C.Q</a:t>
            </a:r>
            <a:r>
              <a:rPr lang="ar-SA" dirty="0" smtClean="0">
                <a:latin typeface="Arial" pitchFamily="34" charset="0"/>
                <a:cs typeface="Arial" pitchFamily="34" charset="0"/>
              </a:rPr>
              <a:t>) ، وهو الحجم الكلي للدم الذي تم ضخه بواسطة البطين الأيسر في الدقيقة وهو حاصل ضرب معدل ضربات القلب (</a:t>
            </a:r>
            <a:r>
              <a:rPr lang="en-US" dirty="0" smtClean="0">
                <a:latin typeface="Arial" pitchFamily="34" charset="0"/>
                <a:cs typeface="Arial" pitchFamily="34" charset="0"/>
              </a:rPr>
              <a:t>HR</a:t>
            </a:r>
            <a:r>
              <a:rPr lang="ar-SA" dirty="0" smtClean="0">
                <a:latin typeface="Arial" pitchFamily="34" charset="0"/>
                <a:cs typeface="Arial" pitchFamily="34" charset="0"/>
              </a:rPr>
              <a:t>) في حجم الضربة (</a:t>
            </a:r>
            <a:r>
              <a:rPr lang="en-US" dirty="0" smtClean="0">
                <a:latin typeface="Arial" pitchFamily="34" charset="0"/>
                <a:cs typeface="Arial" pitchFamily="34" charset="0"/>
              </a:rPr>
              <a:t>SV</a:t>
            </a:r>
            <a:r>
              <a:rPr lang="ar-SA" dirty="0" smtClean="0">
                <a:latin typeface="Arial" pitchFamily="34" charset="0"/>
                <a:cs typeface="Arial" pitchFamily="34" charset="0"/>
              </a:rPr>
              <a:t>) أثناء الراحة وتختلف باختلاف وضع الجسم والجهد الذي يؤديه . (</a:t>
            </a:r>
            <a:r>
              <a:rPr lang="en-US" b="1" dirty="0" smtClean="0">
                <a:latin typeface="Arial" pitchFamily="34" charset="0"/>
                <a:cs typeface="Arial" pitchFamily="34" charset="0"/>
              </a:rPr>
              <a:t>C.Q = SV . HR</a:t>
            </a:r>
            <a:r>
              <a:rPr lang="ar-SA" dirty="0" smtClean="0">
                <a:latin typeface="Arial" pitchFamily="34" charset="0"/>
                <a:cs typeface="Arial" pitchFamily="34" charset="0"/>
              </a:rPr>
              <a:t>)</a:t>
            </a:r>
            <a:endParaRPr lang="ar-IQ" dirty="0">
              <a:latin typeface="Arial" pitchFamily="34" charset="0"/>
              <a:cs typeface="Arial" pitchFamily="34" charset="0"/>
            </a:endParaRPr>
          </a:p>
        </p:txBody>
      </p:sp>
      <p:sp>
        <p:nvSpPr>
          <p:cNvPr id="12" name="عنصر نائب للمحتوى 11"/>
          <p:cNvSpPr>
            <a:spLocks noGrp="1"/>
          </p:cNvSpPr>
          <p:nvPr>
            <p:ph sz="quarter" idx="4"/>
          </p:nvPr>
        </p:nvSpPr>
        <p:spPr>
          <a:xfrm>
            <a:off x="4178808" y="714356"/>
            <a:ext cx="3520440" cy="5112284"/>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Low"/>
            <a:r>
              <a:rPr lang="ar-SA" dirty="0" smtClean="0">
                <a:latin typeface="Arial" pitchFamily="34" charset="0"/>
                <a:cs typeface="Arial" pitchFamily="34" charset="0"/>
              </a:rPr>
              <a:t>ويرمز له بالرمز (</a:t>
            </a:r>
            <a:r>
              <a:rPr lang="en-US" dirty="0" smtClean="0">
                <a:latin typeface="Arial" pitchFamily="34" charset="0"/>
                <a:cs typeface="Arial" pitchFamily="34" charset="0"/>
              </a:rPr>
              <a:t>EF</a:t>
            </a:r>
            <a:r>
              <a:rPr lang="ar-SA" dirty="0" smtClean="0">
                <a:latin typeface="Arial" pitchFamily="34" charset="0"/>
                <a:cs typeface="Arial" pitchFamily="34" charset="0"/>
              </a:rPr>
              <a:t>) ، يعرف الجزء المتبقي من الدم بين كل انقباض وارتخاء لعضلة القلب بفرق القيمة أو بفرق الجزء المندفع من البطين ، وهي توضح كمية الدم الداخل إلى البطين  والذي تم ضخه فعلاً أثناء عملية الانقباض ويعبر عنه بنسبة مئوية تتراوح من 60-70% وقت الراحة ويزداد عندما ينقبض البطينان في حالة بذل الجهد البدني وكلما زادت نسبة الدم الخارجة دل ذلك على قوة انقباض القلب. (</a:t>
            </a:r>
            <a:r>
              <a:rPr lang="en-US" dirty="0" smtClean="0">
                <a:latin typeface="Arial" pitchFamily="34" charset="0"/>
                <a:cs typeface="Arial" pitchFamily="34" charset="0"/>
              </a:rPr>
              <a:t>EF=SV / EDV</a:t>
            </a:r>
            <a:r>
              <a:rPr lang="ar-SA" dirty="0" smtClean="0">
                <a:latin typeface="Arial" pitchFamily="34" charset="0"/>
                <a:cs typeface="Arial" pitchFamily="34" charset="0"/>
              </a:rPr>
              <a:t>)</a:t>
            </a:r>
            <a:endParaRPr lang="ar-IQ" dirty="0">
              <a:latin typeface="Arial" pitchFamily="34" charset="0"/>
              <a:cs typeface="Arial" pitchFamily="34" charset="0"/>
            </a:endParaRPr>
          </a:p>
        </p:txBody>
      </p: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gradFill flip="none" rotWithShape="1">
            <a:gsLst>
              <a:gs pos="0">
                <a:srgbClr val="FF0000"/>
              </a:gs>
              <a:gs pos="25000">
                <a:srgbClr val="21D6E0"/>
              </a:gs>
              <a:gs pos="75000">
                <a:srgbClr val="0087E6"/>
              </a:gs>
              <a:gs pos="100000">
                <a:srgbClr val="005CBF"/>
              </a:gs>
            </a:gsLst>
            <a:lin ang="16200000" scaled="1"/>
            <a:tileRect/>
          </a:gradFill>
        </p:spPr>
        <p:txBody>
          <a:bodyPr>
            <a:noAutofit/>
          </a:bodyPr>
          <a:lstStyle/>
          <a:p>
            <a:pPr algn="ctr"/>
            <a:r>
              <a:rPr lang="ar-IQ" sz="2800" dirty="0" smtClean="0">
                <a:latin typeface="Arial" pitchFamily="34" charset="0"/>
                <a:cs typeface="Arial" pitchFamily="34" charset="0"/>
              </a:rPr>
              <a:t>جدول يبين سرعة القلب عند الراحة وإثناء الجهد بين الرياضيين وغير الرياضيين</a:t>
            </a:r>
            <a:endParaRPr lang="ar-IQ" sz="2800" dirty="0">
              <a:latin typeface="Arial" pitchFamily="34" charset="0"/>
              <a:cs typeface="Arial" pitchFamily="34" charset="0"/>
            </a:endParaRPr>
          </a:p>
        </p:txBody>
      </p:sp>
      <p:pic>
        <p:nvPicPr>
          <p:cNvPr id="11" name="عنصر نائب للمحتوى 10" descr="USWCA4450HZCAFB5E8RCAECJR6RCACNLXQCCAFSFLV5CANU3666CAB0N45NCA02JP4BCAEU2L91CAL2657ECA5M4BVXCAU8ZLB3CAMMT23MCABZN5WDCAUKE8H6CAO3QLN2CA041T62CA4SC3XFCAMPB113.jpg"/>
          <p:cNvPicPr>
            <a:picLocks noGrp="1" noChangeAspect="1"/>
          </p:cNvPicPr>
          <p:nvPr>
            <p:ph sz="half" idx="1"/>
          </p:nvPr>
        </p:nvPicPr>
        <p:blipFill>
          <a:blip r:embed="rId2"/>
          <a:stretch>
            <a:fillRect/>
          </a:stretch>
        </p:blipFill>
        <p:spPr>
          <a:xfrm>
            <a:off x="714348" y="2071678"/>
            <a:ext cx="1857388" cy="342902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aphicFrame>
        <p:nvGraphicFramePr>
          <p:cNvPr id="10" name="عنصر نائب للمحتوى 9"/>
          <p:cNvGraphicFramePr>
            <a:graphicFrameLocks noGrp="1"/>
          </p:cNvGraphicFramePr>
          <p:nvPr>
            <p:ph sz="half" idx="2"/>
          </p:nvPr>
        </p:nvGraphicFramePr>
        <p:xfrm>
          <a:off x="2786062" y="1600200"/>
          <a:ext cx="4913313" cy="4358640"/>
        </p:xfrm>
        <a:graphic>
          <a:graphicData uri="http://schemas.openxmlformats.org/drawingml/2006/table">
            <a:tbl>
              <a:tblPr rtl="1" firstRow="1" bandRow="1">
                <a:tableStyleId>{22838BEF-8BB2-4498-84A7-C5851F593DF1}</a:tableStyleId>
              </a:tblPr>
              <a:tblGrid>
                <a:gridCol w="1285705"/>
                <a:gridCol w="2204008"/>
                <a:gridCol w="1423600"/>
              </a:tblGrid>
              <a:tr h="370840">
                <a:tc>
                  <a:txBody>
                    <a:bodyPr/>
                    <a:lstStyle/>
                    <a:p>
                      <a:pPr marL="0" algn="ctr" rtl="1" eaLnBrk="1" latinLnBrk="0" hangingPunct="1"/>
                      <a:r>
                        <a:rPr kumimoji="0" lang="ar-IQ" sz="2000" b="1" kern="1200" dirty="0" smtClean="0">
                          <a:latin typeface="Arial" pitchFamily="34" charset="0"/>
                          <a:cs typeface="Arial" pitchFamily="34" charset="0"/>
                        </a:rPr>
                        <a:t>سرعة القلب ض/د</a:t>
                      </a:r>
                      <a:endParaRPr kumimoji="0" lang="ar-IQ" sz="2000" b="1" kern="1200" dirty="0" smtClean="0">
                        <a:solidFill>
                          <a:schemeClr val="lt1"/>
                        </a:solidFill>
                        <a:latin typeface="Arial" pitchFamily="34" charset="0"/>
                        <a:ea typeface="+mn-ea"/>
                        <a:cs typeface="Arial" pitchFamily="34" charset="0"/>
                      </a:endParaRPr>
                    </a:p>
                  </a:txBody>
                  <a:tcPr anchor="ctr">
                    <a:gradFill>
                      <a:gsLst>
                        <a:gs pos="0">
                          <a:srgbClr val="FFF200"/>
                        </a:gs>
                        <a:gs pos="45000">
                          <a:srgbClr val="FF7A00"/>
                        </a:gs>
                        <a:gs pos="70000">
                          <a:srgbClr val="FF0300"/>
                        </a:gs>
                        <a:gs pos="100000">
                          <a:srgbClr val="4D0808"/>
                        </a:gs>
                      </a:gsLst>
                      <a:lin ang="5400000" scaled="0"/>
                    </a:gradFill>
                  </a:tcPr>
                </a:tc>
                <a:tc>
                  <a:txBody>
                    <a:bodyPr/>
                    <a:lstStyle/>
                    <a:p>
                      <a:pPr marL="0" algn="ctr" rtl="1" eaLnBrk="1" latinLnBrk="0" hangingPunct="1"/>
                      <a:r>
                        <a:rPr kumimoji="0" lang="ar-IQ" sz="2000" b="1" kern="1200" dirty="0" smtClean="0">
                          <a:latin typeface="Arial" pitchFamily="34" charset="0"/>
                          <a:cs typeface="Arial" pitchFamily="34" charset="0"/>
                        </a:rPr>
                        <a:t>الصفة</a:t>
                      </a:r>
                      <a:endParaRPr kumimoji="0" lang="ar-IQ" sz="2000" b="1" kern="1200" dirty="0" smtClean="0">
                        <a:solidFill>
                          <a:schemeClr val="lt1"/>
                        </a:solidFill>
                        <a:latin typeface="Arial" pitchFamily="34" charset="0"/>
                        <a:ea typeface="+mn-ea"/>
                        <a:cs typeface="Arial" pitchFamily="34" charset="0"/>
                      </a:endParaRPr>
                    </a:p>
                  </a:txBody>
                  <a:tcPr anchor="ctr">
                    <a:gradFill>
                      <a:gsLst>
                        <a:gs pos="0">
                          <a:srgbClr val="FFF200"/>
                        </a:gs>
                        <a:gs pos="45000">
                          <a:srgbClr val="FF7A00"/>
                        </a:gs>
                        <a:gs pos="70000">
                          <a:srgbClr val="FF0300"/>
                        </a:gs>
                        <a:gs pos="100000">
                          <a:srgbClr val="4D0808"/>
                        </a:gs>
                      </a:gsLst>
                      <a:lin ang="5400000" scaled="0"/>
                    </a:gradFill>
                  </a:tcPr>
                </a:tc>
                <a:tc>
                  <a:txBody>
                    <a:bodyPr/>
                    <a:lstStyle/>
                    <a:p>
                      <a:pPr algn="ctr" rtl="1"/>
                      <a:r>
                        <a:rPr lang="ar-IQ" sz="2000" b="1" dirty="0" smtClean="0">
                          <a:latin typeface="Arial" pitchFamily="34" charset="0"/>
                          <a:cs typeface="Arial" pitchFamily="34" charset="0"/>
                        </a:rPr>
                        <a:t>حجم الضربة ( مل )</a:t>
                      </a:r>
                      <a:endParaRPr lang="ar-IQ" sz="2000" b="1" dirty="0">
                        <a:latin typeface="Arial" pitchFamily="34" charset="0"/>
                        <a:cs typeface="Arial" pitchFamily="34" charset="0"/>
                      </a:endParaRPr>
                    </a:p>
                  </a:txBody>
                  <a:tcPr anchor="ctr">
                    <a:gradFill>
                      <a:gsLst>
                        <a:gs pos="0">
                          <a:srgbClr val="FFF200"/>
                        </a:gs>
                        <a:gs pos="45000">
                          <a:srgbClr val="FF7A00"/>
                        </a:gs>
                        <a:gs pos="70000">
                          <a:srgbClr val="FF0300"/>
                        </a:gs>
                        <a:gs pos="100000">
                          <a:srgbClr val="4D0808"/>
                        </a:gs>
                      </a:gsLst>
                      <a:lin ang="5400000" scaled="0"/>
                    </a:gradFill>
                  </a:tcPr>
                </a:tc>
              </a:tr>
              <a:tr h="370840">
                <a:tc>
                  <a:txBody>
                    <a:bodyPr/>
                    <a:lstStyle/>
                    <a:p>
                      <a:pPr rtl="1"/>
                      <a:r>
                        <a:rPr lang="ar-IQ" sz="2400" b="1" dirty="0" smtClean="0">
                          <a:latin typeface="Arial" pitchFamily="34" charset="0"/>
                          <a:cs typeface="Arial" pitchFamily="34" charset="0"/>
                        </a:rPr>
                        <a:t>75        عند الراحة</a:t>
                      </a:r>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غير رياضي</a:t>
                      </a:r>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75</a:t>
                      </a:r>
                      <a:endParaRPr lang="ar-IQ" sz="2400" b="1" dirty="0">
                        <a:latin typeface="Arial" pitchFamily="34" charset="0"/>
                        <a:cs typeface="Arial" pitchFamily="34" charset="0"/>
                      </a:endParaRPr>
                    </a:p>
                  </a:txBody>
                  <a:tcPr anchor="ctr"/>
                </a:tc>
              </a:tr>
              <a:tr h="370840">
                <a:tc>
                  <a:txBody>
                    <a:bodyPr/>
                    <a:lstStyle/>
                    <a:p>
                      <a:pPr rtl="1"/>
                      <a:r>
                        <a:rPr lang="ar-IQ" sz="2400" b="1" dirty="0" smtClean="0">
                          <a:latin typeface="Arial" pitchFamily="34" charset="0"/>
                          <a:cs typeface="Arial" pitchFamily="34" charset="0"/>
                        </a:rPr>
                        <a:t>50        عند الراحة</a:t>
                      </a:r>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رياضيي جري المسافات الطويلة</a:t>
                      </a:r>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105</a:t>
                      </a:r>
                      <a:endParaRPr lang="ar-IQ" sz="2400" b="1" dirty="0">
                        <a:latin typeface="Arial" pitchFamily="34" charset="0"/>
                        <a:cs typeface="Arial" pitchFamily="34" charset="0"/>
                      </a:endParaRPr>
                    </a:p>
                  </a:txBody>
                  <a:tcPr anchor="ctr"/>
                </a:tc>
              </a:tr>
              <a:tr h="370840">
                <a:tc>
                  <a:txBody>
                    <a:bodyPr/>
                    <a:lstStyle/>
                    <a:p>
                      <a:pPr rtl="1"/>
                      <a:r>
                        <a:rPr lang="ar-IQ" sz="2400" b="1" dirty="0" smtClean="0">
                          <a:latin typeface="Arial" pitchFamily="34" charset="0"/>
                          <a:cs typeface="Arial" pitchFamily="34" charset="0"/>
                        </a:rPr>
                        <a:t>عند</a:t>
                      </a:r>
                      <a:r>
                        <a:rPr lang="ar-IQ" sz="2400" b="1" baseline="0" dirty="0" smtClean="0">
                          <a:latin typeface="Arial" pitchFamily="34" charset="0"/>
                          <a:cs typeface="Arial" pitchFamily="34" charset="0"/>
                        </a:rPr>
                        <a:t> الشد العضلي</a:t>
                      </a:r>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غير رياضي</a:t>
                      </a:r>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110</a:t>
                      </a:r>
                      <a:endParaRPr lang="ar-IQ" sz="2400" b="1" dirty="0">
                        <a:latin typeface="Arial" pitchFamily="34" charset="0"/>
                        <a:cs typeface="Arial" pitchFamily="34" charset="0"/>
                      </a:endParaRPr>
                    </a:p>
                  </a:txBody>
                  <a:tcPr anchor="ctr"/>
                </a:tc>
              </a:tr>
              <a:tr h="370840">
                <a:tc>
                  <a:txBody>
                    <a:bodyPr/>
                    <a:lstStyle/>
                    <a:p>
                      <a:pPr rtl="1"/>
                      <a:r>
                        <a:rPr lang="ar-IQ" sz="2400" b="1" dirty="0" smtClean="0">
                          <a:latin typeface="Arial" pitchFamily="34" charset="0"/>
                          <a:cs typeface="Arial" pitchFamily="34" charset="0"/>
                        </a:rPr>
                        <a:t>162</a:t>
                      </a:r>
                      <a:endParaRPr lang="ar-IQ" sz="2400" b="1" dirty="0">
                        <a:latin typeface="Arial" pitchFamily="34" charset="0"/>
                        <a:cs typeface="Arial" pitchFamily="34" charset="0"/>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400" b="1" dirty="0" smtClean="0">
                          <a:latin typeface="Arial" pitchFamily="34" charset="0"/>
                          <a:cs typeface="Arial" pitchFamily="34" charset="0"/>
                        </a:rPr>
                        <a:t>رياضيي جري المسافات الطويلة</a:t>
                      </a:r>
                    </a:p>
                    <a:p>
                      <a:pPr rtl="1"/>
                      <a:endParaRPr lang="ar-IQ" sz="2400" b="1" dirty="0">
                        <a:latin typeface="Arial" pitchFamily="34" charset="0"/>
                        <a:cs typeface="Arial" pitchFamily="34" charset="0"/>
                      </a:endParaRPr>
                    </a:p>
                  </a:txBody>
                  <a:tcPr anchor="ctr"/>
                </a:tc>
                <a:tc>
                  <a:txBody>
                    <a:bodyPr/>
                    <a:lstStyle/>
                    <a:p>
                      <a:pPr rtl="1"/>
                      <a:r>
                        <a:rPr lang="ar-IQ" sz="2400" b="1" dirty="0" smtClean="0">
                          <a:latin typeface="Arial" pitchFamily="34" charset="0"/>
                          <a:cs typeface="Arial" pitchFamily="34" charset="0"/>
                        </a:rPr>
                        <a:t>162</a:t>
                      </a:r>
                      <a:endParaRPr lang="ar-IQ" sz="2400" b="1" dirty="0">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solidFill>
            <a:schemeClr val="accent2">
              <a:lumMod val="40000"/>
              <a:lumOff val="60000"/>
            </a:schemeClr>
          </a:solidFill>
        </p:spPr>
        <p:txBody>
          <a:bodyPr anchor="ctr"/>
          <a:lstStyle/>
          <a:p>
            <a:pPr algn="ctr"/>
            <a:r>
              <a:rPr lang="ar-SA" dirty="0" smtClean="0">
                <a:solidFill>
                  <a:srgbClr val="FF0000"/>
                </a:solidFill>
                <a:latin typeface="Arial" pitchFamily="34" charset="0"/>
                <a:cs typeface="Arial" pitchFamily="34" charset="0"/>
              </a:rPr>
              <a:t>نتاج شغل القلب </a:t>
            </a:r>
            <a:endParaRPr lang="ar-IQ" dirty="0">
              <a:solidFill>
                <a:srgbClr val="FF0000"/>
              </a:solidFill>
              <a:latin typeface="Arial" pitchFamily="34" charset="0"/>
              <a:cs typeface="Arial" pitchFamily="34" charset="0"/>
            </a:endParaRPr>
          </a:p>
        </p:txBody>
      </p:sp>
      <p:sp>
        <p:nvSpPr>
          <p:cNvPr id="8" name="عنصر نائب للمحتوى 7"/>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lvl="0" algn="justLow"/>
            <a:r>
              <a:rPr lang="ar-SA" dirty="0" smtClean="0">
                <a:latin typeface="Arial" pitchFamily="34" charset="0"/>
                <a:cs typeface="Arial" pitchFamily="34" charset="0"/>
              </a:rPr>
              <a:t>هو الذي يكون النسبة الكبيرة ويستعمل لتحريك الدم من الأوردة واطئة الضغط إلى الشرايين عالية الضغط ويسمى شغل الحجم – الضغط أو الشغل الخارجي .</a:t>
            </a:r>
            <a:endParaRPr lang="en-US" dirty="0" smtClean="0">
              <a:latin typeface="Arial" pitchFamily="34" charset="0"/>
              <a:cs typeface="Arial" pitchFamily="34" charset="0"/>
            </a:endParaRPr>
          </a:p>
          <a:p>
            <a:pPr lvl="0" algn="justLow"/>
            <a:r>
              <a:rPr lang="ar-SA" dirty="0" smtClean="0">
                <a:latin typeface="Arial" pitchFamily="34" charset="0"/>
                <a:cs typeface="Arial" pitchFamily="34" charset="0"/>
              </a:rPr>
              <a:t>هو نسبة من الطاقة تستعمل لتعجيل الدم إلى سرعة قذفه خلال الصمامين الأبهري والرئوي ويكون هذا الطاقة الحركية لجريان الدم المكمل لنتاج الشغل . </a:t>
            </a:r>
            <a:endParaRPr lang="en-US" dirty="0" smtClean="0">
              <a:latin typeface="Arial" pitchFamily="34" charset="0"/>
              <a:cs typeface="Arial" pitchFamily="34" charset="0"/>
            </a:endParaRPr>
          </a:p>
          <a:p>
            <a:pPr algn="justLow"/>
            <a:endParaRPr lang="ar-IQ" dirty="0">
              <a:latin typeface="Arial" pitchFamily="34" charset="0"/>
              <a:cs typeface="Arial" pitchFamily="34" charset="0"/>
            </a:endParaRPr>
          </a:p>
        </p:txBody>
      </p:sp>
      <p:sp>
        <p:nvSpPr>
          <p:cNvPr id="9" name="عنصر نائب للمحتوى 8"/>
          <p:cNvSpPr>
            <a:spLocks noGrp="1"/>
          </p:cNvSpPr>
          <p:nvPr>
            <p:ph sz="half" idx="2"/>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Low"/>
            <a:r>
              <a:rPr lang="ar-SA" dirty="0" smtClean="0">
                <a:latin typeface="Arial" pitchFamily="34" charset="0"/>
                <a:cs typeface="Arial" pitchFamily="34" charset="0"/>
              </a:rPr>
              <a:t>أن نتاج شغل ضربة القلب هو كمية الطاقة التي يحولها القلب إلى شغل أثناء كل ضربة قلبية عند ضخه الدم إلى الشرايين . ونتاج شغل الدقيقة هو مجموع كمية الطاقة المحمولة في فترة دقيقة واحدة . ومن الواضح أنها تساوي نتاج شغل الضربة مضروبا بسرعة ضربات القلب ونتاج شغل القلب هو على نوعين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 to="" calcmode="lin" valueType="num">
                                      <p:cBhvr>
                                        <p:cTn id="12" dur="1" fill="hold"/>
                                        <p:tgtEl>
                                          <p:spTgt spid="9">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to="" calcmode="lin" valueType="num">
                                      <p:cBhvr>
                                        <p:cTn id="17" dur="1" fill="hold"/>
                                        <p:tgtEl>
                                          <p:spTgt spid="9">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Effect transition="in" filter="circle(in)">
                                      <p:cBhvr>
                                        <p:cTn id="22" dur="2000"/>
                                        <p:tgtEl>
                                          <p:spTgt spid="8">
                                            <p:bg/>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circle(in)">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circle(in)">
                                      <p:cBhvr>
                                        <p:cTn id="3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animBg="1"/>
      <p:bldP spid="9"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457200" y="320040"/>
            <a:ext cx="7242048" cy="822944"/>
          </a:xfrm>
        </p:spPr>
        <p:style>
          <a:lnRef idx="1">
            <a:schemeClr val="accent4"/>
          </a:lnRef>
          <a:fillRef idx="2">
            <a:schemeClr val="accent4"/>
          </a:fillRef>
          <a:effectRef idx="1">
            <a:schemeClr val="accent4"/>
          </a:effectRef>
          <a:fontRef idx="minor">
            <a:schemeClr val="dk1"/>
          </a:fontRef>
        </p:style>
        <p:txBody>
          <a:bodyPr anchor="ctr">
            <a:normAutofit/>
          </a:bodyPr>
          <a:lstStyle/>
          <a:p>
            <a:pPr algn="ctr"/>
            <a:r>
              <a:rPr lang="ar-IQ" dirty="0" smtClean="0">
                <a:solidFill>
                  <a:srgbClr val="FF0000"/>
                </a:solidFill>
                <a:latin typeface="Arial" pitchFamily="34" charset="0"/>
                <a:cs typeface="Arial" pitchFamily="34" charset="0"/>
              </a:rPr>
              <a:t>التدريب الرياضي وأثره على القلب </a:t>
            </a:r>
            <a:endParaRPr lang="ar-IQ" dirty="0">
              <a:solidFill>
                <a:srgbClr val="FF0000"/>
              </a:solidFill>
              <a:latin typeface="Arial" pitchFamily="34" charset="0"/>
              <a:cs typeface="Arial" pitchFamily="34" charset="0"/>
            </a:endParaRPr>
          </a:p>
        </p:txBody>
      </p:sp>
      <p:sp>
        <p:nvSpPr>
          <p:cNvPr id="8" name="عنصر نائب للمحتوى 7"/>
          <p:cNvSpPr>
            <a:spLocks noGrp="1"/>
          </p:cNvSpPr>
          <p:nvPr>
            <p:ph sz="half" idx="1"/>
          </p:nvPr>
        </p:nvSpPr>
        <p:spPr>
          <a:xfrm>
            <a:off x="457200" y="1285860"/>
            <a:ext cx="3520440" cy="4840303"/>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Low"/>
            <a:r>
              <a:rPr lang="ar-SA" b="1" dirty="0" smtClean="0">
                <a:latin typeface="Arial" pitchFamily="34" charset="0"/>
                <a:cs typeface="Arial" pitchFamily="34" charset="0"/>
              </a:rPr>
              <a:t>هذه الزيادة في حجم مقاطع الألياف العضلية هي بسبب :</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1-زيادة في بناء البروتين العضلي.</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2-زيادة عدد بيوت الطاقة وزيادة مساحتها وخزينها من الطاقة.</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3-زيادة كمية الميوجلوبين (حامل الأوكسجين) في القلب على الرغم من اعتماد تحرير الطاقة في عضلة القلب بالطريقة الهوائية ، ولكن في حالات التغيير السريع تستغل لسد النقص الحادث.</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4-زيادة خزين الطاقة.</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5- زيادة خمائر الطاقة.</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6-زيادة الأنزيمات.</a:t>
            </a:r>
            <a:endParaRPr lang="en-US" b="1" dirty="0" smtClean="0">
              <a:latin typeface="Arial" pitchFamily="34" charset="0"/>
              <a:cs typeface="Arial" pitchFamily="34" charset="0"/>
            </a:endParaRPr>
          </a:p>
          <a:p>
            <a:pPr algn="justLow"/>
            <a:r>
              <a:rPr lang="ar-SA" b="1" dirty="0" smtClean="0">
                <a:latin typeface="Arial" pitchFamily="34" charset="0"/>
                <a:cs typeface="Arial" pitchFamily="34" charset="0"/>
              </a:rPr>
              <a:t>7-كبر المقاطع العرضية للشريان والأوعية الدموية وتفتح أوعية شعرية جديدة في العضلة القلبية.</a:t>
            </a:r>
            <a:endParaRPr lang="en-US" b="1" dirty="0" smtClean="0">
              <a:latin typeface="Arial" pitchFamily="34" charset="0"/>
              <a:cs typeface="Arial" pitchFamily="34" charset="0"/>
            </a:endParaRPr>
          </a:p>
          <a:p>
            <a:pPr algn="justLow"/>
            <a:endParaRPr lang="ar-IQ" b="1" dirty="0">
              <a:latin typeface="Arial" pitchFamily="34" charset="0"/>
              <a:cs typeface="Arial" pitchFamily="34" charset="0"/>
            </a:endParaRPr>
          </a:p>
        </p:txBody>
      </p:sp>
      <p:sp>
        <p:nvSpPr>
          <p:cNvPr id="9" name="عنصر نائب للمحتوى 8"/>
          <p:cNvSpPr>
            <a:spLocks noGrp="1"/>
          </p:cNvSpPr>
          <p:nvPr>
            <p:ph sz="half" idx="2"/>
          </p:nvPr>
        </p:nvSpPr>
        <p:spPr>
          <a:xfrm>
            <a:off x="4178808" y="1285860"/>
            <a:ext cx="3520440" cy="5072098"/>
          </a:xfrm>
        </p:spPr>
        <p:style>
          <a:lnRef idx="1">
            <a:schemeClr val="accent2"/>
          </a:lnRef>
          <a:fillRef idx="2">
            <a:schemeClr val="accent2"/>
          </a:fillRef>
          <a:effectRef idx="1">
            <a:schemeClr val="accent2"/>
          </a:effectRef>
          <a:fontRef idx="minor">
            <a:schemeClr val="dk1"/>
          </a:fontRef>
        </p:style>
        <p:txBody>
          <a:bodyPr>
            <a:noAutofit/>
          </a:bodyPr>
          <a:lstStyle/>
          <a:p>
            <a:pPr algn="justLow"/>
            <a:r>
              <a:rPr lang="ar-IQ" sz="1800" b="1" dirty="0" smtClean="0">
                <a:latin typeface="Arial" pitchFamily="34" charset="0"/>
                <a:cs typeface="Arial" pitchFamily="34" charset="0"/>
              </a:rPr>
              <a:t>تحصل تغيرات في حجم وكتلة ووزن وعضلة القلب وسمك جدرانها كتهيئة للظروف اللازمة للدم العائد وضخه إلى جميع أجزاء الجسم</a:t>
            </a:r>
          </a:p>
          <a:p>
            <a:pPr algn="justLow"/>
            <a:r>
              <a:rPr lang="ar-SA" sz="1800" b="1" dirty="0" smtClean="0">
                <a:latin typeface="Arial" pitchFamily="34" charset="0"/>
                <a:cs typeface="Arial" pitchFamily="34" charset="0"/>
              </a:rPr>
              <a:t>يحصل نمو في عضلة القلب أذا كانت معدلات الأيض البنائي اكبر من معدلات الأيض الهدمي فيما يحصل الضمور أذا قل المعدل البنائي </a:t>
            </a:r>
            <a:endParaRPr lang="ar-IQ" sz="1800" b="1" dirty="0" smtClean="0">
              <a:latin typeface="Arial" pitchFamily="34" charset="0"/>
              <a:cs typeface="Arial" pitchFamily="34" charset="0"/>
            </a:endParaRPr>
          </a:p>
          <a:p>
            <a:pPr algn="justLow"/>
            <a:r>
              <a:rPr lang="ar-SA" sz="1800" b="1" dirty="0" smtClean="0">
                <a:latin typeface="Arial" pitchFamily="34" charset="0"/>
                <a:cs typeface="Arial" pitchFamily="34" charset="0"/>
              </a:rPr>
              <a:t>زيادة حجم وكتلة وسمك ألياف العضلة القلبية وخصوصا في تدريبات المطاولة العامة بشدة متوسطة والتي ترفع من معدل ضربات القلب وحجم الخفة والذي يسمح بإيصال الغذاء والأوكسجين بصورة كافية للألياف العضلية القلبية عن طريق الشريان الإكليلي .</a:t>
            </a:r>
            <a:endParaRPr lang="ar-IQ" sz="1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blinds(horizontal)">
                                      <p:cBhvr>
                                        <p:cTn id="12" dur="500"/>
                                        <p:tgtEl>
                                          <p:spTgt spid="9">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linds(horizontal)">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blinds(horizontal)">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blinds(horizontal)">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bg/>
                                          </p:spTgt>
                                        </p:tgtEl>
                                        <p:attrNameLst>
                                          <p:attrName>style.visibility</p:attrName>
                                        </p:attrNameLst>
                                      </p:cBhvr>
                                      <p:to>
                                        <p:strVal val="visible"/>
                                      </p:to>
                                    </p:set>
                                    <p:animEffect transition="in" filter="circle(in)">
                                      <p:cBhvr>
                                        <p:cTn id="32" dur="2000"/>
                                        <p:tgtEl>
                                          <p:spTgt spid="8">
                                            <p:bg/>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circle(in)">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circle(in)">
                                      <p:cBhvr>
                                        <p:cTn id="42" dur="20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circle(in)">
                                      <p:cBhvr>
                                        <p:cTn id="47" dur="200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circle(in)">
                                      <p:cBhvr>
                                        <p:cTn id="52" dur="20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circle(in)">
                                      <p:cBhvr>
                                        <p:cTn id="57" dur="2000"/>
                                        <p:tgtEl>
                                          <p:spTgt spid="8">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circle(in)">
                                      <p:cBhvr>
                                        <p:cTn id="62" dur="2000"/>
                                        <p:tgtEl>
                                          <p:spTgt spid="8">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Effect transition="in" filter="circle(in)">
                                      <p:cBhvr>
                                        <p:cTn id="67" dur="2000"/>
                                        <p:tgtEl>
                                          <p:spTgt spid="8">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8">
                                            <p:txEl>
                                              <p:pRg st="7" end="7"/>
                                            </p:txEl>
                                          </p:spTgt>
                                        </p:tgtEl>
                                        <p:attrNameLst>
                                          <p:attrName>style.visibility</p:attrName>
                                        </p:attrNameLst>
                                      </p:cBhvr>
                                      <p:to>
                                        <p:strVal val="visible"/>
                                      </p:to>
                                    </p:set>
                                    <p:animEffect transition="in" filter="circle(in)">
                                      <p:cBhvr>
                                        <p:cTn id="72" dur="2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animBg="1"/>
      <p:bldP spid="9"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chor="ctr">
            <a:normAutofit/>
          </a:bodyPr>
          <a:lstStyle/>
          <a:p>
            <a:pPr algn="ctr"/>
            <a:r>
              <a:rPr lang="ar-IQ" sz="44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تشريح القلب</a:t>
            </a:r>
            <a:endParaRPr lang="ar-IQ" sz="4400" cap="none"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endParaRPr>
          </a:p>
        </p:txBody>
      </p:sp>
      <p:pic>
        <p:nvPicPr>
          <p:cNvPr id="7" name="عنصر نائب للمحتوى 6" descr="imagesCAANI6Q9.jpg"/>
          <p:cNvPicPr>
            <a:picLocks noGrp="1" noChangeAspect="1"/>
          </p:cNvPicPr>
          <p:nvPr>
            <p:ph sz="half" idx="1"/>
          </p:nvPr>
        </p:nvPicPr>
        <p:blipFill>
          <a:blip r:embed="rId2"/>
          <a:stretch>
            <a:fillRect/>
          </a:stretch>
        </p:blipFill>
        <p:spPr>
          <a:xfrm>
            <a:off x="642910" y="1571612"/>
            <a:ext cx="3357586" cy="45720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عنصر نائب للمحتوى 5"/>
          <p:cNvSpPr>
            <a:spLocks noGrp="1"/>
          </p:cNvSpPr>
          <p:nvPr>
            <p:ph sz="half" idx="2"/>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IQ" dirty="0" smtClean="0">
                <a:latin typeface="Arial" pitchFamily="34" charset="0"/>
                <a:cs typeface="Arial" pitchFamily="34" charset="0"/>
              </a:rPr>
              <a:t>عضو عضلي ذو أربعة تجاويف </a:t>
            </a:r>
          </a:p>
          <a:p>
            <a:r>
              <a:rPr lang="ar-IQ" dirty="0" smtClean="0">
                <a:latin typeface="Arial" pitchFamily="34" charset="0"/>
                <a:cs typeface="Arial" pitchFamily="34" charset="0"/>
              </a:rPr>
              <a:t>مخروطي الشكل </a:t>
            </a:r>
          </a:p>
          <a:p>
            <a:r>
              <a:rPr lang="ar-IQ" dirty="0" smtClean="0">
                <a:latin typeface="Arial" pitchFamily="34" charset="0"/>
                <a:cs typeface="Arial" pitchFamily="34" charset="0"/>
              </a:rPr>
              <a:t>وزنه يشكل حوالي ( 250- 350 غم )</a:t>
            </a:r>
          </a:p>
          <a:p>
            <a:r>
              <a:rPr lang="ar-IQ" dirty="0" smtClean="0">
                <a:latin typeface="Arial" pitchFamily="34" charset="0"/>
                <a:cs typeface="Arial" pitchFamily="34" charset="0"/>
              </a:rPr>
              <a:t>عضلة مخططة لا إرادية</a:t>
            </a:r>
          </a:p>
          <a:p>
            <a:r>
              <a:rPr lang="ar-IQ" dirty="0" smtClean="0">
                <a:latin typeface="Arial" pitchFamily="34" charset="0"/>
                <a:cs typeface="Arial" pitchFamily="34" charset="0"/>
              </a:rPr>
              <a:t>يحتوي الجدار القلبي على ثلاثة طبقات </a:t>
            </a:r>
          </a:p>
          <a:p>
            <a:r>
              <a:rPr lang="ar-IQ" dirty="0" smtClean="0">
                <a:latin typeface="Arial" pitchFamily="34" charset="0"/>
                <a:cs typeface="Arial" pitchFamily="34" charset="0"/>
              </a:rPr>
              <a:t>الأذينان</a:t>
            </a:r>
          </a:p>
          <a:p>
            <a:r>
              <a:rPr lang="ar-IQ" dirty="0" smtClean="0">
                <a:latin typeface="Arial" pitchFamily="34" charset="0"/>
                <a:cs typeface="Arial" pitchFamily="34" charset="0"/>
              </a:rPr>
              <a:t>البطينان</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 to="" calcmode="lin" valueType="num">
                                      <p:cBhvr>
                                        <p:cTn id="17" dur="1" fill="hold"/>
                                        <p:tgtEl>
                                          <p:spTgt spid="6">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to="" calcmode="lin" valueType="num">
                                      <p:cBhvr>
                                        <p:cTn id="22" dur="1" fill="hold"/>
                                        <p:tgtEl>
                                          <p:spTgt spid="6">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to="" calcmode="lin" valueType="num">
                                      <p:cBhvr>
                                        <p:cTn id="27" dur="1" fill="hold"/>
                                        <p:tgtEl>
                                          <p:spTgt spid="6">
                                            <p:txEl>
                                              <p:pRg st="1" end="1"/>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 to="" calcmode="lin" valueType="num">
                                      <p:cBhvr>
                                        <p:cTn id="32" dur="1" fill="hold"/>
                                        <p:tgtEl>
                                          <p:spTgt spid="6">
                                            <p:txEl>
                                              <p:pRg st="2" end="2"/>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to="" calcmode="lin" valueType="num">
                                      <p:cBhvr>
                                        <p:cTn id="37" dur="1" fill="hold"/>
                                        <p:tgtEl>
                                          <p:spTgt spid="6">
                                            <p:txEl>
                                              <p:pRg st="3" end="3"/>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 to="" calcmode="lin" valueType="num">
                                      <p:cBhvr>
                                        <p:cTn id="42" dur="1" fill="hold"/>
                                        <p:tgtEl>
                                          <p:spTgt spid="6">
                                            <p:txEl>
                                              <p:pRg st="4" end="4"/>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to="" calcmode="lin" valueType="num">
                                      <p:cBhvr>
                                        <p:cTn id="47" dur="1" fill="hold"/>
                                        <p:tgtEl>
                                          <p:spTgt spid="6">
                                            <p:txEl>
                                              <p:pRg st="5" end="5"/>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6">
                                            <p:txEl>
                                              <p:pRg st="6" end="6"/>
                                            </p:txEl>
                                          </p:spTgt>
                                        </p:tgtEl>
                                        <p:attrNameLst>
                                          <p:attrName>style.visibility</p:attrName>
                                        </p:attrNameLst>
                                      </p:cBhvr>
                                      <p:to>
                                        <p:strVal val="visible"/>
                                      </p:to>
                                    </p:set>
                                    <p:anim to="" calcmode="lin" valueType="num">
                                      <p:cBhvr>
                                        <p:cTn id="52" dur="1" fill="hold"/>
                                        <p:tgtEl>
                                          <p:spTgt spid="6">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965820"/>
          </a:xfrm>
          <a:gradFill>
            <a:gsLst>
              <a:gs pos="0">
                <a:srgbClr val="03D4A8"/>
              </a:gs>
              <a:gs pos="25000">
                <a:srgbClr val="21D6E0"/>
              </a:gs>
              <a:gs pos="75000">
                <a:srgbClr val="0087E6"/>
              </a:gs>
              <a:gs pos="100000">
                <a:srgbClr val="005CBF"/>
              </a:gs>
            </a:gsLst>
            <a:lin ang="5400000" scaled="0"/>
          </a:gradFill>
        </p:spPr>
        <p:txBody>
          <a:bodyPr anchor="ctr"/>
          <a:lstStyle/>
          <a:p>
            <a:pPr algn="ctr"/>
            <a:r>
              <a:rPr lang="ar-IQ" dirty="0" smtClean="0"/>
              <a:t>انسجام وتنسيق عمل القلب</a:t>
            </a:r>
            <a:endParaRPr lang="ar-IQ" dirty="0"/>
          </a:p>
        </p:txBody>
      </p:sp>
      <p:sp>
        <p:nvSpPr>
          <p:cNvPr id="3" name="عنصر نائب للمحتوى 2"/>
          <p:cNvSpPr>
            <a:spLocks noGrp="1"/>
          </p:cNvSpPr>
          <p:nvPr>
            <p:ph sz="half" idx="1"/>
          </p:nvPr>
        </p:nvSpPr>
        <p:spPr>
          <a:xfrm>
            <a:off x="457200" y="1357298"/>
            <a:ext cx="3520440" cy="4768865"/>
          </a:xfrm>
        </p:spPr>
        <p:txBody>
          <a:bodyPr>
            <a:normAutofit fontScale="92500" lnSpcReduction="20000"/>
          </a:bodyPr>
          <a:lstStyle/>
          <a:p>
            <a:pPr algn="justLow"/>
            <a:r>
              <a:rPr lang="ar-SA" dirty="0" smtClean="0">
                <a:latin typeface="Arial" pitchFamily="34" charset="0"/>
                <a:cs typeface="Arial" pitchFamily="34" charset="0"/>
              </a:rPr>
              <a:t>العضلات القلبية تتألف من ألياف مرتبطة ببعضها وبذلك تؤلف مندمج وظيفي فإذا تحفز ليف عضلي قلبي معين فان اثر التحفيز ينتقل بسرعة إلى الألياف العضلية المجاورة بعكس الألياف العضلية الهيكلية والتي هي منفصلة عن بعضها وظيفياً .</a:t>
            </a:r>
            <a:endParaRPr lang="en-US" dirty="0" smtClean="0">
              <a:latin typeface="Arial" pitchFamily="34" charset="0"/>
              <a:cs typeface="Arial" pitchFamily="34" charset="0"/>
            </a:endParaRPr>
          </a:p>
          <a:p>
            <a:pPr algn="justLow"/>
            <a:r>
              <a:rPr lang="ar-SA" dirty="0" smtClean="0">
                <a:latin typeface="Arial" pitchFamily="34" charset="0"/>
                <a:cs typeface="Arial" pitchFamily="34" charset="0"/>
              </a:rPr>
              <a:t> وجود منظم خطي وجهاز ينقل موجة التهيج للنبض القلبي بسرعة وتوقيت دقيق إلى عضلات القلب المختلفة .</a:t>
            </a:r>
            <a:endParaRPr lang="en-US" dirty="0" smtClean="0">
              <a:latin typeface="Arial" pitchFamily="34" charset="0"/>
              <a:cs typeface="Arial" pitchFamily="34" charset="0"/>
            </a:endParaRPr>
          </a:p>
          <a:p>
            <a:pPr algn="justLow"/>
            <a:endParaRPr lang="ar-IQ" dirty="0">
              <a:latin typeface="Arial" pitchFamily="34" charset="0"/>
              <a:cs typeface="Arial" pitchFamily="34" charset="0"/>
            </a:endParaRPr>
          </a:p>
        </p:txBody>
      </p:sp>
      <p:pic>
        <p:nvPicPr>
          <p:cNvPr id="5" name="عنصر نائب للمحتوى 4"/>
          <p:cNvPicPr>
            <a:picLocks noGrp="1"/>
          </p:cNvPicPr>
          <p:nvPr>
            <p:ph sz="half" idx="2"/>
          </p:nvPr>
        </p:nvPicPr>
        <p:blipFill>
          <a:blip r:embed="rId2"/>
          <a:srcRect/>
          <a:stretch>
            <a:fillRect/>
          </a:stretch>
        </p:blipFill>
        <p:spPr bwMode="auto">
          <a:xfrm>
            <a:off x="4000496" y="1285860"/>
            <a:ext cx="3894162" cy="3071834"/>
          </a:xfrm>
          <a:prstGeom prst="rect">
            <a:avLst/>
          </a:prstGeom>
          <a:noFill/>
          <a:ln w="9525">
            <a:noFill/>
            <a:miter lim="800000"/>
            <a:headEnd/>
            <a:tailEnd/>
          </a:ln>
        </p:spPr>
      </p:pic>
      <p:sp>
        <p:nvSpPr>
          <p:cNvPr id="6" name="مستطيل 5"/>
          <p:cNvSpPr/>
          <p:nvPr/>
        </p:nvSpPr>
        <p:spPr>
          <a:xfrm>
            <a:off x="3857620" y="4720248"/>
            <a:ext cx="4143404" cy="1569660"/>
          </a:xfrm>
          <a:prstGeom prst="rect">
            <a:avLst/>
          </a:prstGeom>
        </p:spPr>
        <p:txBody>
          <a:bodyPr wrap="square">
            <a:spAutoFit/>
          </a:bodyPr>
          <a:lstStyle/>
          <a:p>
            <a:pPr algn="justLow">
              <a:buFont typeface="Courier New" pitchFamily="49" charset="0"/>
              <a:buChar char="o"/>
            </a:pPr>
            <a:r>
              <a:rPr lang="ar-IQ" sz="2400" dirty="0" smtClean="0">
                <a:latin typeface="Arial" pitchFamily="34" charset="0"/>
                <a:cs typeface="Arial" pitchFamily="34" charset="0"/>
              </a:rPr>
              <a:t> </a:t>
            </a:r>
            <a:r>
              <a:rPr lang="ar-SA" sz="2400" dirty="0" smtClean="0">
                <a:latin typeface="Arial" pitchFamily="34" charset="0"/>
                <a:cs typeface="Arial" pitchFamily="34" charset="0"/>
              </a:rPr>
              <a:t>وجود صمامات قلبية بين الأذينين والبطينين وفي بداية الابهر والشريان الرئوي تنظم عملية امتلاء وتفريغ الأذينين والبطينين . </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39999">
              <a:srgbClr val="85C2FF"/>
            </a:gs>
            <a:gs pos="70000">
              <a:srgbClr val="C4D6EB"/>
            </a:gs>
            <a:gs pos="100000">
              <a:srgbClr val="FFEBFA"/>
            </a:gs>
          </a:gsLst>
          <a:lin ang="27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2700000" scaled="1"/>
            <a:tileRect/>
          </a:gradFill>
        </p:spPr>
        <p:txBody>
          <a:bodyPr anchor="ctr">
            <a:normAutofit/>
          </a:bodyPr>
          <a:lstStyle/>
          <a:p>
            <a:pPr algn="ctr"/>
            <a:r>
              <a:rPr lang="ar-IQ" sz="3200" cap="none" dirty="0" smtClean="0">
                <a:ln w="10541" cmpd="sng">
                  <a:solidFill>
                    <a:schemeClr val="accent1">
                      <a:shade val="88000"/>
                      <a:satMod val="110000"/>
                    </a:schemeClr>
                  </a:solidFill>
                  <a:prstDash val="solid"/>
                </a:ln>
                <a:solidFill>
                  <a:srgbClr val="FF0000"/>
                </a:solidFill>
                <a:latin typeface="Arial" pitchFamily="34" charset="0"/>
                <a:cs typeface="Arial" pitchFamily="34" charset="0"/>
              </a:rPr>
              <a:t>علاقة حجم القلب بطول ووزن الجسم</a:t>
            </a:r>
            <a:endParaRPr lang="ar-IQ" sz="3200" cap="none" dirty="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
        <p:nvSpPr>
          <p:cNvPr id="3" name="عنصر نائب للمحتوى 2"/>
          <p:cNvSpPr>
            <a:spLocks noGrp="1"/>
          </p:cNvSpPr>
          <p:nvPr>
            <p:ph sz="half" idx="1"/>
          </p:nvPr>
        </p:nvSpPr>
        <p:spPr/>
        <p:style>
          <a:lnRef idx="1">
            <a:schemeClr val="accent6"/>
          </a:lnRef>
          <a:fillRef idx="1003">
            <a:schemeClr val="dk1"/>
          </a:fillRef>
          <a:effectRef idx="2">
            <a:schemeClr val="accent6"/>
          </a:effectRef>
          <a:fontRef idx="minor">
            <a:schemeClr val="lt1"/>
          </a:fontRef>
        </p:style>
        <p:txBody>
          <a:bodyPr>
            <a:normAutofit fontScale="92500"/>
          </a:bodyPr>
          <a:lstStyle/>
          <a:p>
            <a:pPr algn="justLow"/>
            <a:r>
              <a:rPr lang="ar-SA" dirty="0" smtClean="0">
                <a:latin typeface="Arial" pitchFamily="34" charset="0"/>
                <a:cs typeface="Arial" pitchFamily="34" charset="0"/>
              </a:rPr>
              <a:t>إما طوله فيبلغ في المتوسط 14سم والعرض 12سم</a:t>
            </a:r>
            <a:endParaRPr lang="ar-IQ" dirty="0" smtClean="0">
              <a:latin typeface="Arial" pitchFamily="34" charset="0"/>
              <a:cs typeface="Arial" pitchFamily="34" charset="0"/>
            </a:endParaRPr>
          </a:p>
          <a:p>
            <a:pPr algn="justLow"/>
            <a:r>
              <a:rPr lang="ar-SA" dirty="0" smtClean="0">
                <a:latin typeface="Arial" pitchFamily="34" charset="0"/>
                <a:cs typeface="Arial" pitchFamily="34" charset="0"/>
              </a:rPr>
              <a:t>ويبلغ حجم تجاويف البطينين حوالي 250-300 ملم ويقل بعض الشيء بالنسبة للسيدات </a:t>
            </a:r>
            <a:endParaRPr lang="ar-IQ" dirty="0" smtClean="0">
              <a:latin typeface="Arial" pitchFamily="34" charset="0"/>
              <a:cs typeface="Arial" pitchFamily="34" charset="0"/>
            </a:endParaRPr>
          </a:p>
          <a:p>
            <a:pPr algn="justLow"/>
            <a:r>
              <a:rPr lang="ar-SA" dirty="0" smtClean="0">
                <a:latin typeface="Arial" pitchFamily="34" charset="0"/>
                <a:cs typeface="Arial" pitchFamily="34" charset="0"/>
              </a:rPr>
              <a:t>إن لكل كيلو غرام من وزن الجسم يبلغ حجم القلب 11 سم</a:t>
            </a:r>
            <a:r>
              <a:rPr lang="ar-SA" b="1" baseline="30000" dirty="0" smtClean="0">
                <a:latin typeface="Arial" pitchFamily="34" charset="0"/>
                <a:cs typeface="Arial" pitchFamily="34" charset="0"/>
              </a:rPr>
              <a:t>3</a:t>
            </a:r>
            <a:r>
              <a:rPr lang="ar-SA" dirty="0" smtClean="0">
                <a:latin typeface="Arial" pitchFamily="34" charset="0"/>
                <a:cs typeface="Arial" pitchFamily="34" charset="0"/>
              </a:rPr>
              <a:t> لغير الرياضيين ، بينما يبلغ 13-14 سم</a:t>
            </a:r>
            <a:r>
              <a:rPr lang="ar-SA" b="1" baseline="30000" dirty="0" smtClean="0">
                <a:latin typeface="Arial" pitchFamily="34" charset="0"/>
                <a:cs typeface="Arial" pitchFamily="34" charset="0"/>
              </a:rPr>
              <a:t>3</a:t>
            </a:r>
            <a:r>
              <a:rPr lang="ar-SA" dirty="0" smtClean="0">
                <a:latin typeface="Arial" pitchFamily="34" charset="0"/>
                <a:cs typeface="Arial" pitchFamily="34" charset="0"/>
              </a:rPr>
              <a:t> للرياضيين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p:style>
          <a:lnRef idx="0">
            <a:scrgbClr r="0" g="0" b="0"/>
          </a:lnRef>
          <a:fillRef idx="1002">
            <a:schemeClr val="lt1"/>
          </a:fillRef>
          <a:effectRef idx="0">
            <a:scrgbClr r="0" g="0" b="0"/>
          </a:effectRef>
          <a:fontRef idx="major"/>
        </p:style>
        <p:txBody>
          <a:bodyPr>
            <a:normAutofit fontScale="92500"/>
          </a:bodyPr>
          <a:lstStyle/>
          <a:p>
            <a:pPr algn="justLow"/>
            <a:r>
              <a:rPr lang="ar-SA" dirty="0" smtClean="0">
                <a:latin typeface="Arial" pitchFamily="34" charset="0"/>
                <a:cs typeface="Arial" pitchFamily="34" charset="0"/>
              </a:rPr>
              <a:t>حجم القلب بالنسبة للرجال في المتوسط (700-800) سم</a:t>
            </a:r>
            <a:r>
              <a:rPr lang="ar-SA" b="1" baseline="30000" dirty="0" smtClean="0">
                <a:latin typeface="Arial" pitchFamily="34" charset="0"/>
                <a:cs typeface="Arial" pitchFamily="34" charset="0"/>
              </a:rPr>
              <a:t>3</a:t>
            </a:r>
            <a:r>
              <a:rPr lang="ar-SA" dirty="0" smtClean="0">
                <a:latin typeface="Arial" pitchFamily="34" charset="0"/>
                <a:cs typeface="Arial" pitchFamily="34" charset="0"/>
              </a:rPr>
              <a:t> </a:t>
            </a:r>
            <a:endParaRPr lang="ar-IQ" dirty="0" smtClean="0">
              <a:latin typeface="Arial" pitchFamily="34" charset="0"/>
              <a:cs typeface="Arial" pitchFamily="34" charset="0"/>
            </a:endParaRPr>
          </a:p>
          <a:p>
            <a:pPr algn="justLow"/>
            <a:r>
              <a:rPr lang="ar-SA" dirty="0" smtClean="0">
                <a:latin typeface="Arial" pitchFamily="34" charset="0"/>
                <a:cs typeface="Arial" pitchFamily="34" charset="0"/>
              </a:rPr>
              <a:t>والسيدات   (500-600) سم</a:t>
            </a:r>
            <a:r>
              <a:rPr lang="ar-SA" b="1" baseline="30000" dirty="0" smtClean="0">
                <a:latin typeface="Arial" pitchFamily="34" charset="0"/>
                <a:cs typeface="Arial" pitchFamily="34" charset="0"/>
              </a:rPr>
              <a:t>3</a:t>
            </a:r>
            <a:r>
              <a:rPr lang="ar-SA" dirty="0" smtClean="0">
                <a:latin typeface="Arial" pitchFamily="34" charset="0"/>
                <a:cs typeface="Arial" pitchFamily="34" charset="0"/>
              </a:rPr>
              <a:t> </a:t>
            </a:r>
            <a:endParaRPr lang="ar-IQ" dirty="0" smtClean="0">
              <a:latin typeface="Arial" pitchFamily="34" charset="0"/>
              <a:cs typeface="Arial" pitchFamily="34" charset="0"/>
            </a:endParaRPr>
          </a:p>
          <a:p>
            <a:pPr algn="justLow"/>
            <a:r>
              <a:rPr lang="ar-SA" dirty="0" smtClean="0">
                <a:latin typeface="Arial" pitchFamily="34" charset="0"/>
                <a:cs typeface="Arial" pitchFamily="34" charset="0"/>
              </a:rPr>
              <a:t>ويزيد عادة بالنسبة للرياضيين (100-300) سم</a:t>
            </a:r>
            <a:r>
              <a:rPr lang="ar-SA" b="1" baseline="30000" dirty="0" smtClean="0">
                <a:latin typeface="Arial" pitchFamily="34" charset="0"/>
                <a:cs typeface="Arial" pitchFamily="34" charset="0"/>
              </a:rPr>
              <a:t>3</a:t>
            </a:r>
            <a:r>
              <a:rPr lang="ar-SA" dirty="0" smtClean="0">
                <a:latin typeface="Arial" pitchFamily="34" charset="0"/>
                <a:cs typeface="Arial" pitchFamily="34" charset="0"/>
              </a:rPr>
              <a:t> </a:t>
            </a:r>
            <a:endParaRPr lang="ar-IQ" dirty="0" smtClean="0">
              <a:latin typeface="Arial" pitchFamily="34" charset="0"/>
              <a:cs typeface="Arial" pitchFamily="34" charset="0"/>
            </a:endParaRPr>
          </a:p>
          <a:p>
            <a:pPr algn="justLow"/>
            <a:r>
              <a:rPr lang="ar-SA" dirty="0" smtClean="0">
                <a:latin typeface="Arial" pitchFamily="34" charset="0"/>
                <a:cs typeface="Arial" pitchFamily="34" charset="0"/>
              </a:rPr>
              <a:t>يمكن إن يصل في بعض الأحيان إلى (1000-1200) سم</a:t>
            </a:r>
            <a:r>
              <a:rPr lang="ar-SA" b="1" baseline="30000" dirty="0" smtClean="0">
                <a:latin typeface="Arial" pitchFamily="34" charset="0"/>
                <a:cs typeface="Arial" pitchFamily="34" charset="0"/>
              </a:rPr>
              <a:t>3</a:t>
            </a:r>
            <a:r>
              <a:rPr lang="ar-SA" dirty="0" smtClean="0">
                <a:latin typeface="Arial" pitchFamily="34" charset="0"/>
                <a:cs typeface="Arial" pitchFamily="34" charset="0"/>
              </a:rPr>
              <a:t> </a:t>
            </a:r>
            <a:endParaRPr lang="ar-IQ" dirty="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389098" y="357166"/>
            <a:ext cx="3326306" cy="1143008"/>
          </a:xfrm>
        </p:spPr>
        <p:txBody>
          <a:bodyPr/>
          <a:lstStyle/>
          <a:p>
            <a:pPr algn="ctr"/>
            <a:r>
              <a:rPr lang="ar-IQ" dirty="0" smtClean="0">
                <a:latin typeface="Arial" pitchFamily="34" charset="0"/>
                <a:cs typeface="Arial" pitchFamily="34" charset="0"/>
              </a:rPr>
              <a:t>نظام التوصيل الكهربائي للقلب</a:t>
            </a:r>
            <a:endParaRPr lang="ar-IQ" dirty="0">
              <a:latin typeface="Arial" pitchFamily="34" charset="0"/>
              <a:cs typeface="Arial" pitchFamily="34" charset="0"/>
            </a:endParaRPr>
          </a:p>
        </p:txBody>
      </p:sp>
      <p:sp>
        <p:nvSpPr>
          <p:cNvPr id="7" name="عنصر نائب للنص 6"/>
          <p:cNvSpPr>
            <a:spLocks noGrp="1"/>
          </p:cNvSpPr>
          <p:nvPr>
            <p:ph type="body" sz="half" idx="2"/>
          </p:nvPr>
        </p:nvSpPr>
        <p:spPr>
          <a:xfrm>
            <a:off x="5389098" y="2357430"/>
            <a:ext cx="3429000" cy="1785950"/>
          </a:xfrm>
        </p:spPr>
        <p:txBody>
          <a:bodyPr anchor="ctr">
            <a:normAutofit/>
          </a:bodyPr>
          <a:lstStyle/>
          <a:p>
            <a:pPr algn="justLow"/>
            <a:r>
              <a:rPr lang="ar-IQ" sz="2800" b="1" dirty="0" smtClean="0">
                <a:latin typeface="Arial" pitchFamily="34" charset="0"/>
                <a:cs typeface="Arial" pitchFamily="34" charset="0"/>
              </a:rPr>
              <a:t> 1. العقدة الجيبية الأذينية  </a:t>
            </a:r>
          </a:p>
          <a:p>
            <a:pPr algn="justLow"/>
            <a:r>
              <a:rPr lang="ar-IQ" sz="2800" b="1" dirty="0" smtClean="0">
                <a:latin typeface="Arial" pitchFamily="34" charset="0"/>
                <a:cs typeface="Arial" pitchFamily="34" charset="0"/>
              </a:rPr>
              <a:t>2. العقدة الأذينية البطينية </a:t>
            </a:r>
          </a:p>
          <a:p>
            <a:pPr algn="justLow"/>
            <a:r>
              <a:rPr lang="ar-IQ" sz="2800" b="1" dirty="0" smtClean="0">
                <a:latin typeface="Arial" pitchFamily="34" charset="0"/>
                <a:cs typeface="Arial" pitchFamily="34" charset="0"/>
              </a:rPr>
              <a:t>3. الحزمة الأذينية البطينية </a:t>
            </a:r>
          </a:p>
          <a:p>
            <a:pPr algn="justLow"/>
            <a:r>
              <a:rPr lang="ar-IQ" sz="2800" b="1" dirty="0" smtClean="0">
                <a:latin typeface="Arial" pitchFamily="34" charset="0"/>
                <a:cs typeface="Arial" pitchFamily="34" charset="0"/>
              </a:rPr>
              <a:t>4. شبكة بركنجي </a:t>
            </a:r>
            <a:endParaRPr lang="ar-IQ" sz="2800" b="1" dirty="0">
              <a:latin typeface="Arial" pitchFamily="34" charset="0"/>
              <a:cs typeface="Arial" pitchFamily="34" charset="0"/>
            </a:endParaRPr>
          </a:p>
        </p:txBody>
      </p:sp>
      <p:pic>
        <p:nvPicPr>
          <p:cNvPr id="8" name="عنصر نائب للصورة 7" descr="imagesCA371IDW.jpg"/>
          <p:cNvPicPr>
            <a:picLocks noGrp="1" noChangeAspect="1"/>
          </p:cNvPicPr>
          <p:nvPr>
            <p:ph type="pic" idx="1"/>
          </p:nvPr>
        </p:nvPicPr>
        <p:blipFill>
          <a:blip r:embed="rId2"/>
          <a:srcRect t="19" b="19"/>
          <a:stretch>
            <a:fillRect/>
          </a:stretch>
        </p:blipFill>
        <p:spPr>
          <a:xfrm>
            <a:off x="663682" y="1041002"/>
            <a:ext cx="4206240" cy="49597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circle(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circle(in)">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circle(in)">
                                      <p:cBhvr>
                                        <p:cTn id="27" dur="2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9000">
              <a:srgbClr val="00B050"/>
            </a:gs>
            <a:gs pos="25000">
              <a:srgbClr val="21D6E0"/>
            </a:gs>
            <a:gs pos="75000">
              <a:srgbClr val="0087E6"/>
            </a:gs>
            <a:gs pos="100000">
              <a:srgbClr val="005CBF"/>
            </a:gs>
          </a:gsLst>
          <a:lin ang="8100000" scaled="1"/>
          <a:tileRect/>
        </a:gradFill>
        <a:effectLst/>
      </p:bgPr>
    </p:bg>
    <p:spTree>
      <p:nvGrpSpPr>
        <p:cNvPr id="1" name=""/>
        <p:cNvGrpSpPr/>
        <p:nvPr/>
      </p:nvGrpSpPr>
      <p:grpSpPr>
        <a:xfrm>
          <a:off x="0" y="0"/>
          <a:ext cx="0" cy="0"/>
          <a:chOff x="0" y="0"/>
          <a:chExt cx="0" cy="0"/>
        </a:xfrm>
      </p:grpSpPr>
      <p:graphicFrame>
        <p:nvGraphicFramePr>
          <p:cNvPr id="11" name="رسم تخطيطي 10"/>
          <p:cNvGraphicFramePr/>
          <p:nvPr/>
        </p:nvGraphicFramePr>
        <p:xfrm>
          <a:off x="457200" y="320040"/>
          <a:ext cx="7239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عنصر نائب للمحتوى 9" descr="imagesCA9R4AQO.jpg"/>
          <p:cNvPicPr>
            <a:picLocks noGrp="1" noChangeAspect="1"/>
          </p:cNvPicPr>
          <p:nvPr>
            <p:ph idx="1"/>
          </p:nvPr>
        </p:nvPicPr>
        <p:blipFill>
          <a:blip r:embed="rId6"/>
          <a:stretch>
            <a:fillRect/>
          </a:stretch>
        </p:blipFill>
        <p:spPr>
          <a:xfrm>
            <a:off x="928662" y="1857364"/>
            <a:ext cx="6643734" cy="40719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to="" calcmode="lin" valueType="num">
                                      <p:cBhvr>
                                        <p:cTn id="12"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39999">
              <a:srgbClr val="85C2FF"/>
            </a:gs>
            <a:gs pos="70000">
              <a:srgbClr val="C4D6EB"/>
            </a:gs>
            <a:gs pos="100000">
              <a:srgbClr val="FFEBFA"/>
            </a:gs>
          </a:gsLst>
          <a:lin ang="27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nchor="ctr">
            <a:normAutofit/>
          </a:bodyPr>
          <a:lstStyle/>
          <a:p>
            <a:pPr algn="ctr"/>
            <a:r>
              <a:rPr lang="ar-SA" dirty="0" smtClean="0">
                <a:latin typeface="Arial" pitchFamily="34" charset="0"/>
                <a:cs typeface="Arial" pitchFamily="34" charset="0"/>
              </a:rPr>
              <a:t>تغذية القلب الدموية ( الدورة التاجية ) </a:t>
            </a:r>
            <a:endParaRPr lang="ar-IQ" dirty="0">
              <a:latin typeface="Arial" pitchFamily="34" charset="0"/>
              <a:cs typeface="Arial" pitchFamily="34" charset="0"/>
            </a:endParaRPr>
          </a:p>
        </p:txBody>
      </p:sp>
      <p:sp>
        <p:nvSpPr>
          <p:cNvPr id="6" name="عنصر نائب للمحتوى 5"/>
          <p:cNvSpPr>
            <a:spLocks noGrp="1"/>
          </p:cNvSpPr>
          <p:nvPr>
            <p:ph sz="half" idx="1"/>
          </p:nvPr>
        </p:nvSpPr>
        <p:spPr/>
        <p:txBody>
          <a:bodyPr>
            <a:normAutofit fontScale="92500"/>
          </a:bodyPr>
          <a:lstStyle/>
          <a:p>
            <a:endParaRPr lang="ar-IQ"/>
          </a:p>
        </p:txBody>
      </p:sp>
      <p:sp>
        <p:nvSpPr>
          <p:cNvPr id="7" name="عنصر نائب للمحتوى 6"/>
          <p:cNvSpPr>
            <a:spLocks noGrp="1"/>
          </p:cNvSpPr>
          <p:nvPr>
            <p:ph sz="half" idx="2"/>
          </p:nvPr>
        </p:nvSpPr>
        <p:spPr/>
        <p:style>
          <a:lnRef idx="0">
            <a:scrgbClr r="0" g="0" b="0"/>
          </a:lnRef>
          <a:fillRef idx="1003">
            <a:schemeClr val="lt2"/>
          </a:fillRef>
          <a:effectRef idx="0">
            <a:scrgbClr r="0" g="0" b="0"/>
          </a:effectRef>
          <a:fontRef idx="major"/>
        </p:style>
        <p:txBody>
          <a:bodyPr>
            <a:normAutofit fontScale="92500"/>
          </a:bodyPr>
          <a:lstStyle/>
          <a:p>
            <a:pPr algn="justLow"/>
            <a:r>
              <a:rPr lang="ar-SA" dirty="0" smtClean="0">
                <a:latin typeface="Arial" pitchFamily="34" charset="0"/>
                <a:cs typeface="Arial" pitchFamily="34" charset="0"/>
              </a:rPr>
              <a:t>هي تلك الدورة التي تزود عضلة القلب ذاتها بالدم لتؤمن الأوكسجين والعناصر الغذائية اللازمة له لإنتاج الطاقة ليستطيع القيام بوظيفته كمضخة للدم ، وهي أضعف نقطة في جسم الإنسان إذ يموت حوالي ثلث الناس بمرض الدورة الدموية التاجية وذلك لأن الشرايين التاجية أكثر قابلية للتصلب . </a:t>
            </a:r>
            <a:endParaRPr lang="ar-IQ" dirty="0">
              <a:latin typeface="Arial" pitchFamily="34" charset="0"/>
              <a:cs typeface="Arial" pitchFamily="34" charset="0"/>
            </a:endParaRPr>
          </a:p>
        </p:txBody>
      </p:sp>
      <p:pic>
        <p:nvPicPr>
          <p:cNvPr id="8" name="صورة 7"/>
          <p:cNvPicPr/>
          <p:nvPr/>
        </p:nvPicPr>
        <p:blipFill>
          <a:blip r:embed="rId2"/>
          <a:srcRect/>
          <a:stretch>
            <a:fillRect/>
          </a:stretch>
        </p:blipFill>
        <p:spPr bwMode="auto">
          <a:xfrm>
            <a:off x="428596" y="1571613"/>
            <a:ext cx="3571900" cy="45788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Effect transition="in" filter="circle(in)">
                                      <p:cBhvr>
                                        <p:cTn id="17" dur="2000"/>
                                        <p:tgtEl>
                                          <p:spTgt spid="7">
                                            <p:bg/>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circle(in)">
                                      <p:cBhvr>
                                        <p:cTn id="2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39999">
              <a:srgbClr val="85C2FF"/>
            </a:gs>
            <a:gs pos="70000">
              <a:srgbClr val="C4D6EB"/>
            </a:gs>
            <a:gs pos="100000">
              <a:srgbClr val="FFEBFA"/>
            </a:gs>
          </a:gsLst>
          <a:lin ang="27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320040"/>
            <a:ext cx="7242048" cy="608630"/>
          </a:xfrm>
          <a:solidFill>
            <a:schemeClr val="accent4">
              <a:lumMod val="60000"/>
              <a:lumOff val="40000"/>
            </a:schemeClr>
          </a:solidFill>
        </p:spPr>
        <p:txBody>
          <a:bodyPr anchor="ctr"/>
          <a:lstStyle/>
          <a:p>
            <a:pPr algn="ctr"/>
            <a:r>
              <a:rPr lang="ar-IQ"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pitchFamily="34" charset="0"/>
                <a:cs typeface="Arial" pitchFamily="34" charset="0"/>
              </a:rPr>
              <a:t>تغذية عضلة القلب</a:t>
            </a:r>
            <a:endParaRPr lang="ar-IQ" cap="none"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pitchFamily="34" charset="0"/>
              <a:cs typeface="Arial" pitchFamily="34" charset="0"/>
            </a:endParaRPr>
          </a:p>
        </p:txBody>
      </p:sp>
      <p:sp>
        <p:nvSpPr>
          <p:cNvPr id="7" name="عنصر نائب للمحتوى 6"/>
          <p:cNvSpPr>
            <a:spLocks noGrp="1"/>
          </p:cNvSpPr>
          <p:nvPr>
            <p:ph sz="half" idx="2"/>
          </p:nvPr>
        </p:nvSpPr>
        <p:spPr>
          <a:xfrm>
            <a:off x="4178808" y="1000108"/>
            <a:ext cx="3520440" cy="5126055"/>
          </a:xfrm>
        </p:spPr>
        <p:txBody>
          <a:bodyPr>
            <a:normAutofit fontScale="85000" lnSpcReduction="20000"/>
          </a:bodyPr>
          <a:lstStyle/>
          <a:p>
            <a:pPr algn="justLow"/>
            <a:r>
              <a:rPr lang="ar-SA" dirty="0" smtClean="0">
                <a:latin typeface="Arial" pitchFamily="34" charset="0"/>
                <a:cs typeface="Arial" pitchFamily="34" charset="0"/>
              </a:rPr>
              <a:t>تتغذى عضلة القلب من خلال الشرايين التاجية (الاكليلية ) تملأ هذه الأوعية في مرحلة انقباض البطينين ، ويتم نقل المغذيات لعضلة القلب في مرحلة الانبساط </a:t>
            </a:r>
            <a:endParaRPr lang="ar-IQ" dirty="0" smtClean="0">
              <a:latin typeface="Arial" pitchFamily="34" charset="0"/>
              <a:cs typeface="Arial" pitchFamily="34" charset="0"/>
            </a:endParaRPr>
          </a:p>
          <a:p>
            <a:pPr algn="justLow"/>
            <a:r>
              <a:rPr lang="ar-SA" dirty="0" smtClean="0">
                <a:latin typeface="Arial" pitchFamily="34" charset="0"/>
                <a:cs typeface="Arial" pitchFamily="34" charset="0"/>
              </a:rPr>
              <a:t>تحويل حامض اللاكتيك بوجود الأوكسجين إلى حامض البيروفيك مع ايون الهيدروجين ويؤكسد جزء كبير لتكوين كميات كبيرة من (</a:t>
            </a:r>
            <a:r>
              <a:rPr lang="en-US" dirty="0" smtClean="0">
                <a:latin typeface="Arial" pitchFamily="34" charset="0"/>
                <a:cs typeface="Arial" pitchFamily="34" charset="0"/>
              </a:rPr>
              <a:t>ATP</a:t>
            </a:r>
            <a:r>
              <a:rPr lang="ar-SA" dirty="0" smtClean="0">
                <a:latin typeface="Arial" pitchFamily="34" charset="0"/>
                <a:cs typeface="Arial" pitchFamily="34" charset="0"/>
              </a:rPr>
              <a:t>) وهذه تستخدم في التمارين الشاقة الطويلة كطاقة إضافية للقلب غير أن عملية التمثيل الغذائي الهوائي يتم داخل جسيمات المايتوكوندريا بالألياف العضلية </a:t>
            </a:r>
            <a:endParaRPr lang="ar-IQ" dirty="0">
              <a:latin typeface="Arial" pitchFamily="34" charset="0"/>
              <a:cs typeface="Arial" pitchFamily="34" charset="0"/>
            </a:endParaRPr>
          </a:p>
        </p:txBody>
      </p:sp>
      <p:pic>
        <p:nvPicPr>
          <p:cNvPr id="8" name="عنصر نائب للمحتوى 7"/>
          <p:cNvPicPr>
            <a:picLocks noGrp="1"/>
          </p:cNvPicPr>
          <p:nvPr>
            <p:ph sz="half" idx="1"/>
          </p:nvPr>
        </p:nvPicPr>
        <p:blipFill>
          <a:blip r:embed="rId2"/>
          <a:srcRect/>
          <a:stretch>
            <a:fillRect/>
          </a:stretch>
        </p:blipFill>
        <p:spPr bwMode="auto">
          <a:xfrm>
            <a:off x="457200" y="928671"/>
            <a:ext cx="3521075" cy="2571767"/>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Administrator\Desktop\صور رياضية\imagesCAZLEEPN.jpg"/>
          <p:cNvPicPr>
            <a:picLocks noChangeAspect="1" noChangeArrowheads="1"/>
          </p:cNvPicPr>
          <p:nvPr/>
        </p:nvPicPr>
        <p:blipFill>
          <a:blip r:embed="rId3"/>
          <a:srcRect/>
          <a:stretch>
            <a:fillRect/>
          </a:stretch>
        </p:blipFill>
        <p:spPr bwMode="auto">
          <a:xfrm>
            <a:off x="642910" y="3929079"/>
            <a:ext cx="3071834" cy="1857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to="" calcmode="lin" valueType="num">
                                      <p:cBhvr>
                                        <p:cTn id="12" dur="1" fill="hold"/>
                                        <p:tgtEl>
                                          <p:spTgt spid="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to="" calcmode="lin" valueType="num">
                                      <p:cBhvr>
                                        <p:cTn id="17" dur="1" fill="hold"/>
                                        <p:tgtEl>
                                          <p:spTgt spid="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blinds(horizontal)">
                                      <p:cBhvr>
                                        <p:cTn id="2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320040"/>
            <a:ext cx="3929090" cy="751506"/>
          </a:xfrm>
        </p:spPr>
        <p:txBody>
          <a:bodyPr anchor="b">
            <a:noAutofit/>
          </a:bodyPr>
          <a:lstStyle/>
          <a:p>
            <a:pPr algn="ctr"/>
            <a:r>
              <a:rPr lang="ar-IQ" sz="3200" dirty="0" smtClean="0">
                <a:latin typeface="Arial" pitchFamily="34" charset="0"/>
                <a:cs typeface="Arial" pitchFamily="34" charset="0"/>
              </a:rPr>
              <a:t>                          خصائص العضلة القلبية</a:t>
            </a:r>
            <a:endParaRPr lang="ar-IQ" sz="3200" dirty="0">
              <a:latin typeface="Arial" pitchFamily="34" charset="0"/>
              <a:cs typeface="Arial" pitchFamily="34" charset="0"/>
            </a:endParaRPr>
          </a:p>
        </p:txBody>
      </p:sp>
      <p:pic>
        <p:nvPicPr>
          <p:cNvPr id="5" name="عنصر نائب للمحتوى 4" descr="imagesCAIUBZWP.jpg"/>
          <p:cNvPicPr>
            <a:picLocks noGrp="1" noChangeAspect="1"/>
          </p:cNvPicPr>
          <p:nvPr>
            <p:ph sz="half" idx="1"/>
          </p:nvPr>
        </p:nvPicPr>
        <p:blipFill>
          <a:blip r:embed="rId2"/>
          <a:stretch>
            <a:fillRect/>
          </a:stretch>
        </p:blipFill>
        <p:spPr>
          <a:xfrm>
            <a:off x="1022350" y="1285860"/>
            <a:ext cx="2692394" cy="24288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عنصر نائب للمحتوى 3"/>
          <p:cNvSpPr>
            <a:spLocks noGrp="1"/>
          </p:cNvSpPr>
          <p:nvPr>
            <p:ph sz="half" idx="2"/>
          </p:nvPr>
        </p:nvSpPr>
        <p:spPr>
          <a:xfrm>
            <a:off x="4178808" y="214290"/>
            <a:ext cx="3520440" cy="607223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Low"/>
            <a:r>
              <a:rPr lang="ar-SA" sz="2000" b="1" dirty="0" smtClean="0">
                <a:solidFill>
                  <a:srgbClr val="FF0000"/>
                </a:solidFill>
                <a:latin typeface="Arial" pitchFamily="34" charset="0"/>
                <a:cs typeface="Arial" pitchFamily="34" charset="0"/>
              </a:rPr>
              <a:t>1. التوصيل </a:t>
            </a:r>
            <a:r>
              <a:rPr lang="ar-IQ" sz="2000" b="1" dirty="0" smtClean="0">
                <a:solidFill>
                  <a:srgbClr val="FF0000"/>
                </a:solidFill>
                <a:latin typeface="Arial" pitchFamily="34" charset="0"/>
                <a:cs typeface="Arial" pitchFamily="34" charset="0"/>
              </a:rPr>
              <a:t>: </a:t>
            </a:r>
            <a:r>
              <a:rPr lang="ar-SA" sz="2000" b="1" dirty="0" smtClean="0">
                <a:latin typeface="Arial" pitchFamily="34" charset="0"/>
                <a:cs typeface="Arial" pitchFamily="34" charset="0"/>
              </a:rPr>
              <a:t>ترتبط نهايات الخلايا ببعضها بتراكيب تسمى الأقراص البينية (الأقراص المقحمة) والتي تسمح بانتشار حر للايونات بحيث تنتقل جهود الفعل من خلية إلى أخرى الأمر الذي يجعل قابلية التوصيل بين الخلايا القلبية عالية جدا.</a:t>
            </a:r>
            <a:endParaRPr lang="ar-IQ" sz="2000" b="1" dirty="0" smtClean="0">
              <a:latin typeface="Arial" pitchFamily="34" charset="0"/>
              <a:cs typeface="Arial" pitchFamily="34" charset="0"/>
            </a:endParaRPr>
          </a:p>
          <a:p>
            <a:pPr algn="justLow"/>
            <a:r>
              <a:rPr lang="ar-SA" sz="2000" b="1" dirty="0" smtClean="0">
                <a:solidFill>
                  <a:srgbClr val="FF0000"/>
                </a:solidFill>
                <a:latin typeface="Arial" pitchFamily="34" charset="0"/>
                <a:cs typeface="Arial" pitchFamily="34" charset="0"/>
              </a:rPr>
              <a:t>2. الاستثارية : </a:t>
            </a:r>
            <a:r>
              <a:rPr lang="ar-SA" sz="2000" b="1" dirty="0" smtClean="0">
                <a:latin typeface="Arial" pitchFamily="34" charset="0"/>
                <a:cs typeface="Arial" pitchFamily="34" charset="0"/>
              </a:rPr>
              <a:t>تبدو هذه الخاصية عندما تظهر الاستثارة تحت تأثير مختلف المثيرات ، ويجب </a:t>
            </a:r>
            <a:r>
              <a:rPr lang="ar-SA" sz="2000" b="1" dirty="0" err="1" smtClean="0">
                <a:latin typeface="Arial" pitchFamily="34" charset="0"/>
                <a:cs typeface="Arial" pitchFamily="34" charset="0"/>
              </a:rPr>
              <a:t>ان</a:t>
            </a:r>
            <a:r>
              <a:rPr lang="ar-SA" sz="2000" b="1" dirty="0" smtClean="0">
                <a:latin typeface="Arial" pitchFamily="34" charset="0"/>
                <a:cs typeface="Arial" pitchFamily="34" charset="0"/>
              </a:rPr>
              <a:t> لا تقل مدة الاستثارة عن العتبة الفارقة </a:t>
            </a:r>
            <a:r>
              <a:rPr lang="ar-IQ" sz="2000" b="1" dirty="0" smtClean="0">
                <a:latin typeface="Arial" pitchFamily="34" charset="0"/>
                <a:cs typeface="Arial" pitchFamily="34" charset="0"/>
              </a:rPr>
              <a:t>(</a:t>
            </a:r>
            <a:r>
              <a:rPr lang="ar-SA" sz="2000" b="1" dirty="0" smtClean="0">
                <a:latin typeface="Arial" pitchFamily="34" charset="0"/>
                <a:cs typeface="Arial" pitchFamily="34" charset="0"/>
              </a:rPr>
              <a:t>الحد الأدنى الذي يمكن </a:t>
            </a:r>
            <a:r>
              <a:rPr lang="ar-SA" sz="2000" b="1" dirty="0" err="1" smtClean="0">
                <a:latin typeface="Arial" pitchFamily="34" charset="0"/>
                <a:cs typeface="Arial" pitchFamily="34" charset="0"/>
              </a:rPr>
              <a:t>ان</a:t>
            </a:r>
            <a:r>
              <a:rPr lang="ar-SA" sz="2000" b="1" dirty="0" smtClean="0">
                <a:latin typeface="Arial" pitchFamily="34" charset="0"/>
                <a:cs typeface="Arial" pitchFamily="34" charset="0"/>
              </a:rPr>
              <a:t> تستجيب له عضلة القلب </a:t>
            </a:r>
            <a:r>
              <a:rPr lang="ar-IQ" sz="2000" b="1" dirty="0" smtClean="0">
                <a:latin typeface="Arial" pitchFamily="34" charset="0"/>
                <a:cs typeface="Arial" pitchFamily="34" charset="0"/>
              </a:rPr>
              <a:t>)</a:t>
            </a:r>
          </a:p>
          <a:p>
            <a:pPr algn="justLow"/>
            <a:r>
              <a:rPr lang="ar-SA" sz="2000" b="1" dirty="0" smtClean="0">
                <a:solidFill>
                  <a:srgbClr val="FF0000"/>
                </a:solidFill>
                <a:latin typeface="Arial" pitchFamily="34" charset="0"/>
                <a:cs typeface="Arial" pitchFamily="34" charset="0"/>
              </a:rPr>
              <a:t>3. فترة العصيان : </a:t>
            </a:r>
            <a:r>
              <a:rPr lang="ar-SA" sz="2000" b="1" dirty="0" smtClean="0">
                <a:latin typeface="Arial" pitchFamily="34" charset="0"/>
                <a:cs typeface="Arial" pitchFamily="34" charset="0"/>
              </a:rPr>
              <a:t>أي عدم الاستجابة للحوافز على الرغم من قوة الحافز </a:t>
            </a:r>
            <a:r>
              <a:rPr lang="ar-SA" sz="2000" b="1" dirty="0" err="1" smtClean="0">
                <a:latin typeface="Arial" pitchFamily="34" charset="0"/>
                <a:cs typeface="Arial" pitchFamily="34" charset="0"/>
              </a:rPr>
              <a:t>اذا</a:t>
            </a:r>
            <a:r>
              <a:rPr lang="ar-SA" sz="2000" b="1" dirty="0" smtClean="0">
                <a:latin typeface="Arial" pitchFamily="34" charset="0"/>
                <a:cs typeface="Arial" pitchFamily="34" charset="0"/>
              </a:rPr>
              <a:t> كانت العضلة في مرحلة التقلص غير أنها تستجيب في مرحلة الانبساط ولكن يعقبها مرحلة انبساط طويلة أي عدم الاستجابة إلى حافز أخر حتى ولو تعرضت لذلك </a:t>
            </a:r>
            <a:endParaRPr lang="ar-IQ" sz="2000" b="1" dirty="0" smtClean="0">
              <a:latin typeface="Arial" pitchFamily="34" charset="0"/>
              <a:cs typeface="Arial" pitchFamily="34" charset="0"/>
            </a:endParaRPr>
          </a:p>
        </p:txBody>
      </p:sp>
      <p:sp>
        <p:nvSpPr>
          <p:cNvPr id="6" name="مستطيل 5"/>
          <p:cNvSpPr/>
          <p:nvPr/>
        </p:nvSpPr>
        <p:spPr>
          <a:xfrm>
            <a:off x="285720" y="4071943"/>
            <a:ext cx="3786214" cy="184665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1900" b="1" dirty="0" smtClean="0">
                <a:solidFill>
                  <a:srgbClr val="FF0000"/>
                </a:solidFill>
                <a:latin typeface="Arial" pitchFamily="34" charset="0"/>
                <a:cs typeface="Arial" pitchFamily="34" charset="0"/>
              </a:rPr>
              <a:t>4. </a:t>
            </a:r>
            <a:r>
              <a:rPr lang="ar-IQ" sz="1900" b="1" dirty="0" smtClean="0">
                <a:solidFill>
                  <a:srgbClr val="FF0000"/>
                </a:solidFill>
                <a:latin typeface="Arial" pitchFamily="34" charset="0"/>
                <a:cs typeface="Arial" pitchFamily="34" charset="0"/>
              </a:rPr>
              <a:t>الانقباضية : </a:t>
            </a:r>
            <a:r>
              <a:rPr lang="ar-SA" sz="1900" b="1" dirty="0" smtClean="0">
                <a:latin typeface="Arial" pitchFamily="34" charset="0"/>
                <a:cs typeface="Arial" pitchFamily="34" charset="0"/>
              </a:rPr>
              <a:t>تمتاز عضلة القلب بأنها ذاتية الانقباض أي عضلية الانقباض ، </a:t>
            </a:r>
            <a:r>
              <a:rPr lang="ar-SA" sz="1900" b="1" dirty="0" err="1" smtClean="0">
                <a:latin typeface="Arial" pitchFamily="34" charset="0"/>
                <a:cs typeface="Arial" pitchFamily="34" charset="0"/>
              </a:rPr>
              <a:t>اذ</a:t>
            </a:r>
            <a:r>
              <a:rPr lang="ar-SA" sz="1900" b="1" dirty="0" smtClean="0">
                <a:latin typeface="Arial" pitchFamily="34" charset="0"/>
                <a:cs typeface="Arial" pitchFamily="34" charset="0"/>
              </a:rPr>
              <a:t> تحتوي على خلايا متخصصة ذات قابلية على إزالة وإعادة الاستقطاب وبالتالي تحفيز الألياف العضلية لعضلة القلب </a:t>
            </a:r>
            <a:endParaRPr lang="ar-IQ" sz="1900" b="1" dirty="0" smtClean="0">
              <a:latin typeface="Arial" pitchFamily="34" charset="0"/>
              <a:cs typeface="Arial" pitchFamily="34" charset="0"/>
            </a:endParaRPr>
          </a:p>
          <a:p>
            <a:r>
              <a:rPr lang="ar-IQ" sz="1900" b="1" dirty="0" smtClean="0">
                <a:solidFill>
                  <a:srgbClr val="FF0000"/>
                </a:solidFill>
                <a:latin typeface="Arial" pitchFamily="34" charset="0"/>
                <a:cs typeface="Arial" pitchFamily="34" charset="0"/>
              </a:rPr>
              <a:t>5. تتأثر عضلة القلب بالأملاح المعدنية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circle(in)">
                                      <p:cBhvr>
                                        <p:cTn id="12" dur="20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circle(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467</TotalTime>
  <Words>1131</Words>
  <PresentationFormat>عرض على الشاشة (3:4)‏</PresentationFormat>
  <Paragraphs>90</Paragraphs>
  <Slides>15</Slides>
  <Notes>1</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وافر</vt:lpstr>
      <vt:lpstr>القلب – heart </vt:lpstr>
      <vt:lpstr>تشريح القلب</vt:lpstr>
      <vt:lpstr>انسجام وتنسيق عمل القلب</vt:lpstr>
      <vt:lpstr>علاقة حجم القلب بطول ووزن الجسم</vt:lpstr>
      <vt:lpstr>نظام التوصيل الكهربائي للقلب</vt:lpstr>
      <vt:lpstr>الشريحة 6</vt:lpstr>
      <vt:lpstr>تغذية القلب الدموية ( الدورة التاجية ) </vt:lpstr>
      <vt:lpstr>تغذية عضلة القلب</vt:lpstr>
      <vt:lpstr>                          خصائص العضلة القلبية</vt:lpstr>
      <vt:lpstr>معدل ضربات القلب والعوامل المؤثرة عليه </vt:lpstr>
      <vt:lpstr>حجم الضربة</vt:lpstr>
      <vt:lpstr>الشريحة 12</vt:lpstr>
      <vt:lpstr>جدول يبين سرعة القلب عند الراحة وإثناء الجهد بين الرياضيين وغير الرياضيين</vt:lpstr>
      <vt:lpstr>نتاج شغل القلب </vt:lpstr>
      <vt:lpstr>التدريب الرياضي وأثره على القلب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الفب</dc:title>
  <cp:lastModifiedBy>fatma</cp:lastModifiedBy>
  <cp:revision>45</cp:revision>
  <dcterms:modified xsi:type="dcterms:W3CDTF">2015-11-17T18:11:47Z</dcterms:modified>
</cp:coreProperties>
</file>